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30"/>
  </p:notesMasterIdLst>
  <p:sldIdLst>
    <p:sldId id="304" r:id="rId6"/>
    <p:sldId id="305" r:id="rId7"/>
    <p:sldId id="306" r:id="rId8"/>
    <p:sldId id="327" r:id="rId9"/>
    <p:sldId id="308" r:id="rId10"/>
    <p:sldId id="307" r:id="rId11"/>
    <p:sldId id="320" r:id="rId12"/>
    <p:sldId id="321" r:id="rId13"/>
    <p:sldId id="309" r:id="rId14"/>
    <p:sldId id="312" r:id="rId15"/>
    <p:sldId id="311" r:id="rId16"/>
    <p:sldId id="322" r:id="rId17"/>
    <p:sldId id="310" r:id="rId18"/>
    <p:sldId id="323" r:id="rId19"/>
    <p:sldId id="324" r:id="rId20"/>
    <p:sldId id="325" r:id="rId21"/>
    <p:sldId id="326" r:id="rId22"/>
    <p:sldId id="329" r:id="rId23"/>
    <p:sldId id="319" r:id="rId24"/>
    <p:sldId id="316" r:id="rId25"/>
    <p:sldId id="328" r:id="rId26"/>
    <p:sldId id="315" r:id="rId27"/>
    <p:sldId id="314" r:id="rId28"/>
    <p:sldId id="31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6E3848-6203-4F89-A81A-E551939E5B4B}" v="2" dt="2025-07-16T15:23:44.3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45" autoAdjust="0"/>
    <p:restoredTop sz="71915" autoAdjust="0"/>
  </p:normalViewPr>
  <p:slideViewPr>
    <p:cSldViewPr>
      <p:cViewPr varScale="1">
        <p:scale>
          <a:sx n="79" d="100"/>
          <a:sy n="79" d="100"/>
        </p:scale>
        <p:origin x="2742" y="96"/>
      </p:cViewPr>
      <p:guideLst>
        <p:guide orient="horz" pos="2160"/>
        <p:guide pos="2880"/>
      </p:guideLst>
    </p:cSldViewPr>
  </p:slideViewPr>
  <p:notesTextViewPr>
    <p:cViewPr>
      <p:scale>
        <a:sx n="100" d="100"/>
        <a:sy n="100" d="100"/>
      </p:scale>
      <p:origin x="0" y="0"/>
    </p:cViewPr>
  </p:notesTextViewPr>
  <p:notesViewPr>
    <p:cSldViewPr>
      <p:cViewPr varScale="1">
        <p:scale>
          <a:sx n="71" d="100"/>
          <a:sy n="71" d="100"/>
        </p:scale>
        <p:origin x="359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B72307A6-8531-4377-A681-8C215EE7BFB8}"/>
    <pc:docChg chg="undo custSel addSld delSld modSld">
      <pc:chgData name="Alison Trew" userId="501ad152-89bb-4882-ac72-f31826cb2e78" providerId="ADAL" clId="{B72307A6-8531-4377-A681-8C215EE7BFB8}" dt="2023-11-10T16:37:58.118" v="558" actId="3626"/>
      <pc:docMkLst>
        <pc:docMk/>
      </pc:docMkLst>
      <pc:sldChg chg="delSp modSp mod">
        <pc:chgData name="Alison Trew" userId="501ad152-89bb-4882-ac72-f31826cb2e78" providerId="ADAL" clId="{B72307A6-8531-4377-A681-8C215EE7BFB8}" dt="2023-11-10T16:22:49.715" v="22" actId="20577"/>
        <pc:sldMkLst>
          <pc:docMk/>
          <pc:sldMk cId="0" sldId="256"/>
        </pc:sldMkLst>
      </pc:sldChg>
      <pc:sldChg chg="delSp modSp mod modNotesTx">
        <pc:chgData name="Alison Trew" userId="501ad152-89bb-4882-ac72-f31826cb2e78" providerId="ADAL" clId="{B72307A6-8531-4377-A681-8C215EE7BFB8}" dt="2023-11-10T16:33:44.687" v="441" actId="20577"/>
        <pc:sldMkLst>
          <pc:docMk/>
          <pc:sldMk cId="1864309039" sldId="262"/>
        </pc:sldMkLst>
      </pc:sldChg>
      <pc:sldChg chg="addSp delSp modSp mod modNotesTx">
        <pc:chgData name="Alison Trew" userId="501ad152-89bb-4882-ac72-f31826cb2e78" providerId="ADAL" clId="{B72307A6-8531-4377-A681-8C215EE7BFB8}" dt="2023-11-10T16:37:58.118" v="558" actId="3626"/>
        <pc:sldMkLst>
          <pc:docMk/>
          <pc:sldMk cId="3098103686" sldId="263"/>
        </pc:sldMkLst>
      </pc:sldChg>
      <pc:sldChg chg="modSp mod">
        <pc:chgData name="Alison Trew" userId="501ad152-89bb-4882-ac72-f31826cb2e78" providerId="ADAL" clId="{B72307A6-8531-4377-A681-8C215EE7BFB8}" dt="2023-11-10T16:35:21.880" v="455" actId="21"/>
        <pc:sldMkLst>
          <pc:docMk/>
          <pc:sldMk cId="1478597435" sldId="268"/>
        </pc:sldMkLst>
      </pc:sldChg>
      <pc:sldChg chg="add">
        <pc:chgData name="Alison Trew" userId="501ad152-89bb-4882-ac72-f31826cb2e78" providerId="ADAL" clId="{B72307A6-8531-4377-A681-8C215EE7BFB8}" dt="2023-11-10T16:22:01.922" v="10"/>
        <pc:sldMkLst>
          <pc:docMk/>
          <pc:sldMk cId="3454426395" sldId="282"/>
        </pc:sldMkLst>
      </pc:sldChg>
      <pc:sldChg chg="del">
        <pc:chgData name="Alison Trew" userId="501ad152-89bb-4882-ac72-f31826cb2e78" providerId="ADAL" clId="{B72307A6-8531-4377-A681-8C215EE7BFB8}" dt="2023-11-10T16:21:49.060" v="9" actId="2696"/>
        <pc:sldMkLst>
          <pc:docMk/>
          <pc:sldMk cId="3767884210" sldId="282"/>
        </pc:sldMkLst>
      </pc:sldChg>
      <pc:sldChg chg="modSp mod">
        <pc:chgData name="Alison Trew" userId="501ad152-89bb-4882-ac72-f31826cb2e78" providerId="ADAL" clId="{B72307A6-8531-4377-A681-8C215EE7BFB8}" dt="2023-11-10T16:24:00.350" v="23" actId="14100"/>
        <pc:sldMkLst>
          <pc:docMk/>
          <pc:sldMk cId="741480047" sldId="299"/>
        </pc:sldMkLst>
      </pc:sldChg>
      <pc:sldChg chg="del">
        <pc:chgData name="Alison Trew" userId="501ad152-89bb-4882-ac72-f31826cb2e78" providerId="ADAL" clId="{B72307A6-8531-4377-A681-8C215EE7BFB8}" dt="2023-11-10T16:33:19.521" v="411" actId="47"/>
        <pc:sldMkLst>
          <pc:docMk/>
          <pc:sldMk cId="2441282558" sldId="300"/>
        </pc:sldMkLst>
      </pc:sldChg>
      <pc:sldChg chg="modSp mod">
        <pc:chgData name="Alison Trew" userId="501ad152-89bb-4882-ac72-f31826cb2e78" providerId="ADAL" clId="{B72307A6-8531-4377-A681-8C215EE7BFB8}" dt="2023-11-10T16:28:51.129" v="153" actId="313"/>
        <pc:sldMkLst>
          <pc:docMk/>
          <pc:sldMk cId="3127098478" sldId="302"/>
        </pc:sldMkLst>
      </pc:sldChg>
    </pc:docChg>
  </pc:docChgLst>
  <pc:docChgLst>
    <pc:chgData name="Wendy Woodsford" userId="dd4886fa-f0a0-4f18-8f65-16d3fbb360dd" providerId="ADAL" clId="{F9749B15-F616-4B2C-88E1-00335AAF8A4F}"/>
    <pc:docChg chg="undo custSel modSld">
      <pc:chgData name="Wendy Woodsford" userId="dd4886fa-f0a0-4f18-8f65-16d3fbb360dd" providerId="ADAL" clId="{F9749B15-F616-4B2C-88E1-00335AAF8A4F}" dt="2023-12-01T11:31:36.611" v="1302" actId="14100"/>
      <pc:docMkLst>
        <pc:docMk/>
      </pc:docMkLst>
      <pc:sldChg chg="modSp mod">
        <pc:chgData name="Wendy Woodsford" userId="dd4886fa-f0a0-4f18-8f65-16d3fbb360dd" providerId="ADAL" clId="{F9749B15-F616-4B2C-88E1-00335AAF8A4F}" dt="2023-12-01T10:25:20.623" v="7" actId="1076"/>
        <pc:sldMkLst>
          <pc:docMk/>
          <pc:sldMk cId="1361922107" sldId="304"/>
        </pc:sldMkLst>
      </pc:sldChg>
      <pc:sldChg chg="modSp mod">
        <pc:chgData name="Wendy Woodsford" userId="dd4886fa-f0a0-4f18-8f65-16d3fbb360dd" providerId="ADAL" clId="{F9749B15-F616-4B2C-88E1-00335AAF8A4F}" dt="2023-12-01T10:47:59.360" v="132" actId="1036"/>
        <pc:sldMkLst>
          <pc:docMk/>
          <pc:sldMk cId="1700725642" sldId="305"/>
        </pc:sldMkLst>
      </pc:sldChg>
      <pc:sldChg chg="modSp mod">
        <pc:chgData name="Wendy Woodsford" userId="dd4886fa-f0a0-4f18-8f65-16d3fbb360dd" providerId="ADAL" clId="{F9749B15-F616-4B2C-88E1-00335AAF8A4F}" dt="2023-12-01T10:37:29.243" v="29" actId="2711"/>
        <pc:sldMkLst>
          <pc:docMk/>
          <pc:sldMk cId="2686890192" sldId="306"/>
        </pc:sldMkLst>
      </pc:sldChg>
      <pc:sldChg chg="modSp mod">
        <pc:chgData name="Wendy Woodsford" userId="dd4886fa-f0a0-4f18-8f65-16d3fbb360dd" providerId="ADAL" clId="{F9749B15-F616-4B2C-88E1-00335AAF8A4F}" dt="2023-12-01T10:54:14.858" v="273" actId="18131"/>
        <pc:sldMkLst>
          <pc:docMk/>
          <pc:sldMk cId="2022686707" sldId="307"/>
        </pc:sldMkLst>
      </pc:sldChg>
      <pc:sldChg chg="modSp mod">
        <pc:chgData name="Wendy Woodsford" userId="dd4886fa-f0a0-4f18-8f65-16d3fbb360dd" providerId="ADAL" clId="{F9749B15-F616-4B2C-88E1-00335AAF8A4F}" dt="2023-12-01T10:49:21.802" v="168" actId="1037"/>
        <pc:sldMkLst>
          <pc:docMk/>
          <pc:sldMk cId="529136960" sldId="308"/>
        </pc:sldMkLst>
      </pc:sldChg>
      <pc:sldChg chg="modSp mod">
        <pc:chgData name="Wendy Woodsford" userId="dd4886fa-f0a0-4f18-8f65-16d3fbb360dd" providerId="ADAL" clId="{F9749B15-F616-4B2C-88E1-00335AAF8A4F}" dt="2023-12-01T11:01:55.311" v="663" actId="1036"/>
        <pc:sldMkLst>
          <pc:docMk/>
          <pc:sldMk cId="3737904549" sldId="309"/>
        </pc:sldMkLst>
      </pc:sldChg>
      <pc:sldChg chg="modSp mod">
        <pc:chgData name="Wendy Woodsford" userId="dd4886fa-f0a0-4f18-8f65-16d3fbb360dd" providerId="ADAL" clId="{F9749B15-F616-4B2C-88E1-00335AAF8A4F}" dt="2023-12-01T11:11:29.480" v="1024" actId="1036"/>
        <pc:sldMkLst>
          <pc:docMk/>
          <pc:sldMk cId="1114917673" sldId="310"/>
        </pc:sldMkLst>
      </pc:sldChg>
      <pc:sldChg chg="modSp mod">
        <pc:chgData name="Wendy Woodsford" userId="dd4886fa-f0a0-4f18-8f65-16d3fbb360dd" providerId="ADAL" clId="{F9749B15-F616-4B2C-88E1-00335AAF8A4F}" dt="2023-12-01T11:06:24.699" v="794" actId="114"/>
        <pc:sldMkLst>
          <pc:docMk/>
          <pc:sldMk cId="1619486986" sldId="311"/>
        </pc:sldMkLst>
      </pc:sldChg>
      <pc:sldChg chg="modSp mod">
        <pc:chgData name="Wendy Woodsford" userId="dd4886fa-f0a0-4f18-8f65-16d3fbb360dd" providerId="ADAL" clId="{F9749B15-F616-4B2C-88E1-00335AAF8A4F}" dt="2023-12-01T11:00:48.915" v="589" actId="14100"/>
        <pc:sldMkLst>
          <pc:docMk/>
          <pc:sldMk cId="2535805538" sldId="312"/>
        </pc:sldMkLst>
      </pc:sldChg>
      <pc:sldChg chg="modSp mod">
        <pc:chgData name="Wendy Woodsford" userId="dd4886fa-f0a0-4f18-8f65-16d3fbb360dd" providerId="ADAL" clId="{F9749B15-F616-4B2C-88E1-00335AAF8A4F}" dt="2023-12-01T11:31:36.611" v="1302" actId="14100"/>
        <pc:sldMkLst>
          <pc:docMk/>
          <pc:sldMk cId="1275476356" sldId="315"/>
        </pc:sldMkLst>
      </pc:sldChg>
      <pc:sldChg chg="addSp delSp modSp mod">
        <pc:chgData name="Wendy Woodsford" userId="dd4886fa-f0a0-4f18-8f65-16d3fbb360dd" providerId="ADAL" clId="{F9749B15-F616-4B2C-88E1-00335AAF8A4F}" dt="2023-12-01T11:27:45.874" v="1255" actId="1035"/>
        <pc:sldMkLst>
          <pc:docMk/>
          <pc:sldMk cId="857353084" sldId="316"/>
        </pc:sldMkLst>
      </pc:sldChg>
      <pc:sldChg chg="delSp modSp mod">
        <pc:chgData name="Wendy Woodsford" userId="dd4886fa-f0a0-4f18-8f65-16d3fbb360dd" providerId="ADAL" clId="{F9749B15-F616-4B2C-88E1-00335AAF8A4F}" dt="2023-12-01T11:22:42.643" v="1177" actId="1035"/>
        <pc:sldMkLst>
          <pc:docMk/>
          <pc:sldMk cId="177597357" sldId="319"/>
        </pc:sldMkLst>
      </pc:sldChg>
      <pc:sldChg chg="modSp mod">
        <pc:chgData name="Wendy Woodsford" userId="dd4886fa-f0a0-4f18-8f65-16d3fbb360dd" providerId="ADAL" clId="{F9749B15-F616-4B2C-88E1-00335AAF8A4F}" dt="2023-12-01T10:56:46.704" v="432" actId="14100"/>
        <pc:sldMkLst>
          <pc:docMk/>
          <pc:sldMk cId="3633679239" sldId="320"/>
        </pc:sldMkLst>
      </pc:sldChg>
      <pc:sldChg chg="delSp modSp mod">
        <pc:chgData name="Wendy Woodsford" userId="dd4886fa-f0a0-4f18-8f65-16d3fbb360dd" providerId="ADAL" clId="{F9749B15-F616-4B2C-88E1-00335AAF8A4F}" dt="2023-12-01T10:58:57.400" v="445" actId="14100"/>
        <pc:sldMkLst>
          <pc:docMk/>
          <pc:sldMk cId="2665978363" sldId="321"/>
        </pc:sldMkLst>
      </pc:sldChg>
      <pc:sldChg chg="addSp delSp modSp mod">
        <pc:chgData name="Wendy Woodsford" userId="dd4886fa-f0a0-4f18-8f65-16d3fbb360dd" providerId="ADAL" clId="{F9749B15-F616-4B2C-88E1-00335AAF8A4F}" dt="2023-12-01T11:08:49.799" v="891" actId="14100"/>
        <pc:sldMkLst>
          <pc:docMk/>
          <pc:sldMk cId="4187286334" sldId="322"/>
        </pc:sldMkLst>
      </pc:sldChg>
      <pc:sldChg chg="modSp mod">
        <pc:chgData name="Wendy Woodsford" userId="dd4886fa-f0a0-4f18-8f65-16d3fbb360dd" providerId="ADAL" clId="{F9749B15-F616-4B2C-88E1-00335AAF8A4F}" dt="2023-12-01T11:14:09.794" v="1057" actId="1076"/>
        <pc:sldMkLst>
          <pc:docMk/>
          <pc:sldMk cId="1597988770" sldId="323"/>
        </pc:sldMkLst>
      </pc:sldChg>
      <pc:sldChg chg="addSp delSp modSp mod">
        <pc:chgData name="Wendy Woodsford" userId="dd4886fa-f0a0-4f18-8f65-16d3fbb360dd" providerId="ADAL" clId="{F9749B15-F616-4B2C-88E1-00335AAF8A4F}" dt="2023-12-01T11:15:20.039" v="1104" actId="1037"/>
        <pc:sldMkLst>
          <pc:docMk/>
          <pc:sldMk cId="358896337" sldId="324"/>
        </pc:sldMkLst>
      </pc:sldChg>
      <pc:sldChg chg="addSp delSp modSp mod">
        <pc:chgData name="Wendy Woodsford" userId="dd4886fa-f0a0-4f18-8f65-16d3fbb360dd" providerId="ADAL" clId="{F9749B15-F616-4B2C-88E1-00335AAF8A4F}" dt="2023-12-01T11:17:12.919" v="1117" actId="20577"/>
        <pc:sldMkLst>
          <pc:docMk/>
          <pc:sldMk cId="4128997541" sldId="325"/>
        </pc:sldMkLst>
      </pc:sldChg>
      <pc:sldChg chg="modSp mod">
        <pc:chgData name="Wendy Woodsford" userId="dd4886fa-f0a0-4f18-8f65-16d3fbb360dd" providerId="ADAL" clId="{F9749B15-F616-4B2C-88E1-00335AAF8A4F}" dt="2023-12-01T11:18:27.608" v="1140" actId="14100"/>
        <pc:sldMkLst>
          <pc:docMk/>
          <pc:sldMk cId="3411039933" sldId="326"/>
        </pc:sldMkLst>
      </pc:sldChg>
      <pc:sldChg chg="modSp mod">
        <pc:chgData name="Wendy Woodsford" userId="dd4886fa-f0a0-4f18-8f65-16d3fbb360dd" providerId="ADAL" clId="{F9749B15-F616-4B2C-88E1-00335AAF8A4F}" dt="2023-12-01T10:37:22.793" v="28" actId="2711"/>
        <pc:sldMkLst>
          <pc:docMk/>
          <pc:sldMk cId="2445024207" sldId="327"/>
        </pc:sldMkLst>
      </pc:sldChg>
      <pc:sldChg chg="modSp mod">
        <pc:chgData name="Wendy Woodsford" userId="dd4886fa-f0a0-4f18-8f65-16d3fbb360dd" providerId="ADAL" clId="{F9749B15-F616-4B2C-88E1-00335AAF8A4F}" dt="2023-12-01T11:31:07.932" v="1262" actId="1038"/>
        <pc:sldMkLst>
          <pc:docMk/>
          <pc:sldMk cId="46186857" sldId="328"/>
        </pc:sldMkLst>
      </pc:sldChg>
    </pc:docChg>
  </pc:docChgLst>
  <pc:docChgLst>
    <pc:chgData name="Paula Montero" userId="S::paula.montero@pstt.org.uk::9c82981b-9b26-4f56-a06f-e948bb469f68" providerId="AD" clId="Web-{2F501333-065A-C2C4-FD21-860C6511A356}"/>
    <pc:docChg chg="modSld">
      <pc:chgData name="Paula Montero" userId="S::paula.montero@pstt.org.uk::9c82981b-9b26-4f56-a06f-e948bb469f68" providerId="AD" clId="Web-{2F501333-065A-C2C4-FD21-860C6511A356}" dt="2023-11-22T14:05:36.465" v="9" actId="14100"/>
      <pc:docMkLst>
        <pc:docMk/>
      </pc:docMkLst>
      <pc:sldChg chg="modSp">
        <pc:chgData name="Paula Montero" userId="S::paula.montero@pstt.org.uk::9c82981b-9b26-4f56-a06f-e948bb469f68" providerId="AD" clId="Web-{2F501333-065A-C2C4-FD21-860C6511A356}" dt="2023-11-22T13:59:27.826" v="1" actId="14100"/>
        <pc:sldMkLst>
          <pc:docMk/>
          <pc:sldMk cId="1361922107" sldId="304"/>
        </pc:sldMkLst>
      </pc:sldChg>
      <pc:sldChg chg="modSp">
        <pc:chgData name="Paula Montero" userId="S::paula.montero@pstt.org.uk::9c82981b-9b26-4f56-a06f-e948bb469f68" providerId="AD" clId="Web-{2F501333-065A-C2C4-FD21-860C6511A356}" dt="2023-11-22T14:02:21.926" v="3"/>
        <pc:sldMkLst>
          <pc:docMk/>
          <pc:sldMk cId="529136960" sldId="308"/>
        </pc:sldMkLst>
      </pc:sldChg>
      <pc:sldChg chg="modSp">
        <pc:chgData name="Paula Montero" userId="S::paula.montero@pstt.org.uk::9c82981b-9b26-4f56-a06f-e948bb469f68" providerId="AD" clId="Web-{2F501333-065A-C2C4-FD21-860C6511A356}" dt="2023-11-22T14:03:47.601" v="7"/>
        <pc:sldMkLst>
          <pc:docMk/>
          <pc:sldMk cId="1114917673" sldId="310"/>
        </pc:sldMkLst>
      </pc:sldChg>
      <pc:sldChg chg="modSp">
        <pc:chgData name="Paula Montero" userId="S::paula.montero@pstt.org.uk::9c82981b-9b26-4f56-a06f-e948bb469f68" providerId="AD" clId="Web-{2F501333-065A-C2C4-FD21-860C6511A356}" dt="2023-11-22T14:05:36.465" v="9" actId="14100"/>
        <pc:sldMkLst>
          <pc:docMk/>
          <pc:sldMk cId="1275476356" sldId="315"/>
        </pc:sldMkLst>
      </pc:sldChg>
    </pc:docChg>
  </pc:docChgLst>
  <pc:docChgLst>
    <pc:chgData name="Paula Montero" userId="S::paula.montero@pstt.org.uk::9c82981b-9b26-4f56-a06f-e948bb469f68" providerId="AD" clId="Web-{ED07C9EC-4B58-CA3B-1827-D18B3453F689}"/>
    <pc:docChg chg="modSld sldOrd">
      <pc:chgData name="Paula Montero" userId="S::paula.montero@pstt.org.uk::9c82981b-9b26-4f56-a06f-e948bb469f68" providerId="AD" clId="Web-{ED07C9EC-4B58-CA3B-1827-D18B3453F689}" dt="2023-11-28T14:45:32.375" v="56"/>
      <pc:docMkLst>
        <pc:docMk/>
      </pc:docMkLst>
      <pc:sldChg chg="modNotes">
        <pc:chgData name="Paula Montero" userId="S::paula.montero@pstt.org.uk::9c82981b-9b26-4f56-a06f-e948bb469f68" providerId="AD" clId="Web-{ED07C9EC-4B58-CA3B-1827-D18B3453F689}" dt="2023-11-28T14:37:25.794" v="3"/>
        <pc:sldMkLst>
          <pc:docMk/>
          <pc:sldMk cId="1361922107" sldId="304"/>
        </pc:sldMkLst>
      </pc:sldChg>
      <pc:sldChg chg="modNotes">
        <pc:chgData name="Paula Montero" userId="S::paula.montero@pstt.org.uk::9c82981b-9b26-4f56-a06f-e948bb469f68" providerId="AD" clId="Web-{ED07C9EC-4B58-CA3B-1827-D18B3453F689}" dt="2023-11-28T14:37:36.482" v="4"/>
        <pc:sldMkLst>
          <pc:docMk/>
          <pc:sldMk cId="1700725642" sldId="305"/>
        </pc:sldMkLst>
      </pc:sldChg>
      <pc:sldChg chg="modNotes">
        <pc:chgData name="Paula Montero" userId="S::paula.montero@pstt.org.uk::9c82981b-9b26-4f56-a06f-e948bb469f68" providerId="AD" clId="Web-{ED07C9EC-4B58-CA3B-1827-D18B3453F689}" dt="2023-11-28T14:40:00.738" v="12"/>
        <pc:sldMkLst>
          <pc:docMk/>
          <pc:sldMk cId="2022686707" sldId="307"/>
        </pc:sldMkLst>
      </pc:sldChg>
      <pc:sldChg chg="modNotes">
        <pc:chgData name="Paula Montero" userId="S::paula.montero@pstt.org.uk::9c82981b-9b26-4f56-a06f-e948bb469f68" providerId="AD" clId="Web-{ED07C9EC-4B58-CA3B-1827-D18B3453F689}" dt="2023-11-28T14:39:39.596" v="9"/>
        <pc:sldMkLst>
          <pc:docMk/>
          <pc:sldMk cId="529136960" sldId="308"/>
        </pc:sldMkLst>
      </pc:sldChg>
      <pc:sldChg chg="ord modNotes">
        <pc:chgData name="Paula Montero" userId="S::paula.montero@pstt.org.uk::9c82981b-9b26-4f56-a06f-e948bb469f68" providerId="AD" clId="Web-{ED07C9EC-4B58-CA3B-1827-D18B3453F689}" dt="2023-11-28T14:42:16.649" v="21"/>
        <pc:sldMkLst>
          <pc:docMk/>
          <pc:sldMk cId="3737904549" sldId="309"/>
        </pc:sldMkLst>
      </pc:sldChg>
      <pc:sldChg chg="modNotes">
        <pc:chgData name="Paula Montero" userId="S::paula.montero@pstt.org.uk::9c82981b-9b26-4f56-a06f-e948bb469f68" providerId="AD" clId="Web-{ED07C9EC-4B58-CA3B-1827-D18B3453F689}" dt="2023-11-28T14:44:03.075" v="34"/>
        <pc:sldMkLst>
          <pc:docMk/>
          <pc:sldMk cId="1114917673" sldId="310"/>
        </pc:sldMkLst>
      </pc:sldChg>
      <pc:sldChg chg="modNotes">
        <pc:chgData name="Paula Montero" userId="S::paula.montero@pstt.org.uk::9c82981b-9b26-4f56-a06f-e948bb469f68" providerId="AD" clId="Web-{ED07C9EC-4B58-CA3B-1827-D18B3453F689}" dt="2023-11-28T14:43:07.589" v="27"/>
        <pc:sldMkLst>
          <pc:docMk/>
          <pc:sldMk cId="1619486986" sldId="311"/>
        </pc:sldMkLst>
      </pc:sldChg>
      <pc:sldChg chg="modNotes">
        <pc:chgData name="Paula Montero" userId="S::paula.montero@pstt.org.uk::9c82981b-9b26-4f56-a06f-e948bb469f68" providerId="AD" clId="Web-{ED07C9EC-4B58-CA3B-1827-D18B3453F689}" dt="2023-11-28T14:42:50.322" v="25"/>
        <pc:sldMkLst>
          <pc:docMk/>
          <pc:sldMk cId="2535805538" sldId="312"/>
        </pc:sldMkLst>
      </pc:sldChg>
      <pc:sldChg chg="modNotes">
        <pc:chgData name="Paula Montero" userId="S::paula.montero@pstt.org.uk::9c82981b-9b26-4f56-a06f-e948bb469f68" providerId="AD" clId="Web-{ED07C9EC-4B58-CA3B-1827-D18B3453F689}" dt="2023-11-28T14:45:32.375" v="56"/>
        <pc:sldMkLst>
          <pc:docMk/>
          <pc:sldMk cId="857353084" sldId="316"/>
        </pc:sldMkLst>
      </pc:sldChg>
      <pc:sldChg chg="modNotes">
        <pc:chgData name="Paula Montero" userId="S::paula.montero@pstt.org.uk::9c82981b-9b26-4f56-a06f-e948bb469f68" providerId="AD" clId="Web-{ED07C9EC-4B58-CA3B-1827-D18B3453F689}" dt="2023-11-28T14:45:15.375" v="50"/>
        <pc:sldMkLst>
          <pc:docMk/>
          <pc:sldMk cId="1623726292" sldId="318"/>
        </pc:sldMkLst>
      </pc:sldChg>
      <pc:sldChg chg="modNotes">
        <pc:chgData name="Paula Montero" userId="S::paula.montero@pstt.org.uk::9c82981b-9b26-4f56-a06f-e948bb469f68" providerId="AD" clId="Web-{ED07C9EC-4B58-CA3B-1827-D18B3453F689}" dt="2023-11-28T14:45:12.109" v="49"/>
        <pc:sldMkLst>
          <pc:docMk/>
          <pc:sldMk cId="177597357" sldId="319"/>
        </pc:sldMkLst>
      </pc:sldChg>
      <pc:sldChg chg="ord modNotes">
        <pc:chgData name="Paula Montero" userId="S::paula.montero@pstt.org.uk::9c82981b-9b26-4f56-a06f-e948bb469f68" providerId="AD" clId="Web-{ED07C9EC-4B58-CA3B-1827-D18B3453F689}" dt="2023-11-28T14:41:06.021" v="15"/>
        <pc:sldMkLst>
          <pc:docMk/>
          <pc:sldMk cId="3633679239" sldId="320"/>
        </pc:sldMkLst>
      </pc:sldChg>
      <pc:sldChg chg="ord modNotes">
        <pc:chgData name="Paula Montero" userId="S::paula.montero@pstt.org.uk::9c82981b-9b26-4f56-a06f-e948bb469f68" providerId="AD" clId="Web-{ED07C9EC-4B58-CA3B-1827-D18B3453F689}" dt="2023-11-28T14:41:38.866" v="18"/>
        <pc:sldMkLst>
          <pc:docMk/>
          <pc:sldMk cId="2665978363" sldId="321"/>
        </pc:sldMkLst>
      </pc:sldChg>
      <pc:sldChg chg="ord modNotes">
        <pc:chgData name="Paula Montero" userId="S::paula.montero@pstt.org.uk::9c82981b-9b26-4f56-a06f-e948bb469f68" providerId="AD" clId="Web-{ED07C9EC-4B58-CA3B-1827-D18B3453F689}" dt="2023-11-28T14:43:28.105" v="32"/>
        <pc:sldMkLst>
          <pc:docMk/>
          <pc:sldMk cId="4187286334" sldId="322"/>
        </pc:sldMkLst>
      </pc:sldChg>
      <pc:sldChg chg="modNotes">
        <pc:chgData name="Paula Montero" userId="S::paula.montero@pstt.org.uk::9c82981b-9b26-4f56-a06f-e948bb469f68" providerId="AD" clId="Web-{ED07C9EC-4B58-CA3B-1827-D18B3453F689}" dt="2023-11-28T14:44:21.904" v="38"/>
        <pc:sldMkLst>
          <pc:docMk/>
          <pc:sldMk cId="1597988770" sldId="323"/>
        </pc:sldMkLst>
      </pc:sldChg>
      <pc:sldChg chg="modNotes">
        <pc:chgData name="Paula Montero" userId="S::paula.montero@pstt.org.uk::9c82981b-9b26-4f56-a06f-e948bb469f68" providerId="AD" clId="Web-{ED07C9EC-4B58-CA3B-1827-D18B3453F689}" dt="2023-11-28T14:44:28.795" v="41"/>
        <pc:sldMkLst>
          <pc:docMk/>
          <pc:sldMk cId="358896337" sldId="324"/>
        </pc:sldMkLst>
      </pc:sldChg>
      <pc:sldChg chg="modNotes">
        <pc:chgData name="Paula Montero" userId="S::paula.montero@pstt.org.uk::9c82981b-9b26-4f56-a06f-e948bb469f68" providerId="AD" clId="Web-{ED07C9EC-4B58-CA3B-1827-D18B3453F689}" dt="2023-11-28T14:44:34.545" v="43"/>
        <pc:sldMkLst>
          <pc:docMk/>
          <pc:sldMk cId="4128997541" sldId="325"/>
        </pc:sldMkLst>
      </pc:sldChg>
      <pc:sldChg chg="modNotes">
        <pc:chgData name="Paula Montero" userId="S::paula.montero@pstt.org.uk::9c82981b-9b26-4f56-a06f-e948bb469f68" providerId="AD" clId="Web-{ED07C9EC-4B58-CA3B-1827-D18B3453F689}" dt="2023-11-28T14:44:57.608" v="47"/>
        <pc:sldMkLst>
          <pc:docMk/>
          <pc:sldMk cId="3411039933" sldId="326"/>
        </pc:sldMkLst>
      </pc:sldChg>
    </pc:docChg>
  </pc:docChgLst>
  <pc:docChgLst>
    <pc:chgData name="Wendy Woodsford" userId="S::wendy.woodsford@pstt.org.uk::dd4886fa-f0a0-4f18-8f65-16d3fbb360dd" providerId="AD" clId="Web-{22880A1E-6E51-00D0-8DA7-8C2164438F18}"/>
    <pc:docChg chg="modSld">
      <pc:chgData name="Wendy Woodsford" userId="S::wendy.woodsford@pstt.org.uk::dd4886fa-f0a0-4f18-8f65-16d3fbb360dd" providerId="AD" clId="Web-{22880A1E-6E51-00D0-8DA7-8C2164438F18}" dt="2023-12-01T09:25:05.038" v="2" actId="20577"/>
      <pc:docMkLst>
        <pc:docMk/>
      </pc:docMkLst>
      <pc:sldChg chg="modSp">
        <pc:chgData name="Wendy Woodsford" userId="S::wendy.woodsford@pstt.org.uk::dd4886fa-f0a0-4f18-8f65-16d3fbb360dd" providerId="AD" clId="Web-{22880A1E-6E51-00D0-8DA7-8C2164438F18}" dt="2023-12-01T09:25:05.038" v="2" actId="20577"/>
        <pc:sldMkLst>
          <pc:docMk/>
          <pc:sldMk cId="2686890192" sldId="306"/>
        </pc:sldMkLst>
      </pc:sldChg>
    </pc:docChg>
  </pc:docChgLst>
  <pc:docChgLst>
    <pc:chgData name="Alison Trew" userId="501ad152-89bb-4882-ac72-f31826cb2e78" providerId="ADAL" clId="{78584DE1-EC57-43AF-BBCD-55C83D37AE95}"/>
    <pc:docChg chg="undo custSel delSld modSld">
      <pc:chgData name="Alison Trew" userId="501ad152-89bb-4882-ac72-f31826cb2e78" providerId="ADAL" clId="{78584DE1-EC57-43AF-BBCD-55C83D37AE95}" dt="2023-11-30T16:10:37.870" v="160" actId="20577"/>
      <pc:docMkLst>
        <pc:docMk/>
      </pc:docMkLst>
      <pc:sldChg chg="modNotesTx">
        <pc:chgData name="Alison Trew" userId="501ad152-89bb-4882-ac72-f31826cb2e78" providerId="ADAL" clId="{78584DE1-EC57-43AF-BBCD-55C83D37AE95}" dt="2023-11-30T16:10:37.870" v="160" actId="20577"/>
        <pc:sldMkLst>
          <pc:docMk/>
          <pc:sldMk cId="1361922107" sldId="304"/>
        </pc:sldMkLst>
      </pc:sldChg>
      <pc:sldChg chg="addSp delSp modSp mod modNotesTx">
        <pc:chgData name="Alison Trew" userId="501ad152-89bb-4882-ac72-f31826cb2e78" providerId="ADAL" clId="{78584DE1-EC57-43AF-BBCD-55C83D37AE95}" dt="2023-11-30T16:10:26.193" v="159" actId="14100"/>
        <pc:sldMkLst>
          <pc:docMk/>
          <pc:sldMk cId="1700725642" sldId="305"/>
        </pc:sldMkLst>
      </pc:sldChg>
      <pc:sldChg chg="modSp mod">
        <pc:chgData name="Alison Trew" userId="501ad152-89bb-4882-ac72-f31826cb2e78" providerId="ADAL" clId="{78584DE1-EC57-43AF-BBCD-55C83D37AE95}" dt="2023-11-30T16:08:01.141" v="96" actId="113"/>
        <pc:sldMkLst>
          <pc:docMk/>
          <pc:sldMk cId="1619486986" sldId="311"/>
        </pc:sldMkLst>
      </pc:sldChg>
      <pc:sldChg chg="del">
        <pc:chgData name="Alison Trew" userId="501ad152-89bb-4882-ac72-f31826cb2e78" providerId="ADAL" clId="{78584DE1-EC57-43AF-BBCD-55C83D37AE95}" dt="2023-11-30T15:54:08.592" v="35" actId="47"/>
        <pc:sldMkLst>
          <pc:docMk/>
          <pc:sldMk cId="1623726292" sldId="318"/>
        </pc:sldMkLst>
      </pc:sldChg>
      <pc:sldChg chg="modSp mod">
        <pc:chgData name="Alison Trew" userId="501ad152-89bb-4882-ac72-f31826cb2e78" providerId="ADAL" clId="{78584DE1-EC57-43AF-BBCD-55C83D37AE95}" dt="2023-11-30T16:00:47.654" v="70" actId="115"/>
        <pc:sldMkLst>
          <pc:docMk/>
          <pc:sldMk cId="177597357" sldId="319"/>
        </pc:sldMkLst>
      </pc:sldChg>
    </pc:docChg>
  </pc:docChgLst>
  <pc:docChgLst>
    <pc:chgData name="Paula Montero" userId="S::paula.montero@pstt.org.uk::9c82981b-9b26-4f56-a06f-e948bb469f68" providerId="AD" clId="Web-{A8CCD8A9-EBD5-1F4D-26FB-6BAE72A802A1}"/>
    <pc:docChg chg="modSld">
      <pc:chgData name="Paula Montero" userId="S::paula.montero@pstt.org.uk::9c82981b-9b26-4f56-a06f-e948bb469f68" providerId="AD" clId="Web-{A8CCD8A9-EBD5-1F4D-26FB-6BAE72A802A1}" dt="2023-11-24T10:15:53.726" v="26" actId="1076"/>
      <pc:docMkLst>
        <pc:docMk/>
      </pc:docMkLst>
      <pc:sldChg chg="addSp delSp modSp">
        <pc:chgData name="Paula Montero" userId="S::paula.montero@pstt.org.uk::9c82981b-9b26-4f56-a06f-e948bb469f68" providerId="AD" clId="Web-{A8CCD8A9-EBD5-1F4D-26FB-6BAE72A802A1}" dt="2023-11-24T10:15:53.726" v="26" actId="1076"/>
        <pc:sldMkLst>
          <pc:docMk/>
          <pc:sldMk cId="1361922107" sldId="304"/>
        </pc:sldMkLst>
      </pc:sldChg>
    </pc:docChg>
  </pc:docChgLst>
  <pc:docChgLst>
    <pc:chgData name="Paula Montero" userId="S::paula.montero@pstt.org.uk::9c82981b-9b26-4f56-a06f-e948bb469f68" providerId="AD" clId="Web-{4AD549A7-7117-F08C-B67C-226FC77A903B}"/>
    <pc:docChg chg="modSld">
      <pc:chgData name="Paula Montero" userId="S::paula.montero@pstt.org.uk::9c82981b-9b26-4f56-a06f-e948bb469f68" providerId="AD" clId="Web-{4AD549A7-7117-F08C-B67C-226FC77A903B}" dt="2023-11-28T13:37:58.633" v="4" actId="1076"/>
      <pc:docMkLst>
        <pc:docMk/>
      </pc:docMkLst>
      <pc:sldChg chg="modSp">
        <pc:chgData name="Paula Montero" userId="S::paula.montero@pstt.org.uk::9c82981b-9b26-4f56-a06f-e948bb469f68" providerId="AD" clId="Web-{4AD549A7-7117-F08C-B67C-226FC77A903B}" dt="2023-11-28T13:36:52.428" v="0" actId="1076"/>
        <pc:sldMkLst>
          <pc:docMk/>
          <pc:sldMk cId="2686890192" sldId="306"/>
        </pc:sldMkLst>
      </pc:sldChg>
      <pc:sldChg chg="modSp">
        <pc:chgData name="Paula Montero" userId="S::paula.montero@pstt.org.uk::9c82981b-9b26-4f56-a06f-e948bb469f68" providerId="AD" clId="Web-{4AD549A7-7117-F08C-B67C-226FC77A903B}" dt="2023-11-28T13:37:10.475" v="3" actId="1076"/>
        <pc:sldMkLst>
          <pc:docMk/>
          <pc:sldMk cId="529136960" sldId="308"/>
        </pc:sldMkLst>
      </pc:sldChg>
      <pc:sldChg chg="modSp">
        <pc:chgData name="Paula Montero" userId="S::paula.montero@pstt.org.uk::9c82981b-9b26-4f56-a06f-e948bb469f68" providerId="AD" clId="Web-{4AD549A7-7117-F08C-B67C-226FC77A903B}" dt="2023-11-28T13:37:58.633" v="4" actId="1076"/>
        <pc:sldMkLst>
          <pc:docMk/>
          <pc:sldMk cId="3737904549" sldId="309"/>
        </pc:sldMkLst>
      </pc:sldChg>
    </pc:docChg>
  </pc:docChgLst>
  <pc:docChgLst>
    <pc:chgData name="Alison Trew" userId="501ad152-89bb-4882-ac72-f31826cb2e78" providerId="ADAL" clId="{7A7654E1-B5A1-429F-A984-79FCD1529980}"/>
    <pc:docChg chg="undo custSel modSld sldOrd">
      <pc:chgData name="Alison Trew" userId="501ad152-89bb-4882-ac72-f31826cb2e78" providerId="ADAL" clId="{7A7654E1-B5A1-429F-A984-79FCD1529980}" dt="2022-10-26T13:49:20.947" v="1281" actId="1076"/>
      <pc:docMkLst>
        <pc:docMk/>
      </pc:docMkLst>
      <pc:sldChg chg="modSp mod ord modNotesTx">
        <pc:chgData name="Alison Trew" userId="501ad152-89bb-4882-ac72-f31826cb2e78" providerId="ADAL" clId="{7A7654E1-B5A1-429F-A984-79FCD1529980}" dt="2022-10-26T13:43:36.148" v="1224" actId="20577"/>
        <pc:sldMkLst>
          <pc:docMk/>
          <pc:sldMk cId="1864309039" sldId="262"/>
        </pc:sldMkLst>
      </pc:sldChg>
      <pc:sldChg chg="modSp mod modNotesTx">
        <pc:chgData name="Alison Trew" userId="501ad152-89bb-4882-ac72-f31826cb2e78" providerId="ADAL" clId="{7A7654E1-B5A1-429F-A984-79FCD1529980}" dt="2022-10-26T13:45:07.898" v="1247" actId="313"/>
        <pc:sldMkLst>
          <pc:docMk/>
          <pc:sldMk cId="1478597435" sldId="268"/>
        </pc:sldMkLst>
      </pc:sldChg>
      <pc:sldChg chg="delSp modSp mod ord modClrScheme chgLayout">
        <pc:chgData name="Alison Trew" userId="501ad152-89bb-4882-ac72-f31826cb2e78" providerId="ADAL" clId="{7A7654E1-B5A1-429F-A984-79FCD1529980}" dt="2022-10-26T13:13:43.480" v="8"/>
        <pc:sldMkLst>
          <pc:docMk/>
          <pc:sldMk cId="124576855" sldId="280"/>
        </pc:sldMkLst>
      </pc:sldChg>
      <pc:sldChg chg="modNotesTx">
        <pc:chgData name="Alison Trew" userId="501ad152-89bb-4882-ac72-f31826cb2e78" providerId="ADAL" clId="{7A7654E1-B5A1-429F-A984-79FCD1529980}" dt="2022-10-26T13:32:51.080" v="1033" actId="20577"/>
        <pc:sldMkLst>
          <pc:docMk/>
          <pc:sldMk cId="3767884210" sldId="282"/>
        </pc:sldMkLst>
      </pc:sldChg>
      <pc:sldChg chg="modSp mod modNotesTx">
        <pc:chgData name="Alison Trew" userId="501ad152-89bb-4882-ac72-f31826cb2e78" providerId="ADAL" clId="{7A7654E1-B5A1-429F-A984-79FCD1529980}" dt="2022-10-26T13:34:29.238" v="1043" actId="20577"/>
        <pc:sldMkLst>
          <pc:docMk/>
          <pc:sldMk cId="1431155546" sldId="283"/>
        </pc:sldMkLst>
      </pc:sldChg>
      <pc:sldChg chg="addSp delSp modSp mod">
        <pc:chgData name="Alison Trew" userId="501ad152-89bb-4882-ac72-f31826cb2e78" providerId="ADAL" clId="{7A7654E1-B5A1-429F-A984-79FCD1529980}" dt="2022-10-26T13:49:09.456" v="1278" actId="14100"/>
        <pc:sldMkLst>
          <pc:docMk/>
          <pc:sldMk cId="1171188733" sldId="285"/>
        </pc:sldMkLst>
      </pc:sldChg>
      <pc:sldChg chg="modNotesTx">
        <pc:chgData name="Alison Trew" userId="501ad152-89bb-4882-ac72-f31826cb2e78" providerId="ADAL" clId="{7A7654E1-B5A1-429F-A984-79FCD1529980}" dt="2022-10-26T13:37:10.223" v="1126" actId="20577"/>
        <pc:sldMkLst>
          <pc:docMk/>
          <pc:sldMk cId="1527463767" sldId="287"/>
        </pc:sldMkLst>
      </pc:sldChg>
      <pc:sldChg chg="modNotesTx">
        <pc:chgData name="Alison Trew" userId="501ad152-89bb-4882-ac72-f31826cb2e78" providerId="ADAL" clId="{7A7654E1-B5A1-429F-A984-79FCD1529980}" dt="2022-10-26T13:38:14.568" v="1137" actId="20577"/>
        <pc:sldMkLst>
          <pc:docMk/>
          <pc:sldMk cId="3543568959" sldId="291"/>
        </pc:sldMkLst>
      </pc:sldChg>
      <pc:sldChg chg="modNotesTx">
        <pc:chgData name="Alison Trew" userId="501ad152-89bb-4882-ac72-f31826cb2e78" providerId="ADAL" clId="{7A7654E1-B5A1-429F-A984-79FCD1529980}" dt="2022-10-26T13:37:57.728" v="1128" actId="20577"/>
        <pc:sldMkLst>
          <pc:docMk/>
          <pc:sldMk cId="4281538091" sldId="292"/>
        </pc:sldMkLst>
      </pc:sldChg>
      <pc:sldChg chg="modNotesTx">
        <pc:chgData name="Alison Trew" userId="501ad152-89bb-4882-ac72-f31826cb2e78" providerId="ADAL" clId="{7A7654E1-B5A1-429F-A984-79FCD1529980}" dt="2022-10-26T13:35:18.517" v="1052" actId="20577"/>
        <pc:sldMkLst>
          <pc:docMk/>
          <pc:sldMk cId="1553073377" sldId="293"/>
        </pc:sldMkLst>
      </pc:sldChg>
      <pc:sldChg chg="modNotesTx">
        <pc:chgData name="Alison Trew" userId="501ad152-89bb-4882-ac72-f31826cb2e78" providerId="ADAL" clId="{7A7654E1-B5A1-429F-A984-79FCD1529980}" dt="2022-10-26T13:36:01.628" v="1057" actId="20577"/>
        <pc:sldMkLst>
          <pc:docMk/>
          <pc:sldMk cId="2420362088" sldId="294"/>
        </pc:sldMkLst>
      </pc:sldChg>
      <pc:sldChg chg="modNotesTx">
        <pc:chgData name="Alison Trew" userId="501ad152-89bb-4882-ac72-f31826cb2e78" providerId="ADAL" clId="{7A7654E1-B5A1-429F-A984-79FCD1529980}" dt="2022-10-26T13:35:07.628" v="1047" actId="20577"/>
        <pc:sldMkLst>
          <pc:docMk/>
          <pc:sldMk cId="3718114266" sldId="295"/>
        </pc:sldMkLst>
      </pc:sldChg>
      <pc:sldChg chg="modNotesTx">
        <pc:chgData name="Alison Trew" userId="501ad152-89bb-4882-ac72-f31826cb2e78" providerId="ADAL" clId="{7A7654E1-B5A1-429F-A984-79FCD1529980}" dt="2022-10-26T13:38:39.728" v="1150" actId="20577"/>
        <pc:sldMkLst>
          <pc:docMk/>
          <pc:sldMk cId="1739412431" sldId="296"/>
        </pc:sldMkLst>
      </pc:sldChg>
      <pc:sldChg chg="modNotesTx">
        <pc:chgData name="Alison Trew" userId="501ad152-89bb-4882-ac72-f31826cb2e78" providerId="ADAL" clId="{7A7654E1-B5A1-429F-A984-79FCD1529980}" dt="2022-10-26T13:39:24.924" v="1158"/>
        <pc:sldMkLst>
          <pc:docMk/>
          <pc:sldMk cId="2245429328" sldId="297"/>
        </pc:sldMkLst>
      </pc:sldChg>
      <pc:sldChg chg="modNotesTx">
        <pc:chgData name="Alison Trew" userId="501ad152-89bb-4882-ac72-f31826cb2e78" providerId="ADAL" clId="{7A7654E1-B5A1-429F-A984-79FCD1529980}" dt="2022-10-26T13:40:54.021" v="1175" actId="20577"/>
        <pc:sldMkLst>
          <pc:docMk/>
          <pc:sldMk cId="2441282558" sldId="300"/>
        </pc:sldMkLst>
      </pc:sldChg>
      <pc:sldChg chg="modNotesTx">
        <pc:chgData name="Alison Trew" userId="501ad152-89bb-4882-ac72-f31826cb2e78" providerId="ADAL" clId="{7A7654E1-B5A1-429F-A984-79FCD1529980}" dt="2022-10-26T13:41:25.413" v="1177" actId="20577"/>
        <pc:sldMkLst>
          <pc:docMk/>
          <pc:sldMk cId="3127098478" sldId="302"/>
        </pc:sldMkLst>
      </pc:sldChg>
      <pc:sldChg chg="addSp delSp modSp mod">
        <pc:chgData name="Alison Trew" userId="501ad152-89bb-4882-ac72-f31826cb2e78" providerId="ADAL" clId="{7A7654E1-B5A1-429F-A984-79FCD1529980}" dt="2022-10-26T13:49:20.947" v="1281" actId="1076"/>
        <pc:sldMkLst>
          <pc:docMk/>
          <pc:sldMk cId="3558998870" sldId="303"/>
        </pc:sldMkLst>
      </pc:sldChg>
    </pc:docChg>
  </pc:docChgLst>
  <pc:docChgLst>
    <pc:chgData name="Paula Montero" userId="S::paula.montero@pstt.org.uk::9c82981b-9b26-4f56-a06f-e948bb469f68" providerId="AD" clId="Web-{2FAC4B4E-82E8-DD19-A9E5-018AFD87CBDC}"/>
    <pc:docChg chg="addSld modSld sldOrd">
      <pc:chgData name="Paula Montero" userId="S::paula.montero@pstt.org.uk::9c82981b-9b26-4f56-a06f-e948bb469f68" providerId="AD" clId="Web-{2FAC4B4E-82E8-DD19-A9E5-018AFD87CBDC}" dt="2023-11-30T11:00:38.862" v="75" actId="1076"/>
      <pc:docMkLst>
        <pc:docMk/>
      </pc:docMkLst>
      <pc:sldChg chg="addSp delSp modSp">
        <pc:chgData name="Paula Montero" userId="S::paula.montero@pstt.org.uk::9c82981b-9b26-4f56-a06f-e948bb469f68" providerId="AD" clId="Web-{2FAC4B4E-82E8-DD19-A9E5-018AFD87CBDC}" dt="2023-11-30T10:56:37.543" v="32" actId="1076"/>
        <pc:sldMkLst>
          <pc:docMk/>
          <pc:sldMk cId="2686890192" sldId="306"/>
        </pc:sldMkLst>
      </pc:sldChg>
      <pc:sldChg chg="delSp modSp">
        <pc:chgData name="Paula Montero" userId="S::paula.montero@pstt.org.uk::9c82981b-9b26-4f56-a06f-e948bb469f68" providerId="AD" clId="Web-{2FAC4B4E-82E8-DD19-A9E5-018AFD87CBDC}" dt="2023-11-30T11:00:21.924" v="74" actId="1076"/>
        <pc:sldMkLst>
          <pc:docMk/>
          <pc:sldMk cId="1275476356" sldId="315"/>
        </pc:sldMkLst>
      </pc:sldChg>
      <pc:sldChg chg="addSp delSp modSp add replId">
        <pc:chgData name="Paula Montero" userId="S::paula.montero@pstt.org.uk::9c82981b-9b26-4f56-a06f-e948bb469f68" providerId="AD" clId="Web-{2FAC4B4E-82E8-DD19-A9E5-018AFD87CBDC}" dt="2023-11-30T10:57:32.217" v="52" actId="14100"/>
        <pc:sldMkLst>
          <pc:docMk/>
          <pc:sldMk cId="2445024207" sldId="327"/>
        </pc:sldMkLst>
      </pc:sldChg>
      <pc:sldChg chg="delSp modSp add ord replId">
        <pc:chgData name="Paula Montero" userId="S::paula.montero@pstt.org.uk::9c82981b-9b26-4f56-a06f-e948bb469f68" providerId="AD" clId="Web-{2FAC4B4E-82E8-DD19-A9E5-018AFD87CBDC}" dt="2023-11-30T11:00:38.862" v="75" actId="1076"/>
        <pc:sldMkLst>
          <pc:docMk/>
          <pc:sldMk cId="46186857" sldId="328"/>
        </pc:sldMkLst>
      </pc:sldChg>
    </pc:docChg>
  </pc:docChgLst>
  <pc:docChgLst>
    <pc:chgData name="Paula Montero" userId="S::paula.montero@pstt.org.uk::9c82981b-9b26-4f56-a06f-e948bb469f68" providerId="AD" clId="Web-{3D6E63CC-6108-AA62-3AE9-768A73E075DD}"/>
    <pc:docChg chg="addSld delSld modSld">
      <pc:chgData name="Paula Montero" userId="S::paula.montero@pstt.org.uk::9c82981b-9b26-4f56-a06f-e948bb469f68" providerId="AD" clId="Web-{3D6E63CC-6108-AA62-3AE9-768A73E075DD}" dt="2023-11-23T10:13:16.950" v="161" actId="14100"/>
      <pc:docMkLst>
        <pc:docMk/>
      </pc:docMkLst>
      <pc:sldChg chg="del">
        <pc:chgData name="Paula Montero" userId="S::paula.montero@pstt.org.uk::9c82981b-9b26-4f56-a06f-e948bb469f68" providerId="AD" clId="Web-{3D6E63CC-6108-AA62-3AE9-768A73E075DD}" dt="2023-11-23T10:05:20.447" v="114"/>
        <pc:sldMkLst>
          <pc:docMk/>
          <pc:sldMk cId="1527463767" sldId="287"/>
        </pc:sldMkLst>
      </pc:sldChg>
      <pc:sldChg chg="addSp delSp modSp">
        <pc:chgData name="Paula Montero" userId="S::paula.montero@pstt.org.uk::9c82981b-9b26-4f56-a06f-e948bb469f68" providerId="AD" clId="Web-{3D6E63CC-6108-AA62-3AE9-768A73E075DD}" dt="2023-11-23T10:05:16.135" v="113"/>
        <pc:sldMkLst>
          <pc:docMk/>
          <pc:sldMk cId="529136960" sldId="308"/>
        </pc:sldMkLst>
      </pc:sldChg>
      <pc:sldChg chg="addSp delSp modSp">
        <pc:chgData name="Paula Montero" userId="S::paula.montero@pstt.org.uk::9c82981b-9b26-4f56-a06f-e948bb469f68" providerId="AD" clId="Web-{3D6E63CC-6108-AA62-3AE9-768A73E075DD}" dt="2023-11-23T10:05:41.136" v="115"/>
        <pc:sldMkLst>
          <pc:docMk/>
          <pc:sldMk cId="1114917673" sldId="310"/>
        </pc:sldMkLst>
      </pc:sldChg>
      <pc:sldChg chg="modSp">
        <pc:chgData name="Paula Montero" userId="S::paula.montero@pstt.org.uk::9c82981b-9b26-4f56-a06f-e948bb469f68" providerId="AD" clId="Web-{3D6E63CC-6108-AA62-3AE9-768A73E075DD}" dt="2023-11-23T10:13:16.950" v="161" actId="14100"/>
        <pc:sldMkLst>
          <pc:docMk/>
          <pc:sldMk cId="1275476356" sldId="315"/>
        </pc:sldMkLst>
      </pc:sldChg>
      <pc:sldChg chg="addSp delSp modSp">
        <pc:chgData name="Paula Montero" userId="S::paula.montero@pstt.org.uk::9c82981b-9b26-4f56-a06f-e948bb469f68" providerId="AD" clId="Web-{3D6E63CC-6108-AA62-3AE9-768A73E075DD}" dt="2023-11-23T10:10:56.789" v="148" actId="14100"/>
        <pc:sldMkLst>
          <pc:docMk/>
          <pc:sldMk cId="1623726292" sldId="318"/>
        </pc:sldMkLst>
      </pc:sldChg>
      <pc:sldChg chg="modSp">
        <pc:chgData name="Paula Montero" userId="S::paula.montero@pstt.org.uk::9c82981b-9b26-4f56-a06f-e948bb469f68" providerId="AD" clId="Web-{3D6E63CC-6108-AA62-3AE9-768A73E075DD}" dt="2023-11-23T10:12:07.791" v="159" actId="1076"/>
        <pc:sldMkLst>
          <pc:docMk/>
          <pc:sldMk cId="177597357" sldId="319"/>
        </pc:sldMkLst>
      </pc:sldChg>
      <pc:sldChg chg="addSp delSp modSp">
        <pc:chgData name="Paula Montero" userId="S::paula.montero@pstt.org.uk::9c82981b-9b26-4f56-a06f-e948bb469f68" providerId="AD" clId="Web-{3D6E63CC-6108-AA62-3AE9-768A73E075DD}" dt="2023-11-23T09:54:35.797" v="86"/>
        <pc:sldMkLst>
          <pc:docMk/>
          <pc:sldMk cId="358896337" sldId="324"/>
        </pc:sldMkLst>
      </pc:sldChg>
      <pc:sldChg chg="add del replId">
        <pc:chgData name="Paula Montero" userId="S::paula.montero@pstt.org.uk::9c82981b-9b26-4f56-a06f-e948bb469f68" providerId="AD" clId="Web-{3D6E63CC-6108-AA62-3AE9-768A73E075DD}" dt="2023-11-23T09:29:58.858" v="71"/>
        <pc:sldMkLst>
          <pc:docMk/>
          <pc:sldMk cId="1511325106" sldId="327"/>
        </pc:sldMkLst>
      </pc:sldChg>
    </pc:docChg>
  </pc:docChgLst>
  <pc:docChgLst>
    <pc:chgData name="Sophie Stewart" userId="1764df6f-81fd-4433-9d0a-2ea9194921a4" providerId="ADAL" clId="{B86E3848-6203-4F89-A81A-E551939E5B4B}"/>
    <pc:docChg chg="undo custSel addSld delSld modSld">
      <pc:chgData name="Sophie Stewart" userId="1764df6f-81fd-4433-9d0a-2ea9194921a4" providerId="ADAL" clId="{B86E3848-6203-4F89-A81A-E551939E5B4B}" dt="2025-07-16T15:24:11.408" v="17" actId="47"/>
      <pc:docMkLst>
        <pc:docMk/>
      </pc:docMkLst>
      <pc:sldChg chg="del">
        <pc:chgData name="Sophie Stewart" userId="1764df6f-81fd-4433-9d0a-2ea9194921a4" providerId="ADAL" clId="{B86E3848-6203-4F89-A81A-E551939E5B4B}" dt="2025-07-16T15:24:11.408" v="17" actId="47"/>
        <pc:sldMkLst>
          <pc:docMk/>
          <pc:sldMk cId="124576855" sldId="280"/>
        </pc:sldMkLst>
      </pc:sldChg>
      <pc:sldChg chg="addSp delSp modSp mod">
        <pc:chgData name="Sophie Stewart" userId="1764df6f-81fd-4433-9d0a-2ea9194921a4" providerId="ADAL" clId="{B86E3848-6203-4F89-A81A-E551939E5B4B}" dt="2025-07-16T15:24:07.555" v="16" actId="1076"/>
        <pc:sldMkLst>
          <pc:docMk/>
          <pc:sldMk cId="3722949817" sldId="314"/>
        </pc:sldMkLst>
        <pc:spChg chg="mod">
          <ac:chgData name="Sophie Stewart" userId="1764df6f-81fd-4433-9d0a-2ea9194921a4" providerId="ADAL" clId="{B86E3848-6203-4F89-A81A-E551939E5B4B}" dt="2025-07-16T15:24:07.555" v="16" actId="1076"/>
          <ac:spMkLst>
            <pc:docMk/>
            <pc:sldMk cId="3722949817" sldId="314"/>
            <ac:spMk id="5" creationId="{8DDA5A8F-916F-4B0A-89B9-F55C61E55418}"/>
          </ac:spMkLst>
        </pc:spChg>
      </pc:sldChg>
      <pc:sldChg chg="new">
        <pc:chgData name="Sophie Stewart" userId="1764df6f-81fd-4433-9d0a-2ea9194921a4" providerId="ADAL" clId="{B86E3848-6203-4F89-A81A-E551939E5B4B}" dt="2025-07-16T15:22:19.566" v="0" actId="680"/>
        <pc:sldMkLst>
          <pc:docMk/>
          <pc:sldMk cId="1960534563" sldId="329"/>
        </pc:sldMkLst>
      </pc:sldChg>
    </pc:docChg>
  </pc:docChgLst>
  <pc:docChgLst>
    <pc:chgData name="Paula Montero" userId="S::paula.montero@pstt.org.uk::9c82981b-9b26-4f56-a06f-e948bb469f68" providerId="AD" clId="Web-{44AAAF76-CF90-EDB1-9E75-300971FCBF00}"/>
    <pc:docChg chg="modSld">
      <pc:chgData name="Paula Montero" userId="S::paula.montero@pstt.org.uk::9c82981b-9b26-4f56-a06f-e948bb469f68" providerId="AD" clId="Web-{44AAAF76-CF90-EDB1-9E75-300971FCBF00}" dt="2023-11-24T10:09:09.075" v="4"/>
      <pc:docMkLst>
        <pc:docMk/>
      </pc:docMkLst>
      <pc:sldChg chg="addSp delSp modSp">
        <pc:chgData name="Paula Montero" userId="S::paula.montero@pstt.org.uk::9c82981b-9b26-4f56-a06f-e948bb469f68" providerId="AD" clId="Web-{44AAAF76-CF90-EDB1-9E75-300971FCBF00}" dt="2023-11-24T10:09:09.075" v="4"/>
        <pc:sldMkLst>
          <pc:docMk/>
          <pc:sldMk cId="529136960" sldId="308"/>
        </pc:sldMkLst>
      </pc:sldChg>
    </pc:docChg>
  </pc:docChgLst>
  <pc:docChgLst>
    <pc:chgData name="Paula Montero" userId="S::paula.montero@pstt.org.uk::9c82981b-9b26-4f56-a06f-e948bb469f68" providerId="AD" clId="Web-{3E5E464C-715D-DA96-6F69-6ACF2B792C61}"/>
    <pc:docChg chg="addSld delSld modSld sldOrd addMainMaster">
      <pc:chgData name="Paula Montero" userId="S::paula.montero@pstt.org.uk::9c82981b-9b26-4f56-a06f-e948bb469f68" providerId="AD" clId="Web-{3E5E464C-715D-DA96-6F69-6ACF2B792C61}" dt="2023-11-22T13:38:33.220" v="1161" actId="1076"/>
      <pc:docMkLst>
        <pc:docMk/>
      </pc:docMkLst>
      <pc:sldChg chg="delSp del">
        <pc:chgData name="Paula Montero" userId="S::paula.montero@pstt.org.uk::9c82981b-9b26-4f56-a06f-e948bb469f68" providerId="AD" clId="Web-{3E5E464C-715D-DA96-6F69-6ACF2B792C61}" dt="2023-11-22T10:53:16.906" v="47"/>
        <pc:sldMkLst>
          <pc:docMk/>
          <pc:sldMk cId="0" sldId="256"/>
        </pc:sldMkLst>
      </pc:sldChg>
      <pc:sldChg chg="del ord">
        <pc:chgData name="Paula Montero" userId="S::paula.montero@pstt.org.uk::9c82981b-9b26-4f56-a06f-e948bb469f68" providerId="AD" clId="Web-{3E5E464C-715D-DA96-6F69-6ACF2B792C61}" dt="2023-11-22T13:13:53.384" v="871"/>
        <pc:sldMkLst>
          <pc:docMk/>
          <pc:sldMk cId="1864309039" sldId="262"/>
        </pc:sldMkLst>
      </pc:sldChg>
      <pc:sldChg chg="addSp delSp del ord">
        <pc:chgData name="Paula Montero" userId="S::paula.montero@pstt.org.uk::9c82981b-9b26-4f56-a06f-e948bb469f68" providerId="AD" clId="Web-{3E5E464C-715D-DA96-6F69-6ACF2B792C61}" dt="2023-11-22T13:25:14.243" v="999"/>
        <pc:sldMkLst>
          <pc:docMk/>
          <pc:sldMk cId="3098103686" sldId="263"/>
        </pc:sldMkLst>
      </pc:sldChg>
      <pc:sldChg chg="del ord">
        <pc:chgData name="Paula Montero" userId="S::paula.montero@pstt.org.uk::9c82981b-9b26-4f56-a06f-e948bb469f68" providerId="AD" clId="Web-{3E5E464C-715D-DA96-6F69-6ACF2B792C61}" dt="2023-11-22T13:34:24.688" v="1144"/>
        <pc:sldMkLst>
          <pc:docMk/>
          <pc:sldMk cId="199569961" sldId="264"/>
        </pc:sldMkLst>
      </pc:sldChg>
      <pc:sldChg chg="del ord">
        <pc:chgData name="Paula Montero" userId="S::paula.montero@pstt.org.uk::9c82981b-9b26-4f56-a06f-e948bb469f68" providerId="AD" clId="Web-{3E5E464C-715D-DA96-6F69-6ACF2B792C61}" dt="2023-11-22T13:34:22.859" v="1143"/>
        <pc:sldMkLst>
          <pc:docMk/>
          <pc:sldMk cId="780145735" sldId="265"/>
        </pc:sldMkLst>
      </pc:sldChg>
      <pc:sldChg chg="delSp del ord">
        <pc:chgData name="Paula Montero" userId="S::paula.montero@pstt.org.uk::9c82981b-9b26-4f56-a06f-e948bb469f68" providerId="AD" clId="Web-{3E5E464C-715D-DA96-6F69-6ACF2B792C61}" dt="2023-11-22T13:20:29.286" v="955"/>
        <pc:sldMkLst>
          <pc:docMk/>
          <pc:sldMk cId="1478597435" sldId="268"/>
        </pc:sldMkLst>
      </pc:sldChg>
      <pc:sldChg chg="del">
        <pc:chgData name="Paula Montero" userId="S::paula.montero@pstt.org.uk::9c82981b-9b26-4f56-a06f-e948bb469f68" providerId="AD" clId="Web-{3E5E464C-715D-DA96-6F69-6ACF2B792C61}" dt="2023-11-22T12:20:38.827" v="737"/>
        <pc:sldMkLst>
          <pc:docMk/>
          <pc:sldMk cId="1125326587" sldId="279"/>
        </pc:sldMkLst>
      </pc:sldChg>
      <pc:sldChg chg="del ord">
        <pc:chgData name="Paula Montero" userId="S::paula.montero@pstt.org.uk::9c82981b-9b26-4f56-a06f-e948bb469f68" providerId="AD" clId="Web-{3E5E464C-715D-DA96-6F69-6ACF2B792C61}" dt="2023-11-22T13:37:58.187" v="1155"/>
        <pc:sldMkLst>
          <pc:docMk/>
          <pc:sldMk cId="124576855" sldId="280"/>
        </pc:sldMkLst>
      </pc:sldChg>
      <pc:sldChg chg="del">
        <pc:chgData name="Paula Montero" userId="S::paula.montero@pstt.org.uk::9c82981b-9b26-4f56-a06f-e948bb469f68" providerId="AD" clId="Web-{3E5E464C-715D-DA96-6F69-6ACF2B792C61}" dt="2023-11-22T11:57:16.898" v="538"/>
        <pc:sldMkLst>
          <pc:docMk/>
          <pc:sldMk cId="3454426395" sldId="282"/>
        </pc:sldMkLst>
      </pc:sldChg>
      <pc:sldChg chg="del">
        <pc:chgData name="Paula Montero" userId="S::paula.montero@pstt.org.uk::9c82981b-9b26-4f56-a06f-e948bb469f68" providerId="AD" clId="Web-{3E5E464C-715D-DA96-6F69-6ACF2B792C61}" dt="2023-11-22T11:25:51.584" v="263"/>
        <pc:sldMkLst>
          <pc:docMk/>
          <pc:sldMk cId="1431155546" sldId="283"/>
        </pc:sldMkLst>
      </pc:sldChg>
      <pc:sldChg chg="del">
        <pc:chgData name="Paula Montero" userId="S::paula.montero@pstt.org.uk::9c82981b-9b26-4f56-a06f-e948bb469f68" providerId="AD" clId="Web-{3E5E464C-715D-DA96-6F69-6ACF2B792C61}" dt="2023-11-22T11:02:04.562" v="114"/>
        <pc:sldMkLst>
          <pc:docMk/>
          <pc:sldMk cId="1171188733" sldId="285"/>
        </pc:sldMkLst>
      </pc:sldChg>
      <pc:sldChg chg="ord">
        <pc:chgData name="Paula Montero" userId="S::paula.montero@pstt.org.uk::9c82981b-9b26-4f56-a06f-e948bb469f68" providerId="AD" clId="Web-{3E5E464C-715D-DA96-6F69-6ACF2B792C61}" dt="2023-11-22T11:02:20" v="117"/>
        <pc:sldMkLst>
          <pc:docMk/>
          <pc:sldMk cId="1527463767" sldId="287"/>
        </pc:sldMkLst>
      </pc:sldChg>
      <pc:sldChg chg="del">
        <pc:chgData name="Paula Montero" userId="S::paula.montero@pstt.org.uk::9c82981b-9b26-4f56-a06f-e948bb469f68" providerId="AD" clId="Web-{3E5E464C-715D-DA96-6F69-6ACF2B792C61}" dt="2023-11-22T12:09:30.395" v="614"/>
        <pc:sldMkLst>
          <pc:docMk/>
          <pc:sldMk cId="3543568959" sldId="291"/>
        </pc:sldMkLst>
      </pc:sldChg>
      <pc:sldChg chg="del ord">
        <pc:chgData name="Paula Montero" userId="S::paula.montero@pstt.org.uk::9c82981b-9b26-4f56-a06f-e948bb469f68" providerId="AD" clId="Web-{3E5E464C-715D-DA96-6F69-6ACF2B792C61}" dt="2023-11-22T11:36:00.714" v="356"/>
        <pc:sldMkLst>
          <pc:docMk/>
          <pc:sldMk cId="4281538091" sldId="292"/>
        </pc:sldMkLst>
      </pc:sldChg>
      <pc:sldChg chg="del">
        <pc:chgData name="Paula Montero" userId="S::paula.montero@pstt.org.uk::9c82981b-9b26-4f56-a06f-e948bb469f68" providerId="AD" clId="Web-{3E5E464C-715D-DA96-6F69-6ACF2B792C61}" dt="2023-11-22T11:52:35.116" v="512"/>
        <pc:sldMkLst>
          <pc:docMk/>
          <pc:sldMk cId="1553073377" sldId="293"/>
        </pc:sldMkLst>
      </pc:sldChg>
      <pc:sldChg chg="del ord">
        <pc:chgData name="Paula Montero" userId="S::paula.montero@pstt.org.uk::9c82981b-9b26-4f56-a06f-e948bb469f68" providerId="AD" clId="Web-{3E5E464C-715D-DA96-6F69-6ACF2B792C61}" dt="2023-11-22T11:29:00.314" v="296"/>
        <pc:sldMkLst>
          <pc:docMk/>
          <pc:sldMk cId="2420362088" sldId="294"/>
        </pc:sldMkLst>
      </pc:sldChg>
      <pc:sldChg chg="addSp delSp del">
        <pc:chgData name="Paula Montero" userId="S::paula.montero@pstt.org.uk::9c82981b-9b26-4f56-a06f-e948bb469f68" providerId="AD" clId="Web-{3E5E464C-715D-DA96-6F69-6ACF2B792C61}" dt="2023-11-22T11:48:01.569" v="461"/>
        <pc:sldMkLst>
          <pc:docMk/>
          <pc:sldMk cId="3718114266" sldId="295"/>
        </pc:sldMkLst>
      </pc:sldChg>
      <pc:sldChg chg="del ord">
        <pc:chgData name="Paula Montero" userId="S::paula.montero@pstt.org.uk::9c82981b-9b26-4f56-a06f-e948bb469f68" providerId="AD" clId="Web-{3E5E464C-715D-DA96-6F69-6ACF2B792C61}" dt="2023-11-22T11:42:54.927" v="415"/>
        <pc:sldMkLst>
          <pc:docMk/>
          <pc:sldMk cId="1739412431" sldId="296"/>
        </pc:sldMkLst>
      </pc:sldChg>
      <pc:sldChg chg="del">
        <pc:chgData name="Paula Montero" userId="S::paula.montero@pstt.org.uk::9c82981b-9b26-4f56-a06f-e948bb469f68" providerId="AD" clId="Web-{3E5E464C-715D-DA96-6F69-6ACF2B792C61}" dt="2023-11-22T12:15:29.838" v="687"/>
        <pc:sldMkLst>
          <pc:docMk/>
          <pc:sldMk cId="2245429328" sldId="297"/>
        </pc:sldMkLst>
      </pc:sldChg>
      <pc:sldChg chg="del">
        <pc:chgData name="Paula Montero" userId="S::paula.montero@pstt.org.uk::9c82981b-9b26-4f56-a06f-e948bb469f68" providerId="AD" clId="Web-{3E5E464C-715D-DA96-6F69-6ACF2B792C61}" dt="2023-11-22T12:20:28.168" v="736"/>
        <pc:sldMkLst>
          <pc:docMk/>
          <pc:sldMk cId="1022579293" sldId="298"/>
        </pc:sldMkLst>
      </pc:sldChg>
      <pc:sldChg chg="del">
        <pc:chgData name="Paula Montero" userId="S::paula.montero@pstt.org.uk::9c82981b-9b26-4f56-a06f-e948bb469f68" providerId="AD" clId="Web-{3E5E464C-715D-DA96-6F69-6ACF2B792C61}" dt="2023-11-22T12:56:04.717" v="769"/>
        <pc:sldMkLst>
          <pc:docMk/>
          <pc:sldMk cId="741480047" sldId="299"/>
        </pc:sldMkLst>
      </pc:sldChg>
      <pc:sldChg chg="del">
        <pc:chgData name="Paula Montero" userId="S::paula.montero@pstt.org.uk::9c82981b-9b26-4f56-a06f-e948bb469f68" providerId="AD" clId="Web-{3E5E464C-715D-DA96-6F69-6ACF2B792C61}" dt="2023-11-22T12:57:58.881" v="788"/>
        <pc:sldMkLst>
          <pc:docMk/>
          <pc:sldMk cId="3127098478" sldId="302"/>
        </pc:sldMkLst>
      </pc:sldChg>
      <pc:sldChg chg="del">
        <pc:chgData name="Paula Montero" userId="S::paula.montero@pstt.org.uk::9c82981b-9b26-4f56-a06f-e948bb469f68" providerId="AD" clId="Web-{3E5E464C-715D-DA96-6F69-6ACF2B792C61}" dt="2023-11-22T10:59:38.350" v="97"/>
        <pc:sldMkLst>
          <pc:docMk/>
          <pc:sldMk cId="3558998870" sldId="303"/>
        </pc:sldMkLst>
      </pc:sldChg>
      <pc:sldChg chg="addSp delSp modSp add ord">
        <pc:chgData name="Paula Montero" userId="S::paula.montero@pstt.org.uk::9c82981b-9b26-4f56-a06f-e948bb469f68" providerId="AD" clId="Web-{3E5E464C-715D-DA96-6F69-6ACF2B792C61}" dt="2023-11-22T10:53:08.968" v="46" actId="20577"/>
        <pc:sldMkLst>
          <pc:docMk/>
          <pc:sldMk cId="1361922107" sldId="304"/>
        </pc:sldMkLst>
      </pc:sldChg>
      <pc:sldChg chg="addSp delSp modSp add ord">
        <pc:chgData name="Paula Montero" userId="S::paula.montero@pstt.org.uk::9c82981b-9b26-4f56-a06f-e948bb469f68" providerId="AD" clId="Web-{3E5E464C-715D-DA96-6F69-6ACF2B792C61}" dt="2023-11-22T10:59:47.523" v="98" actId="14100"/>
        <pc:sldMkLst>
          <pc:docMk/>
          <pc:sldMk cId="1700725642" sldId="305"/>
        </pc:sldMkLst>
      </pc:sldChg>
      <pc:sldChg chg="addSp delSp modSp add">
        <pc:chgData name="Paula Montero" userId="S::paula.montero@pstt.org.uk::9c82981b-9b26-4f56-a06f-e948bb469f68" providerId="AD" clId="Web-{3E5E464C-715D-DA96-6F69-6ACF2B792C61}" dt="2023-11-22T11:58:03.276" v="540" actId="1076"/>
        <pc:sldMkLst>
          <pc:docMk/>
          <pc:sldMk cId="2686890192" sldId="306"/>
        </pc:sldMkLst>
      </pc:sldChg>
      <pc:sldChg chg="addSp delSp modSp add">
        <pc:chgData name="Paula Montero" userId="S::paula.montero@pstt.org.uk::9c82981b-9b26-4f56-a06f-e948bb469f68" providerId="AD" clId="Web-{3E5E464C-715D-DA96-6F69-6ACF2B792C61}" dt="2023-11-22T11:25:12.160" v="262" actId="1076"/>
        <pc:sldMkLst>
          <pc:docMk/>
          <pc:sldMk cId="2022686707" sldId="307"/>
        </pc:sldMkLst>
      </pc:sldChg>
      <pc:sldChg chg="addSp delSp modSp add">
        <pc:chgData name="Paula Montero" userId="S::paula.montero@pstt.org.uk::9c82981b-9b26-4f56-a06f-e948bb469f68" providerId="AD" clId="Web-{3E5E464C-715D-DA96-6F69-6ACF2B792C61}" dt="2023-11-22T11:11:15.766" v="188" actId="1076"/>
        <pc:sldMkLst>
          <pc:docMk/>
          <pc:sldMk cId="529136960" sldId="308"/>
        </pc:sldMkLst>
      </pc:sldChg>
      <pc:sldChg chg="addSp delSp modSp add ord">
        <pc:chgData name="Paula Montero" userId="S::paula.montero@pstt.org.uk::9c82981b-9b26-4f56-a06f-e948bb469f68" providerId="AD" clId="Web-{3E5E464C-715D-DA96-6F69-6ACF2B792C61}" dt="2023-11-22T11:56:58.663" v="537" actId="1076"/>
        <pc:sldMkLst>
          <pc:docMk/>
          <pc:sldMk cId="3737904549" sldId="309"/>
        </pc:sldMkLst>
      </pc:sldChg>
      <pc:sldChg chg="addSp delSp modSp add">
        <pc:chgData name="Paula Montero" userId="S::paula.montero@pstt.org.uk::9c82981b-9b26-4f56-a06f-e948bb469f68" providerId="AD" clId="Web-{3E5E464C-715D-DA96-6F69-6ACF2B792C61}" dt="2023-11-22T11:42:48.316" v="414" actId="1076"/>
        <pc:sldMkLst>
          <pc:docMk/>
          <pc:sldMk cId="1114917673" sldId="310"/>
        </pc:sldMkLst>
      </pc:sldChg>
      <pc:sldChg chg="addSp delSp modSp add ord">
        <pc:chgData name="Paula Montero" userId="S::paula.montero@pstt.org.uk::9c82981b-9b26-4f56-a06f-e948bb469f68" providerId="AD" clId="Web-{3E5E464C-715D-DA96-6F69-6ACF2B792C61}" dt="2023-11-22T11:42:23.892" v="412" actId="14100"/>
        <pc:sldMkLst>
          <pc:docMk/>
          <pc:sldMk cId="1619486986" sldId="311"/>
        </pc:sldMkLst>
      </pc:sldChg>
      <pc:sldChg chg="addSp delSp modSp add ord">
        <pc:chgData name="Paula Montero" userId="S::paula.montero@pstt.org.uk::9c82981b-9b26-4f56-a06f-e948bb469f68" providerId="AD" clId="Web-{3E5E464C-715D-DA96-6F69-6ACF2B792C61}" dt="2023-11-22T11:28:32.421" v="295" actId="1076"/>
        <pc:sldMkLst>
          <pc:docMk/>
          <pc:sldMk cId="2535805538" sldId="312"/>
        </pc:sldMkLst>
      </pc:sldChg>
      <pc:sldChg chg="add">
        <pc:chgData name="Paula Montero" userId="S::paula.montero@pstt.org.uk::9c82981b-9b26-4f56-a06f-e948bb469f68" providerId="AD" clId="Web-{3E5E464C-715D-DA96-6F69-6ACF2B792C61}" dt="2023-11-22T11:18:34.417" v="200"/>
        <pc:sldMkLst>
          <pc:docMk/>
          <pc:sldMk cId="1608417111" sldId="313"/>
        </pc:sldMkLst>
      </pc:sldChg>
      <pc:sldChg chg="modSp add">
        <pc:chgData name="Paula Montero" userId="S::paula.montero@pstt.org.uk::9c82981b-9b26-4f56-a06f-e948bb469f68" providerId="AD" clId="Web-{3E5E464C-715D-DA96-6F69-6ACF2B792C61}" dt="2023-11-22T13:37:27.669" v="1154" actId="20577"/>
        <pc:sldMkLst>
          <pc:docMk/>
          <pc:sldMk cId="3722949817" sldId="314"/>
        </pc:sldMkLst>
      </pc:sldChg>
      <pc:sldChg chg="addSp delSp modSp add">
        <pc:chgData name="Paula Montero" userId="S::paula.montero@pstt.org.uk::9c82981b-9b26-4f56-a06f-e948bb469f68" providerId="AD" clId="Web-{3E5E464C-715D-DA96-6F69-6ACF2B792C61}" dt="2023-11-22T13:38:33.220" v="1161" actId="1076"/>
        <pc:sldMkLst>
          <pc:docMk/>
          <pc:sldMk cId="1275476356" sldId="315"/>
        </pc:sldMkLst>
      </pc:sldChg>
      <pc:sldChg chg="addSp delSp modSp add">
        <pc:chgData name="Paula Montero" userId="S::paula.montero@pstt.org.uk::9c82981b-9b26-4f56-a06f-e948bb469f68" providerId="AD" clId="Web-{3E5E464C-715D-DA96-6F69-6ACF2B792C61}" dt="2023-11-22T13:24:57.711" v="998" actId="1076"/>
        <pc:sldMkLst>
          <pc:docMk/>
          <pc:sldMk cId="857353084" sldId="316"/>
        </pc:sldMkLst>
      </pc:sldChg>
      <pc:sldChg chg="add del">
        <pc:chgData name="Paula Montero" userId="S::paula.montero@pstt.org.uk::9c82981b-9b26-4f56-a06f-e948bb469f68" providerId="AD" clId="Web-{3E5E464C-715D-DA96-6F69-6ACF2B792C61}" dt="2023-11-22T13:21:52.417" v="956"/>
        <pc:sldMkLst>
          <pc:docMk/>
          <pc:sldMk cId="290929463" sldId="317"/>
        </pc:sldMkLst>
      </pc:sldChg>
      <pc:sldChg chg="addSp delSp modSp add">
        <pc:chgData name="Paula Montero" userId="S::paula.montero@pstt.org.uk::9c82981b-9b26-4f56-a06f-e948bb469f68" providerId="AD" clId="Web-{3E5E464C-715D-DA96-6F69-6ACF2B792C61}" dt="2023-11-22T13:20:01.487" v="954" actId="1076"/>
        <pc:sldMkLst>
          <pc:docMk/>
          <pc:sldMk cId="1623726292" sldId="318"/>
        </pc:sldMkLst>
      </pc:sldChg>
      <pc:sldChg chg="addSp delSp modSp add">
        <pc:chgData name="Paula Montero" userId="S::paula.montero@pstt.org.uk::9c82981b-9b26-4f56-a06f-e948bb469f68" providerId="AD" clId="Web-{3E5E464C-715D-DA96-6F69-6ACF2B792C61}" dt="2023-11-22T13:13:31.445" v="870" actId="1076"/>
        <pc:sldMkLst>
          <pc:docMk/>
          <pc:sldMk cId="177597357" sldId="319"/>
        </pc:sldMkLst>
      </pc:sldChg>
      <pc:sldChg chg="addSp delSp modSp add replId">
        <pc:chgData name="Paula Montero" userId="S::paula.montero@pstt.org.uk::9c82981b-9b26-4f56-a06f-e948bb469f68" providerId="AD" clId="Web-{3E5E464C-715D-DA96-6F69-6ACF2B792C61}" dt="2023-11-22T11:47:37.552" v="460" actId="14100"/>
        <pc:sldMkLst>
          <pc:docMk/>
          <pc:sldMk cId="3633679239" sldId="320"/>
        </pc:sldMkLst>
      </pc:sldChg>
      <pc:sldChg chg="addSp delSp modSp add replId">
        <pc:chgData name="Paula Montero" userId="S::paula.montero@pstt.org.uk::9c82981b-9b26-4f56-a06f-e948bb469f68" providerId="AD" clId="Web-{3E5E464C-715D-DA96-6F69-6ACF2B792C61}" dt="2023-11-22T11:52:17.834" v="511" actId="1076"/>
        <pc:sldMkLst>
          <pc:docMk/>
          <pc:sldMk cId="2665978363" sldId="321"/>
        </pc:sldMkLst>
      </pc:sldChg>
      <pc:sldChg chg="addSp delSp modSp add ord replId">
        <pc:chgData name="Paula Montero" userId="S::paula.montero@pstt.org.uk::9c82981b-9b26-4f56-a06f-e948bb469f68" providerId="AD" clId="Web-{3E5E464C-715D-DA96-6F69-6ACF2B792C61}" dt="2023-11-22T12:15:57.402" v="689" actId="14100"/>
        <pc:sldMkLst>
          <pc:docMk/>
          <pc:sldMk cId="4187286334" sldId="322"/>
        </pc:sldMkLst>
      </pc:sldChg>
      <pc:sldChg chg="addSp delSp modSp add replId">
        <pc:chgData name="Paula Montero" userId="S::paula.montero@pstt.org.uk::9c82981b-9b26-4f56-a06f-e948bb469f68" providerId="AD" clId="Web-{3E5E464C-715D-DA96-6F69-6ACF2B792C61}" dt="2023-11-22T12:15:17.540" v="686" actId="1076"/>
        <pc:sldMkLst>
          <pc:docMk/>
          <pc:sldMk cId="1597988770" sldId="323"/>
        </pc:sldMkLst>
      </pc:sldChg>
      <pc:sldChg chg="addSp delSp modSp add replId">
        <pc:chgData name="Paula Montero" userId="S::paula.montero@pstt.org.uk::9c82981b-9b26-4f56-a06f-e948bb469f68" providerId="AD" clId="Web-{3E5E464C-715D-DA96-6F69-6ACF2B792C61}" dt="2023-11-22T12:20:21.730" v="735" actId="1076"/>
        <pc:sldMkLst>
          <pc:docMk/>
          <pc:sldMk cId="358896337" sldId="324"/>
        </pc:sldMkLst>
      </pc:sldChg>
      <pc:sldChg chg="addSp delSp modSp add replId">
        <pc:chgData name="Paula Montero" userId="S::paula.montero@pstt.org.uk::9c82981b-9b26-4f56-a06f-e948bb469f68" providerId="AD" clId="Web-{3E5E464C-715D-DA96-6F69-6ACF2B792C61}" dt="2023-11-22T12:55:52.778" v="768" actId="1076"/>
        <pc:sldMkLst>
          <pc:docMk/>
          <pc:sldMk cId="4128997541" sldId="325"/>
        </pc:sldMkLst>
      </pc:sldChg>
      <pc:sldChg chg="addSp delSp modSp add replId">
        <pc:chgData name="Paula Montero" userId="S::paula.montero@pstt.org.uk::9c82981b-9b26-4f56-a06f-e948bb469f68" providerId="AD" clId="Web-{3E5E464C-715D-DA96-6F69-6ACF2B792C61}" dt="2023-11-22T12:57:55.521" v="787" actId="1076"/>
        <pc:sldMkLst>
          <pc:docMk/>
          <pc:sldMk cId="3411039933" sldId="326"/>
        </pc:sldMkLst>
      </pc:sldChg>
      <pc:sldMasterChg chg="add addSldLayout">
        <pc:chgData name="Paula Montero" userId="S::paula.montero@pstt.org.uk::9c82981b-9b26-4f56-a06f-e948bb469f68" providerId="AD" clId="Web-{3E5E464C-715D-DA96-6F69-6ACF2B792C61}" dt="2023-11-22T10:33:34.876" v="0"/>
        <pc:sldMasterMkLst>
          <pc:docMk/>
          <pc:sldMasterMk cId="1262823886" sldId="2147483666"/>
        </pc:sldMasterMkLst>
        <pc:sldLayoutChg chg="add">
          <pc:chgData name="Paula Montero" userId="S::paula.montero@pstt.org.uk::9c82981b-9b26-4f56-a06f-e948bb469f68" providerId="AD" clId="Web-{3E5E464C-715D-DA96-6F69-6ACF2B792C61}" dt="2023-11-22T10:33:34.876" v="0"/>
          <pc:sldLayoutMkLst>
            <pc:docMk/>
            <pc:sldMasterMk cId="1262823886" sldId="2147483666"/>
            <pc:sldLayoutMk cId="2147980361" sldId="214748366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490374476" sldId="2147483668"/>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968905417" sldId="2147483669"/>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668318723" sldId="2147483670"/>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661483848" sldId="2147483671"/>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099125602" sldId="2147483672"/>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914492856" sldId="2147483673"/>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780370283" sldId="2147483674"/>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593611716" sldId="2147483675"/>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929503251" sldId="2147483676"/>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142547640" sldId="214748367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711457631" sldId="2147483678"/>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042899331" sldId="2147483679"/>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762196583" sldId="2147483680"/>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251976454" sldId="2147483681"/>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494699283" sldId="2147483682"/>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822891387" sldId="2147483683"/>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861720183" sldId="2147483684"/>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687857794" sldId="2147483685"/>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395582693" sldId="2147483686"/>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129093653" sldId="214748368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267759321" sldId="2147483688"/>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871308100" sldId="2147483689"/>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444812472" sldId="2147483690"/>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12050225" sldId="2147483691"/>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4158558504" sldId="2147483692"/>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4187908762" sldId="2147483693"/>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711642637" sldId="2147483694"/>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784633547" sldId="2147483695"/>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976073001" sldId="2147483696"/>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068770616" sldId="214748369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027395560" sldId="2147483698"/>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493587682" sldId="2147483699"/>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332914193" sldId="2147483700"/>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123367791" sldId="2147483701"/>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891873414" sldId="2147483702"/>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317108480" sldId="2147483703"/>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250726260" sldId="2147483704"/>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43747641" sldId="2147483705"/>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950771612" sldId="2147483706"/>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837256757" sldId="214748370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261946147" sldId="2147483708"/>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227914070" sldId="2147483709"/>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571430550" sldId="2147483710"/>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093898862" sldId="2147483711"/>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4141230687" sldId="2147483712"/>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03471427" sldId="2147483713"/>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2602680187" sldId="2147483714"/>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1043515187" sldId="2147483715"/>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479231087" sldId="2147483716"/>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746322051" sldId="2147483717"/>
          </pc:sldLayoutMkLst>
        </pc:sldLayoutChg>
        <pc:sldLayoutChg chg="add">
          <pc:chgData name="Paula Montero" userId="S::paula.montero@pstt.org.uk::9c82981b-9b26-4f56-a06f-e948bb469f68" providerId="AD" clId="Web-{3E5E464C-715D-DA96-6F69-6ACF2B792C61}" dt="2023-11-22T10:33:34.876" v="0"/>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3E5E464C-715D-DA96-6F69-6ACF2B792C61}" dt="2023-11-22T10:53:28.844" v="48"/>
        <pc:sldMasterMkLst>
          <pc:docMk/>
          <pc:sldMasterMk cId="2199900283" sldId="2147483719"/>
        </pc:sldMasterMkLst>
        <pc:sldLayoutChg chg="add">
          <pc:chgData name="Paula Montero" userId="S::paula.montero@pstt.org.uk::9c82981b-9b26-4f56-a06f-e948bb469f68" providerId="AD" clId="Web-{3E5E464C-715D-DA96-6F69-6ACF2B792C61}" dt="2023-11-22T10:53:28.844" v="48"/>
          <pc:sldLayoutMkLst>
            <pc:docMk/>
            <pc:sldMasterMk cId="2199900283" sldId="2147483719"/>
            <pc:sldLayoutMk cId="282375877" sldId="214748372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853252364" sldId="214748372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128475482" sldId="2147483722"/>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8896219" sldId="2147483723"/>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457655737" sldId="2147483724"/>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365574711" sldId="2147483725"/>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988391778" sldId="2147483726"/>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385491280" sldId="2147483727"/>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91773792" sldId="2147483728"/>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706386600" sldId="2147483729"/>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110290359" sldId="214748373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00879546" sldId="214748373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39033303" sldId="2147483732"/>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35153570" sldId="2147483733"/>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611835519" sldId="2147483734"/>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94765608" sldId="2147483735"/>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957858388" sldId="2147483736"/>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609923175" sldId="2147483737"/>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07946760" sldId="2147483738"/>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648376543" sldId="2147483739"/>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191019517" sldId="214748374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40707051" sldId="214748374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290694638" sldId="2147483742"/>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070033252" sldId="2147483743"/>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709546126" sldId="2147483744"/>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947206051" sldId="2147483745"/>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006298641" sldId="2147483746"/>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473159296" sldId="2147483747"/>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02384056" sldId="2147483748"/>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012499321" sldId="2147483749"/>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875765485" sldId="214748375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790048723" sldId="214748375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483263082" sldId="2147483752"/>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082989062" sldId="2147483753"/>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949775462" sldId="2147483754"/>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44617281" sldId="2147483755"/>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963135172" sldId="2147483756"/>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232487865" sldId="2147483757"/>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896979601" sldId="2147483758"/>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80713213" sldId="2147483759"/>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321638489" sldId="214748376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866178709" sldId="214748376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773279487" sldId="2147483762"/>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438981551" sldId="2147483763"/>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1551345877" sldId="2147483764"/>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477830617" sldId="2147483765"/>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251062151" sldId="2147483766"/>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868001593" sldId="2147483767"/>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2785351601" sldId="2147483768"/>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009291228" sldId="2147483769"/>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576720350" sldId="2147483770"/>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4136597580" sldId="2147483771"/>
          </pc:sldLayoutMkLst>
        </pc:sldLayoutChg>
        <pc:sldLayoutChg chg="add">
          <pc:chgData name="Paula Montero" userId="S::paula.montero@pstt.org.uk::9c82981b-9b26-4f56-a06f-e948bb469f68" providerId="AD" clId="Web-{3E5E464C-715D-DA96-6F69-6ACF2B792C61}" dt="2023-11-22T10:53:28.844" v="48"/>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woodlandtrust.org.uk/blog/2021/06/hawk-moth-identifica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butterfly-conservation.org/our-work/recording-and-monitoring/national-moth-recording-scheme"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www.nhm.ac.uk/discover/how-to-make-simple-butterfly-feeder.html" TargetMode="External"/><Relationship Id="rId4" Type="http://schemas.openxmlformats.org/officeDocument/2006/relationships/hyperlink" Target="https://www.stem.org.uk/system/files/elibrary-resources/legacy_files_migrated/30499-Save%20our%20bees_FULL.pdf"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entimeter.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ommons.wikimedia.org/wiki/File:Bombus_(Melanobombus)_lapidarius_-_Large_red-tailed_bumblebee_(female)_-_Flickr_-_S._Rae_(3).jpg"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upload.wikimedia.org/wikipedia/commons/b/b1/Bombus_lapidarius_-_Inula_salicina_-_Valingu.jpg"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i.org/10.1007/s10886-020-01211-4%20Accessed%2023.12.2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Question to ask children</a:t>
            </a:r>
            <a:endParaRPr lang="en-US"/>
          </a:p>
          <a:p>
            <a:r>
              <a:rPr lang="en-GB" b="1"/>
              <a:t>How do you thing air pollutants might affect the ability of the insects to detect the flowers’ scents?</a:t>
            </a:r>
            <a:endParaRPr lang="en-US"/>
          </a:p>
          <a:p>
            <a:r>
              <a:rPr lang="en-GB"/>
              <a:t>Possible ideas from children:</a:t>
            </a:r>
            <a:endParaRPr lang="en-US"/>
          </a:p>
          <a:p>
            <a:r>
              <a:rPr lang="en-GB" dirty="0"/>
              <a:t>1. Children might suggest that if the amount of pollutant gases in the air increases a lot, the dominant smell will be the pollutant gas and the floral scent will be masked. Thus the insects will only be able to ‘smell’ the pollutant gases in the air (and that if this happens, the insects will not find the flowers so no food for insects and no pollination – reduced population sizes in both cases). However, not all pollutant gases are odourless. </a:t>
            </a:r>
            <a:r>
              <a:rPr lang="en-GB" u="sng" dirty="0"/>
              <a:t>To avoid any misconceptions about pollutant gases, it is worth talking a little about some gases the children might have heard of. See the list below.</a:t>
            </a:r>
            <a:endParaRPr lang="en-US" dirty="0"/>
          </a:p>
          <a:p>
            <a:r>
              <a:rPr lang="en-GB" dirty="0"/>
              <a:t>2. From their previous knowledge, some children might recognise that different substances change irreversibly when they are mixed together (i.e. a chemical reaction). They might suggest that when pollutant gases mix with floral scents (also gases) that new substances could be formed and that the new/altered substances may have different scents which the insects do not recognise. The next step in the children’s thinking could be that if insects do not recognise altered scents, they will not find their food and that populations of insects and plants could be reduced.</a:t>
            </a:r>
            <a:endParaRPr lang="en-US" dirty="0"/>
          </a:p>
          <a:p>
            <a:endParaRPr lang="en-GB" dirty="0"/>
          </a:p>
          <a:p>
            <a:r>
              <a:rPr lang="en-GB" b="1" dirty="0"/>
              <a:t>Background information on pollutants </a:t>
            </a:r>
            <a:r>
              <a:rPr lang="en-GB" dirty="0"/>
              <a:t>(primary children would not be expected to know this but they might be interested)</a:t>
            </a:r>
            <a:endParaRPr lang="en-US" dirty="0"/>
          </a:p>
          <a:p>
            <a:r>
              <a:rPr lang="en-GB" dirty="0"/>
              <a:t>Note: common air pollutants are marked with *</a:t>
            </a:r>
            <a:endParaRPr lang="en-US" dirty="0"/>
          </a:p>
          <a:p>
            <a:pPr algn="l"/>
            <a:endParaRPr lang="en-GB" dirty="0"/>
          </a:p>
          <a:p>
            <a:r>
              <a:rPr lang="en-GB" u="sng" dirty="0"/>
              <a:t>Smelly gases</a:t>
            </a:r>
            <a:endParaRPr lang="en-US" dirty="0"/>
          </a:p>
          <a:p>
            <a:r>
              <a:rPr lang="en-GB" b="1" dirty="0"/>
              <a:t>*Nitric oxide (NO) </a:t>
            </a:r>
            <a:r>
              <a:rPr lang="en-GB" dirty="0"/>
              <a:t>is a colourless gas with a sweet odour. It is produced inside a combustion engine and is the main component of smog and is present in tobacco smoke. It is not considered harmful to health but it reacts with oxygen to create nitrogen dioxide (NO2) which is a poisonous gas.</a:t>
            </a:r>
          </a:p>
          <a:p>
            <a:r>
              <a:rPr lang="en-GB" b="1" dirty="0"/>
              <a:t>*Nitrogen dioxide (NO2) </a:t>
            </a:r>
            <a:r>
              <a:rPr lang="en-GB" dirty="0"/>
              <a:t>is a reddish-brown colour and has a strong harsh odour. Road traffic is the main source as well as tobacco smoke and gas/wood/oil/coal-burning. NO2</a:t>
            </a:r>
            <a:r>
              <a:rPr lang="en-GB" b="1" dirty="0"/>
              <a:t> </a:t>
            </a:r>
            <a:r>
              <a:rPr lang="en-GB" dirty="0"/>
              <a:t>is a poisonous gas that at high concentrations causes inflammation of the airways in animals including humans. Nitrogen dioxide gas is also acidic. When it dissolves in water it causes corrosive damage to materials and animals. </a:t>
            </a:r>
          </a:p>
          <a:p>
            <a:r>
              <a:rPr lang="en-GB" b="1" dirty="0"/>
              <a:t>*Nitrous oxide (N2O) </a:t>
            </a:r>
            <a:r>
              <a:rPr lang="en-GB" dirty="0"/>
              <a:t>is commonly known as </a:t>
            </a:r>
            <a:r>
              <a:rPr lang="en-GB" i="1" dirty="0"/>
              <a:t>laughing gas</a:t>
            </a:r>
            <a:r>
              <a:rPr lang="en-GB" dirty="0"/>
              <a:t>. At room temperature, it is a colourless gas, and has a slightly sweet scent and taste. Some is produced naturally by bacteria breaking down nitrogen-containing compounds and some comes from burning fuels and the use of nitrogen fertilisers in farming. </a:t>
            </a:r>
          </a:p>
          <a:p>
            <a:r>
              <a:rPr lang="en-GB" b="1" dirty="0"/>
              <a:t>*Volatile Organic Compounds (VOCs) </a:t>
            </a:r>
            <a:r>
              <a:rPr lang="en-GB" dirty="0"/>
              <a:t>are compounds made of carbon and hydrogen that </a:t>
            </a:r>
            <a:r>
              <a:rPr lang="en-GB" dirty="0" err="1"/>
              <a:t>vapourise</a:t>
            </a:r>
            <a:r>
              <a:rPr lang="en-GB" dirty="0"/>
              <a:t> easily. Fumes</a:t>
            </a:r>
            <a:r>
              <a:rPr lang="en-GB" b="1" dirty="0"/>
              <a:t> </a:t>
            </a:r>
            <a:r>
              <a:rPr lang="en-GB" dirty="0"/>
              <a:t>from petrol, paints, varnish, cleaning solvents, aerosol sprays (e.g. hair spray) contain volatile organic compounds (VOCs) and many of these have odours.</a:t>
            </a:r>
            <a:endParaRPr lang="en-US" dirty="0"/>
          </a:p>
          <a:p>
            <a:r>
              <a:rPr lang="en-GB" b="1" dirty="0"/>
              <a:t>*Ozone (O3) </a:t>
            </a:r>
            <a:r>
              <a:rPr lang="en-GB" dirty="0"/>
              <a:t>is colourless and has a distinctive smell that humans can detect. Ozone is made up of 3 oxygen atoms and is a poisonous form of oxygen. (Note: the oxygen in the air that we require for respiration is made of 2 oxygen molecules.) Ozone at ground level is formed when heat and sunlight cause chemical reactions between nitrogen oxides (nitric oxide and nitrogen dioxide) and volatile organic compounds (VOCs) – see below for more information. Ozone can trigger a variety of health problems including chest pain, coughing, throat irritation, and airway inflammation. It also can reduce lung function and harm lung tissue. Ozone can worsen bronchitis, emphysema, and asthma, leading to increased medical care. </a:t>
            </a:r>
          </a:p>
          <a:p>
            <a:pPr>
              <a:defRPr/>
            </a:pPr>
            <a:r>
              <a:rPr lang="en-GB" b="1" dirty="0"/>
              <a:t>*</a:t>
            </a:r>
            <a:r>
              <a:rPr lang="en-GB" b="1" dirty="0" err="1"/>
              <a:t>Sulfur</a:t>
            </a:r>
            <a:r>
              <a:rPr lang="en-GB" b="1" dirty="0"/>
              <a:t> dioxide (SO2) </a:t>
            </a:r>
            <a:r>
              <a:rPr lang="en-GB" dirty="0"/>
              <a:t>is a colourless and has a strong smell (similar to the smell of a just-struck match). SO2</a:t>
            </a:r>
            <a:r>
              <a:rPr lang="en-GB" b="1" dirty="0"/>
              <a:t> </a:t>
            </a:r>
            <a:r>
              <a:rPr lang="en-GB" dirty="0"/>
              <a:t>dissolves in water making acid which corrodes some stonework, poisons lakes and rivers, and kills trees from the top down; it affects the respiratory system, particularly lung function, and can irritate the eyes and aggravates conditions such as asthma.</a:t>
            </a:r>
          </a:p>
          <a:p>
            <a:pPr>
              <a:defRPr/>
            </a:pPr>
            <a:endParaRPr lang="en-GB" dirty="0"/>
          </a:p>
          <a:p>
            <a:pPr>
              <a:defRPr/>
            </a:pPr>
            <a:r>
              <a:rPr lang="en-GB" u="sng" dirty="0"/>
              <a:t>Odourless gases</a:t>
            </a:r>
            <a:endParaRPr lang="en-US" dirty="0"/>
          </a:p>
          <a:p>
            <a:pPr>
              <a:defRPr/>
            </a:pPr>
            <a:r>
              <a:rPr lang="en-GB" b="1" dirty="0"/>
              <a:t>Oxygen (O2)</a:t>
            </a:r>
            <a:endParaRPr lang="en-US" dirty="0"/>
          </a:p>
          <a:p>
            <a:pPr>
              <a:defRPr/>
            </a:pPr>
            <a:r>
              <a:rPr lang="en-GB" b="1" dirty="0"/>
              <a:t>Nitrogen (N2)</a:t>
            </a:r>
            <a:endParaRPr lang="en-US" dirty="0"/>
          </a:p>
          <a:p>
            <a:pPr>
              <a:defRPr/>
            </a:pPr>
            <a:r>
              <a:rPr lang="en-GB" b="1" dirty="0"/>
              <a:t>Carbon dioxide (CO2)</a:t>
            </a:r>
            <a:endParaRPr lang="en-US" dirty="0"/>
          </a:p>
          <a:p>
            <a:pPr>
              <a:defRPr/>
            </a:pPr>
            <a:r>
              <a:rPr lang="en-GB" b="1" dirty="0"/>
              <a:t>*Carbon monoxide (CO) </a:t>
            </a:r>
            <a:r>
              <a:rPr lang="en-GB" dirty="0"/>
              <a:t>is colourless, has no smell or taste and is very poisonous because it can replace oxygen in the blood. It is produced when fuels do not burn fully (i.e. there is not enough oxygen present to produce carbon dioxide). Many buildings have CO monitors/alarms.</a:t>
            </a:r>
          </a:p>
          <a:p>
            <a:pPr>
              <a:buFont typeface="Arial" panose="020B0604020202020204" pitchFamily="34" charset="0"/>
              <a:defRPr/>
            </a:pPr>
            <a:endParaRPr lang="en-GB"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dirty="0"/>
              <a:t>*© Swaminathan, licenced through Creative Commons and accessed here - https://upload.wikimedia.org/wikipedia/commons/9/99/Nicotiana_alata.jpg </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 What question do you think the scientists asked next?</a:t>
            </a:r>
            <a:endParaRPr lang="en-US"/>
          </a:p>
          <a:p>
            <a:r>
              <a:rPr lang="en-US" dirty="0"/>
              <a:t>See next slide.</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76687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Background information</a:t>
            </a:r>
            <a:endParaRPr lang="en-US"/>
          </a:p>
          <a:p>
            <a:r>
              <a:rPr lang="en-GB" dirty="0"/>
              <a:t>There are several species of Hawkmoths in the UK and although they look exotic, they are surprisingly common.</a:t>
            </a:r>
            <a:endParaRPr lang="en-GB" dirty="0">
              <a:cs typeface="Calibri"/>
            </a:endParaRPr>
          </a:p>
          <a:p>
            <a:r>
              <a:rPr lang="en-GB" dirty="0"/>
              <a:t>A useful hawkmoth identification guide </a:t>
            </a:r>
            <a:r>
              <a:rPr lang="en-GB" baseline="0" dirty="0"/>
              <a:t>is </a:t>
            </a:r>
            <a:r>
              <a:rPr lang="en-GB" dirty="0"/>
              <a:t>produced by </a:t>
            </a:r>
            <a:r>
              <a:rPr lang="en-GB" baseline="0" dirty="0"/>
              <a:t>the </a:t>
            </a:r>
            <a:r>
              <a:rPr lang="en-GB" dirty="0"/>
              <a:t>Woodland Trust </a:t>
            </a:r>
            <a:r>
              <a:rPr lang="en-GB" baseline="0" dirty="0"/>
              <a:t>and </a:t>
            </a:r>
            <a:r>
              <a:rPr lang="en-GB" dirty="0"/>
              <a:t>can be found here - </a:t>
            </a:r>
            <a:r>
              <a:rPr lang="en-GB" dirty="0">
                <a:hlinkClick r:id="rId3"/>
              </a:rPr>
              <a:t>https://www</a:t>
            </a:r>
            <a:r>
              <a:rPr lang="en-GB" baseline="0" dirty="0">
                <a:hlinkClick r:id="rId3"/>
              </a:rPr>
              <a:t>.</a:t>
            </a:r>
            <a:r>
              <a:rPr lang="en-GB" dirty="0">
                <a:hlinkClick r:id="rId3"/>
              </a:rPr>
              <a:t>woodlandtrust</a:t>
            </a:r>
            <a:r>
              <a:rPr lang="en-GB" baseline="0" dirty="0">
                <a:hlinkClick r:id="rId3"/>
              </a:rPr>
              <a:t>.</a:t>
            </a:r>
            <a:r>
              <a:rPr lang="en-GB" dirty="0">
                <a:hlinkClick r:id="rId3"/>
              </a:rPr>
              <a:t>org</a:t>
            </a:r>
            <a:r>
              <a:rPr lang="en-GB" baseline="0" dirty="0">
                <a:hlinkClick r:id="rId3"/>
              </a:rPr>
              <a:t>.</a:t>
            </a:r>
            <a:r>
              <a:rPr lang="en-GB" dirty="0">
                <a:hlinkClick r:id="rId3"/>
              </a:rPr>
              <a:t>uk/blog/2021/06/hawk-moth-identification/</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234582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Questions to ask children</a:t>
            </a:r>
            <a:endParaRPr lang="en-US" dirty="0"/>
          </a:p>
          <a:p>
            <a:r>
              <a:rPr lang="en-GB" b="1" dirty="0"/>
              <a:t>What might happen to populations of insects if the floral scent is altered? </a:t>
            </a:r>
            <a:endParaRPr lang="en-US" dirty="0"/>
          </a:p>
          <a:p>
            <a:r>
              <a:rPr lang="en-US" dirty="0"/>
              <a:t>If children have understood that the flower’s floral scent guides the insect to the flower, they might suggest that the insect may not </a:t>
            </a:r>
            <a:r>
              <a:rPr lang="en-US" dirty="0" err="1"/>
              <a:t>recognise</a:t>
            </a:r>
            <a:r>
              <a:rPr lang="en-US" dirty="0"/>
              <a:t> the new smell and will not find the flower it normally feeds on. </a:t>
            </a:r>
          </a:p>
          <a:p>
            <a:r>
              <a:rPr lang="en-US" b="1" dirty="0"/>
              <a:t>If the insect cannot find the flower – what will happen to the insect?</a:t>
            </a:r>
            <a:endParaRPr lang="en-US" dirty="0"/>
          </a:p>
          <a:p>
            <a:r>
              <a:rPr lang="en-US" dirty="0"/>
              <a:t>The insect might die.</a:t>
            </a:r>
            <a:endParaRPr lang="en-US" dirty="0">
              <a:cs typeface="Calibri"/>
            </a:endParaRPr>
          </a:p>
          <a:p>
            <a:r>
              <a:rPr lang="en-US" b="1" dirty="0"/>
              <a:t>If the insect cannot find the flower – what will happen to the flower?</a:t>
            </a:r>
            <a:endParaRPr lang="en-US" dirty="0"/>
          </a:p>
          <a:p>
            <a:r>
              <a:rPr lang="en-US" dirty="0"/>
              <a:t>The flower might not be pollinated and not make any seeds – no more plants.</a:t>
            </a:r>
          </a:p>
          <a:p>
            <a:r>
              <a:rPr lang="en-GB" b="1" dirty="0"/>
              <a:t>What other living things do you think might be affected? </a:t>
            </a:r>
            <a:endParaRPr lang="en-US" dirty="0"/>
          </a:p>
          <a:p>
            <a:r>
              <a:rPr lang="en-GB" dirty="0"/>
              <a:t>If plants cannot make seeds (because they were not pollinated), we may not be able to grow some crops – humans may have a more limited diet.</a:t>
            </a:r>
            <a:endParaRPr lang="en-US" dirty="0"/>
          </a:p>
          <a:p>
            <a:r>
              <a:rPr lang="en-GB" dirty="0"/>
              <a:t>Animals that rely on particular plants for their food may also struggle </a:t>
            </a:r>
            <a:r>
              <a:rPr lang="en-GB" baseline="0" dirty="0"/>
              <a:t>to </a:t>
            </a:r>
            <a:r>
              <a:rPr lang="en-GB" dirty="0"/>
              <a:t>find food </a:t>
            </a:r>
            <a:r>
              <a:rPr lang="en-GB" baseline="0" dirty="0"/>
              <a:t>and </a:t>
            </a:r>
            <a:r>
              <a:rPr lang="en-GB" dirty="0"/>
              <a:t>their </a:t>
            </a:r>
            <a:r>
              <a:rPr lang="en-GB" baseline="0" dirty="0"/>
              <a:t>numbers </a:t>
            </a:r>
            <a:r>
              <a:rPr lang="en-GB" dirty="0"/>
              <a:t>could be reduced</a:t>
            </a:r>
            <a:r>
              <a:rPr lang="en-GB" baseline="0" dirty="0"/>
              <a:t>. </a:t>
            </a:r>
            <a:r>
              <a:rPr lang="en-GB" dirty="0"/>
              <a:t>This in turn might affect the populations </a:t>
            </a:r>
            <a:r>
              <a:rPr lang="en-GB" baseline="0" dirty="0"/>
              <a:t>of </a:t>
            </a:r>
            <a:r>
              <a:rPr lang="en-GB" dirty="0"/>
              <a:t>secondary consumers (carnivores that feed on the herbivores – the first animals </a:t>
            </a:r>
            <a:r>
              <a:rPr lang="en-GB" baseline="0" dirty="0"/>
              <a:t>in the </a:t>
            </a:r>
            <a:r>
              <a:rPr lang="en-GB" dirty="0"/>
              <a:t>food chain).</a:t>
            </a:r>
            <a:endParaRPr lang="en-US" dirty="0"/>
          </a:p>
          <a:p>
            <a:r>
              <a:rPr lang="en-GB" b="1" dirty="0"/>
              <a:t>What question do you think the scientists asked next?</a:t>
            </a:r>
            <a:endParaRPr lang="en-US" dirty="0"/>
          </a:p>
          <a:p>
            <a:r>
              <a:rPr lang="en-GB" dirty="0"/>
              <a:t>See next slide</a:t>
            </a:r>
            <a:endParaRPr lang="en-US" dirty="0"/>
          </a:p>
          <a:p>
            <a:endParaRPr lang="en-US" dirty="0"/>
          </a:p>
          <a:p>
            <a:r>
              <a:rPr lang="en-US" b="1" dirty="0"/>
              <a:t>Extra vocabulary</a:t>
            </a:r>
            <a:endParaRPr lang="en-US" dirty="0"/>
          </a:p>
          <a:p>
            <a:r>
              <a:rPr lang="en-US" dirty="0"/>
              <a:t>Herbivore – animals that eat only plants</a:t>
            </a:r>
          </a:p>
          <a:p>
            <a:r>
              <a:rPr lang="en-US" dirty="0"/>
              <a:t>Carnivore </a:t>
            </a:r>
            <a:r>
              <a:rPr lang="en-US" baseline="0" dirty="0"/>
              <a:t>– </a:t>
            </a:r>
            <a:r>
              <a:rPr lang="en-US" dirty="0"/>
              <a:t>animals that eat other animals</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862447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Question to support learning</a:t>
            </a:r>
            <a:endParaRPr lang="en-US"/>
          </a:p>
          <a:p>
            <a:r>
              <a:rPr lang="en-GB" dirty="0"/>
              <a:t>If you are given </a:t>
            </a:r>
            <a:r>
              <a:rPr lang="en-GB" baseline="0" dirty="0"/>
              <a:t>a </a:t>
            </a:r>
            <a:r>
              <a:rPr lang="en-GB" dirty="0"/>
              <a:t>sweet/free gift when you visit </a:t>
            </a:r>
            <a:r>
              <a:rPr lang="en-GB" baseline="0" dirty="0"/>
              <a:t>one </a:t>
            </a:r>
            <a:r>
              <a:rPr lang="en-GB" dirty="0"/>
              <a:t>shop</a:t>
            </a:r>
            <a:r>
              <a:rPr lang="en-GB" baseline="0" dirty="0"/>
              <a:t>, </a:t>
            </a:r>
            <a:r>
              <a:rPr lang="en-GB" dirty="0"/>
              <a:t>but not in another shop </a:t>
            </a:r>
            <a:r>
              <a:rPr lang="en-GB" baseline="0" dirty="0"/>
              <a:t>– </a:t>
            </a:r>
            <a:r>
              <a:rPr lang="en-GB" dirty="0"/>
              <a:t>which shop would you prefer to visit?</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542287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50598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Background information</a:t>
            </a:r>
            <a:endParaRPr lang="en-US" dirty="0"/>
          </a:p>
          <a:p>
            <a:pPr>
              <a:lnSpc>
                <a:spcPct val="107000"/>
              </a:lnSpc>
              <a:spcAft>
                <a:spcPts val="800"/>
              </a:spcAft>
            </a:pPr>
            <a:r>
              <a:rPr lang="en-GB" dirty="0"/>
              <a:t>If an animal and plant depend on one another for their mutual survival, the link between them must be maintained. In an increasingly polluted environment, the plants that survive might be the ones whose pollinating insects learn to recognise altered floral scents. If insects are unable to adapt to the modified </a:t>
            </a:r>
            <a:r>
              <a:rPr lang="en-GB" i="1" dirty="0" err="1"/>
              <a:t>scentscape</a:t>
            </a:r>
            <a:r>
              <a:rPr lang="en-GB" i="1" dirty="0"/>
              <a:t>,</a:t>
            </a:r>
            <a:r>
              <a:rPr lang="en-GB" dirty="0"/>
              <a:t> they may be unable to locate their food and populations of both insects and plants might be endangered. It will be interesting to see whether, over the course</a:t>
            </a:r>
            <a:r>
              <a:rPr lang="en-GB" baseline="0" dirty="0"/>
              <a:t> of </a:t>
            </a:r>
            <a:r>
              <a:rPr lang="en-GB" dirty="0"/>
              <a:t>many generations, flowers evolve, through </a:t>
            </a:r>
            <a:r>
              <a:rPr lang="en-GB" i="1" dirty="0"/>
              <a:t>natural selection,</a:t>
            </a:r>
            <a:r>
              <a:rPr lang="en-GB" dirty="0"/>
              <a:t> to be more brightly coloured, have pattens on their sepals and petals to guide their pollinators to them</a:t>
            </a:r>
            <a:r>
              <a:rPr lang="en-GB" baseline="0" dirty="0"/>
              <a:t>, </a:t>
            </a:r>
            <a:r>
              <a:rPr lang="en-GB" dirty="0"/>
              <a:t>or use some other method to attract their pollinators. More work </a:t>
            </a:r>
            <a:r>
              <a:rPr lang="en-GB" baseline="0" dirty="0"/>
              <a:t>is </a:t>
            </a:r>
            <a:r>
              <a:rPr lang="en-GB" dirty="0"/>
              <a:t>needed to find out the real threat of pollutants on foraging insects.</a:t>
            </a:r>
            <a:endParaRPr lang="en-US" dirty="0"/>
          </a:p>
          <a:p>
            <a:endParaRPr lang="en-US" dirty="0"/>
          </a:p>
          <a:p>
            <a:r>
              <a:rPr lang="en-US" b="1" dirty="0"/>
              <a:t>Key vocabulary</a:t>
            </a:r>
            <a:endParaRPr lang="en-US" dirty="0"/>
          </a:p>
          <a:p>
            <a:r>
              <a:rPr lang="en-US" dirty="0"/>
              <a:t>Adapt – a feature of a living thing that that improves its chances of surviving and reproducing</a:t>
            </a:r>
          </a:p>
          <a:p>
            <a:endParaRPr lang="en-US" dirty="0"/>
          </a:p>
          <a:p>
            <a:r>
              <a:rPr lang="en-US" b="1" dirty="0"/>
              <a:t>Questions to ask children</a:t>
            </a:r>
            <a:endParaRPr lang="en-US" dirty="0"/>
          </a:p>
          <a:p>
            <a:r>
              <a:rPr lang="en-GB" b="1" dirty="0"/>
              <a:t>How might flowers adapt to attract insects? </a:t>
            </a:r>
            <a:endParaRPr lang="en-US" dirty="0"/>
          </a:p>
          <a:p>
            <a:r>
              <a:rPr lang="en-GB" dirty="0"/>
              <a:t>Over the course of many generations, flowers might evolve, through </a:t>
            </a:r>
            <a:r>
              <a:rPr lang="en-GB" i="1" dirty="0"/>
              <a:t>natural selection,</a:t>
            </a:r>
            <a:r>
              <a:rPr lang="en-GB" dirty="0"/>
              <a:t> to be more brightly coloured, have pattens on their sepals or petals to guide their pollinators to them, or use some other method to attract their pollinators. </a:t>
            </a:r>
            <a:endParaRPr lang="en-US" dirty="0"/>
          </a:p>
          <a:p>
            <a:r>
              <a:rPr lang="en-GB" b="1" dirty="0"/>
              <a:t>Note: </a:t>
            </a:r>
            <a:r>
              <a:rPr lang="en-GB" dirty="0"/>
              <a:t>stress that plants cannot choose to adapt. Some might grow with </a:t>
            </a:r>
            <a:r>
              <a:rPr lang="en-GB" baseline="0" dirty="0"/>
              <a:t>a </a:t>
            </a:r>
            <a:r>
              <a:rPr lang="en-GB" dirty="0"/>
              <a:t>different adaptation than others by chance, and this could give them an advantage over others</a:t>
            </a:r>
            <a:r>
              <a:rPr lang="en-GB" baseline="0" dirty="0"/>
              <a:t>. </a:t>
            </a:r>
            <a:r>
              <a:rPr lang="en-GB" dirty="0"/>
              <a:t>Those better adapted are more likely to survive </a:t>
            </a:r>
            <a:r>
              <a:rPr lang="en-GB" baseline="0" dirty="0"/>
              <a:t>and </a:t>
            </a:r>
            <a:r>
              <a:rPr lang="en-GB" dirty="0"/>
              <a:t>have offspring.</a:t>
            </a:r>
            <a:endParaRPr lang="en-US" dirty="0"/>
          </a:p>
          <a:p>
            <a:endParaRPr lang="en-GB" dirty="0"/>
          </a:p>
          <a:p>
            <a:r>
              <a:rPr lang="en-GB" b="1" dirty="0"/>
              <a:t>How might insects be better adapted to changing scents in the environment?</a:t>
            </a:r>
            <a:endParaRPr lang="en-US" dirty="0"/>
          </a:p>
          <a:p>
            <a:r>
              <a:rPr lang="en-US" dirty="0"/>
              <a:t>If using scents to find your food becomes unreliable for insects, perhaps over the course of many generations</a:t>
            </a:r>
            <a:r>
              <a:rPr lang="en-US" baseline="0" dirty="0"/>
              <a:t>, </a:t>
            </a:r>
            <a:r>
              <a:rPr lang="en-US" dirty="0"/>
              <a:t>insects might evolve through natural selection to have larger eyes to see the flowers that </a:t>
            </a:r>
            <a:r>
              <a:rPr lang="en-US" baseline="0" dirty="0"/>
              <a:t>they </a:t>
            </a:r>
            <a:r>
              <a:rPr lang="en-US" dirty="0"/>
              <a:t>are looking for, or their antennae will become larger/longer to </a:t>
            </a:r>
            <a:r>
              <a:rPr lang="en-US" dirty="0" err="1"/>
              <a:t>recognise</a:t>
            </a:r>
            <a:r>
              <a:rPr lang="en-US" dirty="0"/>
              <a:t> the scents</a:t>
            </a:r>
            <a:r>
              <a:rPr lang="en-US" baseline="0" dirty="0"/>
              <a:t>.</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1008863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There are several investigations which children could carry out in the local environment. This slide suggests a few possibilities.</a:t>
            </a:r>
          </a:p>
          <a:p>
            <a:endParaRPr lang="en-GB" dirty="0"/>
          </a:p>
          <a:p>
            <a:r>
              <a:rPr lang="en-GB" b="1" dirty="0"/>
              <a:t>Questions children might like to consider/investigate:</a:t>
            </a:r>
            <a:endParaRPr lang="en-US" dirty="0"/>
          </a:p>
          <a:p>
            <a:pPr marL="171450" indent="-171450">
              <a:spcAft>
                <a:spcPts val="1200"/>
              </a:spcAft>
              <a:buFont typeface="Arial,Sans-Serif"/>
              <a:buChar char="•"/>
            </a:pPr>
            <a:r>
              <a:rPr lang="en-GB" dirty="0"/>
              <a:t>What </a:t>
            </a:r>
            <a:r>
              <a:rPr lang="en-GB" b="1" dirty="0"/>
              <a:t>shape</a:t>
            </a:r>
            <a:r>
              <a:rPr lang="en-GB" dirty="0"/>
              <a:t> are the flowers that the insects visit? </a:t>
            </a:r>
            <a:endParaRPr lang="en-US" dirty="0"/>
          </a:p>
          <a:p>
            <a:pPr marL="171450" indent="-171450">
              <a:spcAft>
                <a:spcPts val="1200"/>
              </a:spcAft>
              <a:buFont typeface="Arial,Sans-Serif"/>
              <a:buChar char="•"/>
            </a:pPr>
            <a:r>
              <a:rPr lang="en-GB" dirty="0"/>
              <a:t>What </a:t>
            </a:r>
            <a:r>
              <a:rPr lang="en-GB" b="1" dirty="0"/>
              <a:t>features do the insects </a:t>
            </a:r>
            <a:r>
              <a:rPr lang="en-GB" dirty="0"/>
              <a:t>have to feed on these flowers?</a:t>
            </a:r>
            <a:endParaRPr lang="en-US" dirty="0"/>
          </a:p>
          <a:p>
            <a:pPr marL="171450" indent="-171450">
              <a:spcAft>
                <a:spcPts val="1200"/>
              </a:spcAft>
              <a:buFont typeface="Arial,Sans-Serif"/>
              <a:buChar char="•"/>
              <a:defRPr/>
            </a:pPr>
            <a:r>
              <a:rPr lang="en-GB" dirty="0"/>
              <a:t>Are some </a:t>
            </a:r>
            <a:r>
              <a:rPr lang="en-GB" b="1" dirty="0"/>
              <a:t>coloured</a:t>
            </a:r>
            <a:r>
              <a:rPr lang="en-GB" dirty="0"/>
              <a:t> flowers more popular than others?</a:t>
            </a:r>
            <a:endParaRPr lang="en-US" dirty="0"/>
          </a:p>
          <a:p>
            <a:pPr marL="171450" indent="-171450">
              <a:spcAft>
                <a:spcPts val="1200"/>
              </a:spcAft>
              <a:buFont typeface="Arial,Sans-Serif"/>
              <a:buChar char="•"/>
            </a:pPr>
            <a:r>
              <a:rPr lang="en-GB" dirty="0"/>
              <a:t>Are </a:t>
            </a:r>
            <a:r>
              <a:rPr lang="en-GB" b="1" dirty="0"/>
              <a:t>scented </a:t>
            </a:r>
            <a:r>
              <a:rPr lang="en-GB" dirty="0"/>
              <a:t>flowers more popular than non-scented?</a:t>
            </a:r>
            <a:endParaRPr lang="en-US" dirty="0"/>
          </a:p>
          <a:p>
            <a:pPr marL="171450" indent="-171450">
              <a:spcAft>
                <a:spcPts val="1200"/>
              </a:spcAft>
              <a:buFont typeface="Arial,Sans-Serif"/>
              <a:buChar char="•"/>
            </a:pPr>
            <a:r>
              <a:rPr lang="en-GB" dirty="0"/>
              <a:t>How many different </a:t>
            </a:r>
            <a:r>
              <a:rPr lang="en-GB" b="1" dirty="0"/>
              <a:t>types of insect </a:t>
            </a:r>
            <a:r>
              <a:rPr lang="en-GB" dirty="0"/>
              <a:t>visit the same flower? </a:t>
            </a:r>
            <a:endParaRPr lang="en-US" dirty="0"/>
          </a:p>
          <a:p>
            <a:pPr marL="171450" indent="-171450">
              <a:spcAft>
                <a:spcPts val="1200"/>
              </a:spcAft>
              <a:buFont typeface="Arial,Sans-Serif"/>
              <a:buChar char="•"/>
            </a:pPr>
            <a:endParaRPr lang="en-GB" dirty="0"/>
          </a:p>
          <a:p>
            <a:r>
              <a:rPr lang="en-US" b="1" dirty="0"/>
              <a:t>Resources</a:t>
            </a:r>
            <a:endParaRPr lang="en-US" dirty="0"/>
          </a:p>
          <a:p>
            <a:r>
              <a:rPr lang="en-US" dirty="0"/>
              <a:t>magnifiers,</a:t>
            </a:r>
            <a:endParaRPr lang="en-US" dirty="0">
              <a:cs typeface="Calibri"/>
            </a:endParaRPr>
          </a:p>
          <a:p>
            <a:r>
              <a:rPr lang="en-US" dirty="0"/>
              <a:t>paper &amp; pencils or cameras to record observations, nature guides or apps on mobile devices (e.g., </a:t>
            </a:r>
            <a:r>
              <a:rPr lang="en-US" dirty="0" err="1"/>
              <a:t>iNaturalist</a:t>
            </a:r>
            <a:r>
              <a:rPr lang="en-US" dirty="0"/>
              <a:t>) to identify flowers and insects </a:t>
            </a:r>
            <a:endParaRPr lang="en-GB" dirty="0"/>
          </a:p>
          <a:p>
            <a:pPr>
              <a:spcAft>
                <a:spcPts val="1200"/>
              </a:spcAft>
            </a:pPr>
            <a:endParaRPr lang="en-GB" dirty="0"/>
          </a:p>
          <a:p>
            <a:pPr>
              <a:spcAft>
                <a:spcPts val="1200"/>
              </a:spcAft>
              <a:defRPr/>
            </a:pPr>
            <a:r>
              <a:rPr lang="en-GB" b="1" dirty="0"/>
              <a:t>Useful websites</a:t>
            </a:r>
            <a:endParaRPr lang="en-US" dirty="0"/>
          </a:p>
          <a:p>
            <a:pPr>
              <a:spcAft>
                <a:spcPts val="1200"/>
              </a:spcAft>
              <a:defRPr/>
            </a:pPr>
            <a:r>
              <a:rPr lang="en-GB" dirty="0"/>
              <a:t>For ID guides - </a:t>
            </a:r>
            <a:r>
              <a:rPr lang="en-GB" dirty="0">
                <a:hlinkClick r:id="rId3"/>
              </a:rPr>
              <a:t>https://butterfly-conservation.org/our-work/recording-and-monitoring/national-moth-recording-scheme</a:t>
            </a:r>
            <a:endParaRPr lang="en-US"/>
          </a:p>
          <a:p>
            <a:pPr>
              <a:spcAft>
                <a:spcPts val="1200"/>
              </a:spcAft>
              <a:defRPr/>
            </a:pPr>
            <a:r>
              <a:rPr lang="en-GB" dirty="0"/>
              <a:t>Bee activities and identification sheets - </a:t>
            </a:r>
            <a:r>
              <a:rPr lang="en-GB" dirty="0">
                <a:hlinkClick r:id="rId4"/>
              </a:rPr>
              <a:t>https://www.stem.org.uk/system/files/elibrary-resources/legacy_files_migrated/30499-Save%20our%20bees_FULL.pdf</a:t>
            </a:r>
            <a:endParaRPr lang="en-US"/>
          </a:p>
          <a:p>
            <a:pPr>
              <a:spcAft>
                <a:spcPts val="1200"/>
              </a:spcAft>
              <a:defRPr/>
            </a:pPr>
            <a:r>
              <a:rPr lang="en-GB" dirty="0"/>
              <a:t>How to make a butterfly feeder - </a:t>
            </a:r>
            <a:r>
              <a:rPr lang="en-GB" dirty="0">
                <a:hlinkClick r:id="rId5"/>
              </a:rPr>
              <a:t>https://www.nhm.ac.uk/discover/how-to-make-simple-butterfly-feeder.html</a:t>
            </a:r>
            <a:endParaRPr lang="en-GB"/>
          </a:p>
          <a:p>
            <a:endParaRPr lang="en-GB" dirty="0">
              <a:solidFill>
                <a:schemeClr val="tx1"/>
              </a:solidFill>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Investigating scents</a:t>
            </a:r>
            <a:endParaRPr lang="en-US"/>
          </a:p>
          <a:p>
            <a:r>
              <a:rPr lang="en-GB" dirty="0"/>
              <a:t>You will need a range of smelly items. You could either ask the children to wear a blindfold when smelling different items or make smelling pots* (old margarine containers with a few hole pierced in the lid will do the job).</a:t>
            </a:r>
            <a:endParaRPr lang="en-US"/>
          </a:p>
          <a:p>
            <a:r>
              <a:rPr lang="en-GB" dirty="0"/>
              <a:t>You might like to use </a:t>
            </a:r>
            <a:r>
              <a:rPr lang="en-GB" i="1" dirty="0" err="1"/>
              <a:t>Mentimeter</a:t>
            </a:r>
            <a:r>
              <a:rPr lang="en-GB" i="1" dirty="0"/>
              <a:t>*</a:t>
            </a:r>
            <a:r>
              <a:rPr lang="en-GB" dirty="0"/>
              <a:t>, a presentation tool that is designed to work digitally, live (</a:t>
            </a:r>
            <a:r>
              <a:rPr lang="en-GB" dirty="0">
                <a:hlinkClick r:id="rId3"/>
              </a:rPr>
              <a:t>https://www.mentimeter.com/</a:t>
            </a:r>
            <a:r>
              <a:rPr lang="en-GB" dirty="0"/>
              <a:t>) to collect data and create a bar chart of the class's favourite smells.</a:t>
            </a:r>
            <a:endParaRPr lang="en-US"/>
          </a:p>
          <a:p>
            <a:endParaRPr lang="en-US" dirty="0"/>
          </a:p>
          <a:p>
            <a:r>
              <a:rPr lang="en-US" b="1" dirty="0"/>
              <a:t>Resources</a:t>
            </a:r>
            <a:endParaRPr lang="en-US" dirty="0"/>
          </a:p>
          <a:p>
            <a:r>
              <a:rPr lang="en-US" dirty="0"/>
              <a:t>blindfold (if fragrant items are not hidden), smelling pots*, paper or an App* to make bar chart or pictogram</a:t>
            </a:r>
          </a:p>
          <a:p>
            <a:pPr>
              <a:lnSpc>
                <a:spcPct val="107000"/>
              </a:lnSpc>
              <a:spcAft>
                <a:spcPts val="800"/>
              </a:spcAft>
            </a:pPr>
            <a:r>
              <a:rPr lang="en-GB" dirty="0"/>
              <a:t>Suggestions for smelly items: basil, vinegar, garlic/onion (chopped), blue cheese, coffee, lavender, sweet peas</a:t>
            </a:r>
            <a:endParaRPr lang="en-US" dirty="0"/>
          </a:p>
          <a:p>
            <a:endParaRPr lang="en-GB" dirty="0"/>
          </a:p>
          <a:p>
            <a:r>
              <a:rPr lang="en-GB" b="1" dirty="0"/>
              <a:t>Questions to ask the children</a:t>
            </a:r>
            <a:endParaRPr lang="en-US" dirty="0"/>
          </a:p>
          <a:p>
            <a:r>
              <a:rPr lang="en-GB" dirty="0"/>
              <a:t>Which is your favourite/least favourite smell?</a:t>
            </a:r>
            <a:endParaRPr lang="en-US" dirty="0"/>
          </a:p>
          <a:p>
            <a:r>
              <a:rPr lang="en-GB" dirty="0"/>
              <a:t>Which smell is the most/least popular in the class?</a:t>
            </a:r>
            <a:endParaRPr lang="en-US" dirty="0"/>
          </a:p>
          <a:p>
            <a:r>
              <a:rPr lang="en-GB" dirty="0"/>
              <a:t>What do you notice when you put your smelly object next to another smelly item?</a:t>
            </a:r>
            <a:endParaRPr lang="en-US" dirty="0"/>
          </a:p>
          <a:p>
            <a:r>
              <a:rPr lang="en-GB" dirty="0"/>
              <a:t>Where is it easiest/hardest to smell you smelly item? Why do you think this is?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7995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32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discussion &amp; activity could be used as a starter or in an assembly.</a:t>
            </a:r>
            <a:endParaRPr lang="en-US"/>
          </a:p>
          <a:p>
            <a:endParaRPr lang="en-GB" dirty="0"/>
          </a:p>
          <a:p>
            <a:r>
              <a:rPr lang="en-GB" b="1" dirty="0"/>
              <a:t>Discussion - Building science capital: Starting with the child</a:t>
            </a:r>
            <a:endParaRPr lang="en-US" dirty="0"/>
          </a:p>
          <a:p>
            <a:pPr marL="171450" indent="-171450">
              <a:buFont typeface="Arial,Sans-Serif"/>
              <a:buChar char="•"/>
            </a:pPr>
            <a:r>
              <a:rPr lang="en-GB" dirty="0"/>
              <a:t>What smells do you like? </a:t>
            </a:r>
            <a:endParaRPr lang="en-US" dirty="0"/>
          </a:p>
          <a:p>
            <a:pPr marL="171450" indent="-171450">
              <a:buFont typeface="Arial,Sans-Serif"/>
              <a:buChar char="•"/>
            </a:pPr>
            <a:r>
              <a:rPr lang="en-GB" dirty="0"/>
              <a:t>Have you ever smelt a flower? - Where were you? What did it smell like?</a:t>
            </a:r>
            <a:endParaRPr lang="en-US" dirty="0"/>
          </a:p>
          <a:p>
            <a:pPr marL="171450" indent="-171450">
              <a:buFont typeface="Arial,Sans-Serif"/>
              <a:buChar char="•"/>
            </a:pPr>
            <a:r>
              <a:rPr lang="en-GB" dirty="0"/>
              <a:t>What smells do you not like?</a:t>
            </a:r>
            <a:endParaRPr lang="en-US" dirty="0"/>
          </a:p>
          <a:p>
            <a:pPr marL="171450" indent="-171450">
              <a:buFont typeface="Arial,Sans-Serif"/>
              <a:buChar char="•"/>
            </a:pPr>
            <a:r>
              <a:rPr lang="en-GB" dirty="0"/>
              <a:t>Can you name any air pollutants? - Children may know that car exhaust fumes create air pollutants and may have heard of some pollutants - ozone, nitrogen oxides, carbon monoxide and </a:t>
            </a:r>
            <a:r>
              <a:rPr lang="en-GB" dirty="0" err="1"/>
              <a:t>sulfur</a:t>
            </a:r>
            <a:r>
              <a:rPr lang="en-GB" dirty="0"/>
              <a:t> dioxide. </a:t>
            </a:r>
            <a:endParaRPr lang="en-US" dirty="0"/>
          </a:p>
          <a:p>
            <a:endParaRPr lang="en-GB" dirty="0"/>
          </a:p>
          <a:p>
            <a:r>
              <a:rPr lang="en-GB" b="1" dirty="0"/>
              <a:t>Background information </a:t>
            </a:r>
            <a:endParaRPr lang="en-US" dirty="0"/>
          </a:p>
          <a:p>
            <a:r>
              <a:rPr lang="en-GB" dirty="0"/>
              <a:t>Most gases in the atmosphere (oxygen, nitrogen, carbon dioxide and carbon monoxide) and other gases that children may be familiar with (e.g. helium) do not smell.</a:t>
            </a:r>
            <a:endParaRPr lang="en-US" dirty="0"/>
          </a:p>
          <a:p>
            <a:r>
              <a:rPr lang="en-GB" dirty="0"/>
              <a:t>However, some substances do smell. This is because some of the substance is vapourised (i.e. exists in the air as a gas). If the substance passes up either of the two nostrils it reaches the </a:t>
            </a:r>
            <a:r>
              <a:rPr lang="en-GB" i="1" dirty="0"/>
              <a:t>nasal cavity </a:t>
            </a:r>
            <a:r>
              <a:rPr lang="en-GB" dirty="0"/>
              <a:t>which is lined with mucus-coated hairs (</a:t>
            </a:r>
            <a:r>
              <a:rPr lang="en-GB" i="1" dirty="0"/>
              <a:t>odour receptors</a:t>
            </a:r>
            <a:r>
              <a:rPr lang="en-GB" dirty="0"/>
              <a:t>). These receptors send impulses to the brain. The brain interprets these impulses as sensations of smell (</a:t>
            </a:r>
            <a:r>
              <a:rPr lang="en-GB" i="1" dirty="0"/>
              <a:t>olfactory sensations</a:t>
            </a:r>
            <a:r>
              <a:rPr lang="en-GB" dirty="0"/>
              <a:t>).</a:t>
            </a:r>
            <a:endParaRPr lang="en-US" dirty="0"/>
          </a:p>
          <a:p>
            <a:r>
              <a:rPr lang="en-GB" dirty="0"/>
              <a:t>Fumes</a:t>
            </a:r>
            <a:r>
              <a:rPr lang="en-GB" b="1" dirty="0"/>
              <a:t> </a:t>
            </a:r>
            <a:r>
              <a:rPr lang="en-GB" dirty="0"/>
              <a:t>from petrol, paints, varnish, cleaning solvents, aerosol sprays (e.g. hair spray) contain </a:t>
            </a:r>
            <a:r>
              <a:rPr lang="en-GB" i="1" dirty="0"/>
              <a:t>volatile organic compounds (VOCs). </a:t>
            </a:r>
            <a:r>
              <a:rPr lang="en-GB" dirty="0"/>
              <a:t>VOCs are carbon-containing molecules that </a:t>
            </a:r>
            <a:r>
              <a:rPr lang="en-GB" dirty="0" err="1"/>
              <a:t>vapourise</a:t>
            </a:r>
            <a:r>
              <a:rPr lang="en-GB" dirty="0"/>
              <a:t> easily. Petrol and alcohol are common examples. The smells from plants and animals such as rose, vanilla civet are VOCs.</a:t>
            </a:r>
            <a:endParaRPr lang="en-US" dirty="0"/>
          </a:p>
          <a:p>
            <a:endParaRPr lang="en-GB" dirty="0"/>
          </a:p>
          <a:p>
            <a:r>
              <a:rPr lang="en-GB" b="1" dirty="0"/>
              <a:t>Instructions for activity</a:t>
            </a:r>
            <a:endParaRPr lang="en-US" dirty="0"/>
          </a:p>
          <a:p>
            <a:pPr marL="171450" indent="-171450">
              <a:buFont typeface="Arial,Sans-Serif"/>
              <a:buChar char="•"/>
            </a:pPr>
            <a:r>
              <a:rPr lang="en-GB" dirty="0"/>
              <a:t>You will need one (or more) smelly items (see list below). Before you try this with children, find out at what distance you can smell each object.</a:t>
            </a:r>
            <a:endParaRPr lang="en-US" dirty="0"/>
          </a:p>
          <a:p>
            <a:pPr marL="171450" indent="-171450">
              <a:buFont typeface="Arial,Sans-Serif"/>
              <a:buChar char="•"/>
            </a:pPr>
            <a:r>
              <a:rPr lang="en-GB" dirty="0"/>
              <a:t>Ask – </a:t>
            </a:r>
            <a:r>
              <a:rPr lang="en-GB" b="1" dirty="0"/>
              <a:t>would anyone like to find out how good their nose is at smelling?</a:t>
            </a:r>
            <a:endParaRPr lang="en-US" dirty="0"/>
          </a:p>
          <a:p>
            <a:pPr marL="171450" indent="-171450">
              <a:buFont typeface="Arial,Sans-Serif"/>
              <a:buChar char="•"/>
            </a:pPr>
            <a:r>
              <a:rPr lang="en-GB" dirty="0"/>
              <a:t>You might offer the child a blind fold so that the focus of the test is smelling rather than sight.</a:t>
            </a:r>
            <a:endParaRPr lang="en-US" dirty="0"/>
          </a:p>
          <a:p>
            <a:pPr marL="171450" indent="-171450">
              <a:buFont typeface="Arial,Sans-Serif"/>
              <a:buChar char="•"/>
            </a:pPr>
            <a:r>
              <a:rPr lang="en-GB" dirty="0"/>
              <a:t>Make the volunteer comfortable (standing or sitting). </a:t>
            </a:r>
            <a:endParaRPr lang="en-US" dirty="0"/>
          </a:p>
          <a:p>
            <a:pPr marL="171450" indent="-171450">
              <a:buFont typeface="Arial,Sans-Serif"/>
              <a:buChar char="•"/>
            </a:pPr>
            <a:r>
              <a:rPr lang="en-GB" dirty="0"/>
              <a:t>Stand some distance away with a smelly object. Ask – </a:t>
            </a:r>
            <a:r>
              <a:rPr lang="en-GB" b="1" dirty="0"/>
              <a:t>what can you smell?</a:t>
            </a:r>
            <a:endParaRPr lang="en-US" dirty="0"/>
          </a:p>
          <a:p>
            <a:pPr marL="171450" indent="-171450">
              <a:buFont typeface="Arial,Sans-Serif"/>
              <a:buChar char="•"/>
            </a:pPr>
            <a:r>
              <a:rPr lang="en-GB" dirty="0"/>
              <a:t>Assuming that they can’t smell the object at this distance, move towards the volunteer and ask them to say when they can smell something.</a:t>
            </a:r>
            <a:endParaRPr lang="en-US" dirty="0"/>
          </a:p>
          <a:p>
            <a:pPr marL="171450" indent="-171450">
              <a:buFont typeface="Arial,Sans-Serif"/>
              <a:buChar char="•"/>
            </a:pPr>
            <a:r>
              <a:rPr lang="en-GB" dirty="0"/>
              <a:t>To be sure, ask – </a:t>
            </a:r>
            <a:r>
              <a:rPr lang="en-GB" b="1" dirty="0"/>
              <a:t>can you describe the smell / guess what the smelly object is?</a:t>
            </a:r>
            <a:endParaRPr lang="en-US" dirty="0"/>
          </a:p>
          <a:p>
            <a:pPr marL="171450" indent="-171450">
              <a:buFont typeface="Arial,Sans-Serif"/>
              <a:buChar char="•"/>
            </a:pPr>
            <a:r>
              <a:rPr lang="en-GB" dirty="0"/>
              <a:t>Either measure the distance or use a sticky note to indicate where the substance was first detected.</a:t>
            </a:r>
            <a:endParaRPr lang="en-US" dirty="0"/>
          </a:p>
          <a:p>
            <a:pPr marL="171450" indent="-171450">
              <a:buFont typeface="Arial,Sans-Serif"/>
              <a:buChar char="•"/>
            </a:pPr>
            <a:r>
              <a:rPr lang="en-GB" dirty="0"/>
              <a:t>Repeat for another child – you might like to make a table to record the results.</a:t>
            </a:r>
            <a:endParaRPr lang="en-US" dirty="0"/>
          </a:p>
          <a:p>
            <a:pPr marL="171450" indent="-171450">
              <a:buFont typeface="Arial,Sans-Serif"/>
              <a:buChar char="•"/>
            </a:pPr>
            <a:r>
              <a:rPr lang="en-GB" dirty="0"/>
              <a:t>Explain to the children that some substances exist in tiny amounts in the air and if the substance enters our nose it can be detected by special receptors inside the nose. The receptors send a message to the brain that tells us what the smell is.</a:t>
            </a:r>
            <a:endParaRPr lang="en-US" dirty="0"/>
          </a:p>
          <a:p>
            <a:r>
              <a:rPr lang="en-GB" dirty="0"/>
              <a:t>Suggestions for smelly items: basil, vinegar, garlic/onion (chopped), blue cheese, coffee, lavender, sweet peas</a:t>
            </a:r>
            <a:endParaRPr lang="en-US"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Background information for teachers / subject knowledge for older children</a:t>
            </a:r>
            <a:endParaRPr lang="en-US" b="1"/>
          </a:p>
          <a:p>
            <a:pPr>
              <a:lnSpc>
                <a:spcPct val="107000"/>
              </a:lnSpc>
              <a:spcAft>
                <a:spcPts val="800"/>
              </a:spcAft>
              <a:defRPr/>
            </a:pPr>
            <a:r>
              <a:rPr lang="en-GB" dirty="0"/>
              <a:t>Tiny grains (</a:t>
            </a:r>
            <a:r>
              <a:rPr lang="en-GB" b="1" dirty="0"/>
              <a:t>pollen</a:t>
            </a:r>
            <a:r>
              <a:rPr lang="en-GB" dirty="0"/>
              <a:t>) formed in the male part of the flower (</a:t>
            </a:r>
            <a:r>
              <a:rPr lang="en-GB" b="1" dirty="0"/>
              <a:t>anther</a:t>
            </a:r>
            <a:r>
              <a:rPr lang="en-GB" dirty="0"/>
              <a:t>) are stored in pollen sacs.</a:t>
            </a:r>
            <a:endParaRPr lang="en-US"/>
          </a:p>
          <a:p>
            <a:pPr>
              <a:lnSpc>
                <a:spcPct val="107000"/>
              </a:lnSpc>
              <a:spcAft>
                <a:spcPts val="800"/>
              </a:spcAft>
              <a:defRPr/>
            </a:pPr>
            <a:r>
              <a:rPr lang="en-GB" dirty="0"/>
              <a:t>A </a:t>
            </a:r>
            <a:r>
              <a:rPr lang="en-GB" b="1" dirty="0"/>
              <a:t>pollinator</a:t>
            </a:r>
            <a:r>
              <a:rPr lang="en-GB" dirty="0"/>
              <a:t> is an animal that moves pollen from the male part of a flower (anther) to the female part of a flower (</a:t>
            </a:r>
            <a:r>
              <a:rPr lang="en-GB" b="1" dirty="0"/>
              <a:t>stigma</a:t>
            </a:r>
            <a:r>
              <a:rPr lang="en-GB" dirty="0"/>
              <a:t>). Examples include insects such as bees, butterflies, moths and beetles and also vertebrates such as birds, some small mammals and reptiles. Note – pollinators are not always insects.</a:t>
            </a:r>
            <a:endParaRPr lang="en-US"/>
          </a:p>
          <a:p>
            <a:pPr>
              <a:lnSpc>
                <a:spcPct val="107000"/>
              </a:lnSpc>
              <a:spcAft>
                <a:spcPts val="800"/>
              </a:spcAft>
              <a:defRPr/>
            </a:pPr>
            <a:r>
              <a:rPr lang="en-GB" dirty="0"/>
              <a:t>Whilst feeding, pollinators can become covered in pollen, which they may transfer to the next flower they visit (</a:t>
            </a:r>
            <a:r>
              <a:rPr lang="en-GB" b="1" dirty="0"/>
              <a:t>pollination</a:t>
            </a:r>
            <a:r>
              <a:rPr lang="en-GB" dirty="0"/>
              <a:t>).</a:t>
            </a:r>
            <a:endParaRPr lang="en-US"/>
          </a:p>
          <a:p>
            <a:pPr>
              <a:lnSpc>
                <a:spcPct val="107000"/>
              </a:lnSpc>
              <a:spcAft>
                <a:spcPts val="800"/>
              </a:spcAft>
              <a:defRPr/>
            </a:pPr>
            <a:r>
              <a:rPr lang="en-GB" dirty="0"/>
              <a:t>If pollen lands on the stigma (usually sticky), a pollen tube may grow down through the female part of the flower (</a:t>
            </a:r>
            <a:r>
              <a:rPr lang="en-GB" b="1" dirty="0"/>
              <a:t>ovary</a:t>
            </a:r>
            <a:r>
              <a:rPr lang="en-GB" dirty="0"/>
              <a:t>) to where the eggs are stored (ovule).</a:t>
            </a:r>
            <a:endParaRPr lang="en-US"/>
          </a:p>
          <a:p>
            <a:pPr>
              <a:lnSpc>
                <a:spcPct val="107000"/>
              </a:lnSpc>
              <a:spcAft>
                <a:spcPts val="800"/>
              </a:spcAft>
              <a:defRPr/>
            </a:pPr>
            <a:r>
              <a:rPr lang="en-GB" dirty="0"/>
              <a:t>Many species of insects eat pollen, e.g. ladybirds, hoverflies and bees. Bees feed pollen to their young (grubs) because it is a good source of protein that helps them grow.</a:t>
            </a:r>
          </a:p>
          <a:p>
            <a:pPr>
              <a:lnSpc>
                <a:spcPct val="107000"/>
              </a:lnSpc>
              <a:spcAft>
                <a:spcPts val="800"/>
              </a:spcAft>
              <a:defRPr/>
            </a:pPr>
            <a:r>
              <a:rPr lang="en-GB" b="1" dirty="0"/>
              <a:t>Pollination</a:t>
            </a:r>
            <a:r>
              <a:rPr lang="en-GB" dirty="0"/>
              <a:t> must occur before fertilisation.</a:t>
            </a:r>
            <a:endParaRPr lang="en-US"/>
          </a:p>
          <a:p>
            <a:pPr>
              <a:lnSpc>
                <a:spcPct val="107000"/>
              </a:lnSpc>
              <a:spcAft>
                <a:spcPts val="800"/>
              </a:spcAft>
              <a:defRPr/>
            </a:pPr>
            <a:r>
              <a:rPr lang="en-GB" b="1" dirty="0"/>
              <a:t>Fertilisation</a:t>
            </a:r>
            <a:r>
              <a:rPr lang="en-GB" dirty="0"/>
              <a:t> happens when one male cell (pollen) fuses with one female cell (egg) to form the first cell of a new plant (</a:t>
            </a:r>
            <a:r>
              <a:rPr lang="en-GB" b="1" dirty="0"/>
              <a:t>zygote</a:t>
            </a:r>
            <a:r>
              <a:rPr lang="en-GB" dirty="0"/>
              <a:t>).</a:t>
            </a:r>
            <a:endParaRPr lang="en-US"/>
          </a:p>
          <a:p>
            <a:pPr>
              <a:defRPr/>
            </a:pPr>
            <a:endParaRPr lang="en-GB" dirty="0"/>
          </a:p>
          <a:p>
            <a:pPr>
              <a:defRPr/>
            </a:pPr>
            <a:r>
              <a:rPr lang="en-GB" b="1" dirty="0"/>
              <a:t>Question to ask children</a:t>
            </a:r>
            <a:endParaRPr lang="en-US"/>
          </a:p>
          <a:p>
            <a:pPr>
              <a:defRPr/>
            </a:pPr>
            <a:r>
              <a:rPr lang="en-GB" b="1" dirty="0"/>
              <a:t>What do you think the butterfly is doing?</a:t>
            </a:r>
            <a:endParaRPr lang="en-US" b="1"/>
          </a:p>
          <a:p>
            <a:r>
              <a:rPr lang="en-GB" dirty="0"/>
              <a:t>Point out the very long tube extending from the butterfly's mouth (the </a:t>
            </a:r>
            <a:r>
              <a:rPr lang="en-GB" b="1" dirty="0"/>
              <a:t>proboscis</a:t>
            </a:r>
            <a:r>
              <a:rPr lang="en-GB" dirty="0"/>
              <a:t>). The butterfly uses this mouth-tube to siphon nectar from the bottom of the flower, as if sucking through a straw.</a:t>
            </a:r>
            <a:endParaRPr lang="en-US"/>
          </a:p>
          <a:p>
            <a:r>
              <a:rPr lang="en-GB" b="1" dirty="0"/>
              <a:t>What do you think the bee is doing?</a:t>
            </a:r>
            <a:endParaRPr lang="en-US"/>
          </a:p>
          <a:p>
            <a:r>
              <a:rPr lang="en-GB" dirty="0"/>
              <a:t>The bee could also be looking for nectar and also collecting the pollen to eat.</a:t>
            </a:r>
            <a:endParaRPr lang="en-US"/>
          </a:p>
          <a:p>
            <a:r>
              <a:rPr lang="en-GB" b="1" dirty="0"/>
              <a:t>Why is this important for the insect? </a:t>
            </a:r>
            <a:endParaRPr lang="en-US"/>
          </a:p>
          <a:p>
            <a:pPr>
              <a:defRPr/>
            </a:pPr>
            <a:r>
              <a:rPr lang="en-GB" dirty="0"/>
              <a:t>The insect needs to find food to survive.</a:t>
            </a:r>
            <a:endParaRPr lang="en-US"/>
          </a:p>
          <a:p>
            <a:pPr>
              <a:defRPr/>
            </a:pPr>
            <a:r>
              <a:rPr lang="en-GB" b="1" dirty="0"/>
              <a:t>Why is this important for the plant?</a:t>
            </a:r>
            <a:endParaRPr lang="en-US"/>
          </a:p>
          <a:p>
            <a:pPr>
              <a:defRPr/>
            </a:pPr>
            <a:r>
              <a:rPr lang="en-GB" dirty="0"/>
              <a:t>To make new plants (reproduce) pollen has to reach the female part of the flower (pollination). Only if this happens, the pollen can join with the egg cell inside the female part of the flower (fertilization) and begin the process of forming a seed which can grow into a new plant.</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Background information</a:t>
            </a:r>
            <a:endParaRPr lang="en-US" dirty="0"/>
          </a:p>
          <a:p>
            <a:pPr>
              <a:lnSpc>
                <a:spcPct val="107000"/>
              </a:lnSpc>
              <a:spcAft>
                <a:spcPts val="800"/>
              </a:spcAft>
            </a:pPr>
            <a:r>
              <a:rPr lang="en-GB" dirty="0"/>
              <a:t>Most pollinating insects have preferred types of flowers that they visit and may have specific characteristics to enable them to collect pollen and nectar efficiently.</a:t>
            </a:r>
            <a:endParaRPr lang="en-US" dirty="0"/>
          </a:p>
          <a:p>
            <a:r>
              <a:rPr lang="en-GB" dirty="0"/>
              <a:t>For example, the </a:t>
            </a:r>
            <a:r>
              <a:rPr lang="en-GB" b="1" dirty="0"/>
              <a:t>garden bumblebee </a:t>
            </a:r>
            <a:r>
              <a:rPr lang="en-GB" dirty="0"/>
              <a:t>has a particularly long tube-like mouthpart (proboscis) that it uses to suck up nectar from the base of the flower. It can reach deep within a flower so it can visit flowers with petals that form long tubes. The </a:t>
            </a:r>
            <a:r>
              <a:rPr lang="en-GB" b="1" dirty="0"/>
              <a:t>red-tailed bumblebee </a:t>
            </a:r>
            <a:r>
              <a:rPr lang="en-GB" dirty="0"/>
              <a:t>is a larger bee that likes to land on flowers with platforms, such as daisies. </a:t>
            </a:r>
          </a:p>
          <a:p>
            <a:endParaRPr lang="en-GB" dirty="0"/>
          </a:p>
          <a:p>
            <a:r>
              <a:rPr lang="en-GB" b="1" dirty="0"/>
              <a:t>Questions to ask children</a:t>
            </a:r>
            <a:endParaRPr lang="en-GB" b="1" dirty="0">
              <a:cs typeface="Calibri"/>
            </a:endParaRPr>
          </a:p>
          <a:p>
            <a:pPr>
              <a:spcAft>
                <a:spcPts val="1200"/>
              </a:spcAft>
            </a:pPr>
            <a:r>
              <a:rPr lang="en-GB" b="1" dirty="0"/>
              <a:t>What shape are the flowers that these insects visit? </a:t>
            </a:r>
            <a:endParaRPr lang="en-US" dirty="0"/>
          </a:p>
          <a:p>
            <a:pPr marL="171450" indent="-171450">
              <a:spcAft>
                <a:spcPts val="1200"/>
              </a:spcAft>
              <a:buFont typeface="Arial,Sans-Serif"/>
              <a:buChar char="•"/>
            </a:pPr>
            <a:r>
              <a:rPr lang="en-GB" dirty="0"/>
              <a:t>LHS image – common toadflax – the flower has petals that form a long tube</a:t>
            </a:r>
            <a:endParaRPr lang="en-US" dirty="0"/>
          </a:p>
          <a:p>
            <a:pPr marL="171450" indent="-171450">
              <a:spcAft>
                <a:spcPts val="1200"/>
              </a:spcAft>
              <a:buFont typeface="Arial,Sans-Serif"/>
              <a:buChar char="•"/>
            </a:pPr>
            <a:r>
              <a:rPr lang="en-GB" dirty="0"/>
              <a:t>RHS image – daisy – the centre of the flower is very open and flat (like a landing platform)</a:t>
            </a:r>
            <a:endParaRPr lang="en-US" dirty="0"/>
          </a:p>
          <a:p>
            <a:pPr>
              <a:spcAft>
                <a:spcPts val="1200"/>
              </a:spcAft>
            </a:pPr>
            <a:r>
              <a:rPr lang="en-GB" b="1" dirty="0"/>
              <a:t>Where do you think the nectar is? </a:t>
            </a:r>
            <a:endParaRPr lang="en-US" dirty="0"/>
          </a:p>
          <a:p>
            <a:pPr>
              <a:spcAft>
                <a:spcPts val="1200"/>
              </a:spcAft>
            </a:pPr>
            <a:r>
              <a:rPr lang="en-GB" dirty="0"/>
              <a:t>The nectar is at the base of the flower. </a:t>
            </a:r>
            <a:endParaRPr lang="en-US" dirty="0"/>
          </a:p>
          <a:p>
            <a:pPr>
              <a:spcAft>
                <a:spcPts val="1200"/>
              </a:spcAft>
            </a:pPr>
            <a:r>
              <a:rPr lang="en-GB" b="1" dirty="0"/>
              <a:t>What features might each bee have to help it feed? </a:t>
            </a:r>
            <a:r>
              <a:rPr lang="en-GB" dirty="0"/>
              <a:t>(older children)</a:t>
            </a:r>
            <a:endParaRPr lang="en-GB" dirty="0">
              <a:cs typeface="Calibri"/>
            </a:endParaRPr>
          </a:p>
          <a:p>
            <a:r>
              <a:rPr lang="en-GB" dirty="0"/>
              <a:t>When the flower petals are joined (fused) </a:t>
            </a:r>
            <a:r>
              <a:rPr lang="en-GB" baseline="0" dirty="0"/>
              <a:t>to </a:t>
            </a:r>
            <a:r>
              <a:rPr lang="en-GB" dirty="0"/>
              <a:t>form a long tube, </a:t>
            </a:r>
            <a:r>
              <a:rPr lang="en-GB" baseline="0" dirty="0"/>
              <a:t>the </a:t>
            </a:r>
            <a:r>
              <a:rPr lang="en-GB" dirty="0"/>
              <a:t>visiting insect will need to have a long mouth-tube (</a:t>
            </a:r>
            <a:r>
              <a:rPr lang="en-GB" i="1" dirty="0"/>
              <a:t>proboscis</a:t>
            </a:r>
            <a:r>
              <a:rPr lang="en-GB" dirty="0"/>
              <a:t>) </a:t>
            </a:r>
            <a:r>
              <a:rPr lang="en-GB" baseline="0" dirty="0"/>
              <a:t>to </a:t>
            </a:r>
            <a:r>
              <a:rPr lang="en-GB" dirty="0"/>
              <a:t>reach the nectar.</a:t>
            </a:r>
            <a:endParaRPr lang="en-US" dirty="0"/>
          </a:p>
          <a:p>
            <a:r>
              <a:rPr lang="en-GB" dirty="0"/>
              <a:t>The garden bumblebee has </a:t>
            </a:r>
            <a:r>
              <a:rPr lang="en-GB" baseline="0" dirty="0"/>
              <a:t>a </a:t>
            </a:r>
            <a:r>
              <a:rPr lang="en-GB" dirty="0"/>
              <a:t>long proboscis</a:t>
            </a:r>
            <a:r>
              <a:rPr lang="en-GB" baseline="0" dirty="0"/>
              <a:t>. </a:t>
            </a:r>
            <a:r>
              <a:rPr lang="en-GB" dirty="0"/>
              <a:t>It uses this to siphon nectar from </a:t>
            </a:r>
            <a:r>
              <a:rPr lang="en-GB" baseline="0" dirty="0"/>
              <a:t>the </a:t>
            </a:r>
            <a:r>
              <a:rPr lang="en-GB" dirty="0"/>
              <a:t>flower as if sucking through </a:t>
            </a:r>
            <a:r>
              <a:rPr lang="en-GB" baseline="0" dirty="0"/>
              <a:t>a </a:t>
            </a:r>
            <a:r>
              <a:rPr lang="en-GB" dirty="0"/>
              <a:t>straw</a:t>
            </a:r>
            <a:r>
              <a:rPr lang="en-GB" baseline="0" dirty="0"/>
              <a:t>.</a:t>
            </a:r>
            <a:endParaRPr lang="en-GB" dirty="0">
              <a:cs typeface="Calibri"/>
            </a:endParaRPr>
          </a:p>
          <a:p>
            <a:r>
              <a:rPr lang="en-GB" dirty="0"/>
              <a:t>The red-tailed bumblebee</a:t>
            </a:r>
            <a:r>
              <a:rPr lang="en-GB" baseline="0" dirty="0"/>
              <a:t> is </a:t>
            </a:r>
            <a:r>
              <a:rPr lang="en-GB" dirty="0"/>
              <a:t>very large (2.2cm) </a:t>
            </a:r>
            <a:r>
              <a:rPr lang="en-GB" baseline="0" dirty="0"/>
              <a:t>and </a:t>
            </a:r>
            <a:r>
              <a:rPr lang="en-GB" dirty="0"/>
              <a:t>would struggle to reach inside a flower tube so it looks for flowers with a large landing platform such as daisies</a:t>
            </a:r>
            <a:r>
              <a:rPr lang="en-GB" baseline="0" dirty="0"/>
              <a:t>.</a:t>
            </a:r>
            <a:endParaRPr lang="en-GB" dirty="0">
              <a:cs typeface="Calibri"/>
            </a:endParaRPr>
          </a:p>
          <a:p>
            <a:endParaRPr lang="en-GB" dirty="0"/>
          </a:p>
          <a:p>
            <a:r>
              <a:rPr lang="en-GB" dirty="0"/>
              <a:t>© Ivar </a:t>
            </a:r>
            <a:r>
              <a:rPr lang="en-GB" dirty="0" err="1"/>
              <a:t>Leidus</a:t>
            </a:r>
            <a:r>
              <a:rPr lang="en-GB" baseline="0" dirty="0"/>
              <a:t>, </a:t>
            </a:r>
            <a:r>
              <a:rPr lang="en-GB" dirty="0"/>
              <a:t>licensed through Creative Commons </a:t>
            </a:r>
            <a:r>
              <a:rPr lang="en-GB" baseline="0" dirty="0"/>
              <a:t>and </a:t>
            </a:r>
            <a:r>
              <a:rPr lang="en-GB" dirty="0"/>
              <a:t>can be accessed here:</a:t>
            </a:r>
            <a:endParaRPr lang="en-US" dirty="0"/>
          </a:p>
          <a:p>
            <a:r>
              <a:rPr lang="en-GB" dirty="0">
                <a:hlinkClick r:id="rId3"/>
              </a:rPr>
              <a:t>https://commons.wikimedia.org/wiki/File:Bombus_(Melanobombus)_lapidarius_-_Large_red-tailed_bumblebee_(female)_-_Flickr_-_S._Rae_(3).jpg</a:t>
            </a:r>
            <a:r>
              <a:rPr lang="en-GB" dirty="0"/>
              <a:t> </a:t>
            </a:r>
            <a:endParaRPr lang="en-US" dirty="0"/>
          </a:p>
          <a:p>
            <a:r>
              <a:rPr lang="en-GB" dirty="0">
                <a:hlinkClick r:id="rId4"/>
              </a:rPr>
              <a:t>https://upload.wikimedia.org/wikipedia/commons/b/b1/Bombus_lapidarius_-_Inula_salicina_-_Valingu</a:t>
            </a:r>
            <a:r>
              <a:rPr lang="en-GB" baseline="0" dirty="0">
                <a:hlinkClick r:id="rId4"/>
              </a:rPr>
              <a:t>.</a:t>
            </a:r>
            <a:r>
              <a:rPr lang="en-GB" dirty="0">
                <a:hlinkClick r:id="rId4"/>
              </a:rPr>
              <a:t>jpg</a:t>
            </a:r>
            <a:r>
              <a:rPr lang="en-GB" dirty="0"/>
              <a:t> </a:t>
            </a:r>
            <a:endParaRPr lang="en-GB"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88250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possible, show the children some examples of real flowers – brightly coloured, patterned petals, scented.</a:t>
            </a:r>
          </a:p>
          <a:p>
            <a:endParaRPr lang="en-GB" dirty="0"/>
          </a:p>
          <a:p>
            <a:r>
              <a:rPr lang="en-GB" b="1" dirty="0"/>
              <a:t>If children are looking at real flowers - Question to ask children</a:t>
            </a:r>
            <a:endParaRPr lang="en-GB" b="1" dirty="0">
              <a:cs typeface="Calibri"/>
            </a:endParaRPr>
          </a:p>
          <a:p>
            <a:r>
              <a:rPr lang="en-GB" dirty="0"/>
              <a:t>Can you describe the features of </a:t>
            </a:r>
            <a:r>
              <a:rPr lang="en-GB" baseline="0" dirty="0"/>
              <a:t>the </a:t>
            </a:r>
            <a:r>
              <a:rPr lang="en-GB" dirty="0"/>
              <a:t>flower?</a:t>
            </a:r>
            <a:endParaRPr lang="en-US"/>
          </a:p>
          <a:p>
            <a:r>
              <a:rPr lang="en-GB" dirty="0"/>
              <a:t>How do you think this flower will attract insects/animals </a:t>
            </a:r>
            <a:r>
              <a:rPr lang="en-GB" baseline="0" dirty="0"/>
              <a:t>to </a:t>
            </a:r>
            <a:r>
              <a:rPr lang="en-GB" dirty="0"/>
              <a:t>visit </a:t>
            </a:r>
            <a:r>
              <a:rPr lang="en-GB" baseline="0" dirty="0"/>
              <a:t>it</a:t>
            </a:r>
            <a:r>
              <a:rPr lang="en-GB" dirty="0"/>
              <a:t>?</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38999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links to see an image of the scientist. Children may be interested to know what each member of the team does (and where they work). </a:t>
            </a:r>
            <a:endParaRPr lang="en-US" dirty="0"/>
          </a:p>
          <a:p>
            <a:r>
              <a:rPr lang="en-GB" dirty="0"/>
              <a:t>Check they understand the meaning of the words in bold.</a:t>
            </a:r>
            <a:endParaRPr lang="en-US" dirty="0"/>
          </a:p>
          <a:p>
            <a:endParaRPr lang="en-GB" dirty="0"/>
          </a:p>
          <a:p>
            <a:r>
              <a:rPr lang="en-GB" b="1" dirty="0"/>
              <a:t>Background information for teachers</a:t>
            </a:r>
            <a:endParaRPr lang="en-US" dirty="0"/>
          </a:p>
          <a:p>
            <a:pPr>
              <a:lnSpc>
                <a:spcPct val="107000"/>
              </a:lnSpc>
              <a:spcAft>
                <a:spcPts val="800"/>
              </a:spcAft>
            </a:pPr>
            <a:r>
              <a:rPr lang="en-GB" dirty="0"/>
              <a:t>The research paper that inspired this work was: </a:t>
            </a:r>
            <a:r>
              <a:rPr lang="en-GB" b="1" i="1" dirty="0"/>
              <a:t>Pollination in the Anthropocene: a Moth Can Learn Ozone-Altered Floral Blends</a:t>
            </a:r>
            <a:endParaRPr lang="en-GB" dirty="0"/>
          </a:p>
          <a:p>
            <a:pPr>
              <a:lnSpc>
                <a:spcPct val="107000"/>
              </a:lnSpc>
              <a:spcAft>
                <a:spcPts val="800"/>
              </a:spcAft>
            </a:pPr>
            <a:r>
              <a:rPr lang="en-GB" i="1" dirty="0"/>
              <a:t>By Brynn Cook1,2, Alexander Haverkamp1,3, Bill S. Hansson1, </a:t>
            </a:r>
            <a:r>
              <a:rPr lang="en-GB" i="1" dirty="0" err="1"/>
              <a:t>T’ai</a:t>
            </a:r>
            <a:r>
              <a:rPr lang="en-GB" i="1" dirty="0"/>
              <a:t> Roulston2, Manuel Lerdau4 and Markus Knaden1</a:t>
            </a:r>
            <a:endParaRPr lang="en-GB" dirty="0"/>
          </a:p>
          <a:p>
            <a:pPr>
              <a:lnSpc>
                <a:spcPct val="107000"/>
              </a:lnSpc>
              <a:spcAft>
                <a:spcPts val="800"/>
              </a:spcAft>
            </a:pPr>
            <a:r>
              <a:rPr lang="en-GB" i="1" dirty="0"/>
              <a:t>Published in Journal of Chemical Ecology (2020) 46:987–996</a:t>
            </a:r>
            <a:r>
              <a:rPr lang="en-GB" dirty="0"/>
              <a:t> </a:t>
            </a:r>
            <a:endParaRPr lang="en-US" dirty="0"/>
          </a:p>
          <a:p>
            <a:pPr>
              <a:lnSpc>
                <a:spcPct val="107000"/>
              </a:lnSpc>
              <a:spcAft>
                <a:spcPts val="800"/>
              </a:spcAft>
            </a:pPr>
            <a:r>
              <a:rPr lang="en-GB" dirty="0">
                <a:hlinkClick r:id="rId3"/>
              </a:rPr>
              <a:t>https://doi.org/10.1007/s10886-020-01211-4 </a:t>
            </a:r>
            <a:r>
              <a:rPr lang="en-GB" u="sng" dirty="0"/>
              <a:t> </a:t>
            </a:r>
            <a:r>
              <a:rPr lang="en-GB" dirty="0"/>
              <a:t>accessed 23.12.20</a:t>
            </a:r>
            <a:endParaRPr lang="en-US" dirty="0"/>
          </a:p>
          <a:p>
            <a:pPr marL="342900" indent="-342900">
              <a:lnSpc>
                <a:spcPct val="107000"/>
              </a:lnSpc>
              <a:buAutoNum type="arabicPeriod"/>
            </a:pPr>
            <a:r>
              <a:rPr lang="en-GB" dirty="0"/>
              <a:t>Max Planck Institute for Chemical Ecology, Department of Evolutionary Neuroethology, Jena, Germany</a:t>
            </a:r>
          </a:p>
          <a:p>
            <a:pPr marL="342900" indent="-342900">
              <a:lnSpc>
                <a:spcPct val="107000"/>
              </a:lnSpc>
              <a:buAutoNum type="arabicPeriod"/>
            </a:pPr>
            <a:r>
              <a:rPr lang="en-GB" dirty="0"/>
              <a:t>Department of Environmental Sciences and Blandy Experimental Farm, University of Virginia, Boyce, VA, USA</a:t>
            </a:r>
            <a:endParaRPr lang="en-GB" dirty="0">
              <a:cs typeface="Calibri"/>
            </a:endParaRPr>
          </a:p>
          <a:p>
            <a:pPr marL="342900" indent="-342900">
              <a:lnSpc>
                <a:spcPct val="107000"/>
              </a:lnSpc>
              <a:buAutoNum type="arabicPeriod"/>
            </a:pPr>
            <a:r>
              <a:rPr lang="en-GB" dirty="0"/>
              <a:t>Present address: Laboratory of Entomology, Wageningen University, Wageningen, The Netherlands</a:t>
            </a:r>
            <a:endParaRPr lang="en-US" dirty="0"/>
          </a:p>
          <a:p>
            <a:pPr marL="342900" indent="-342900">
              <a:lnSpc>
                <a:spcPct val="107000"/>
              </a:lnSpc>
              <a:spcAft>
                <a:spcPts val="800"/>
              </a:spcAft>
              <a:buAutoNum type="arabicPeriod"/>
            </a:pPr>
            <a:r>
              <a:rPr lang="en-GB" dirty="0"/>
              <a:t>Departments of Environmental Sciences and of Biology, University of Virginia, Charlottesville, VA, USA</a:t>
            </a:r>
            <a:endParaRPr lang="en-US" dirty="0"/>
          </a:p>
          <a:p>
            <a:pPr>
              <a:lnSpc>
                <a:spcPct val="107000"/>
              </a:lnSpc>
              <a:spcAft>
                <a:spcPts val="800"/>
              </a:spcAft>
            </a:pPr>
            <a:endParaRPr lang="en-GB" dirty="0"/>
          </a:p>
          <a:p>
            <a:pPr>
              <a:lnSpc>
                <a:spcPct val="107000"/>
              </a:lnSpc>
              <a:spcAft>
                <a:spcPts val="800"/>
              </a:spcAft>
            </a:pPr>
            <a:r>
              <a:rPr lang="en-GB" b="1" dirty="0"/>
              <a:t>Questions to ask children</a:t>
            </a:r>
            <a:endParaRPr lang="en-US" dirty="0"/>
          </a:p>
          <a:p>
            <a:pPr>
              <a:lnSpc>
                <a:spcPct val="107000"/>
              </a:lnSpc>
              <a:spcAft>
                <a:spcPts val="800"/>
              </a:spcAft>
            </a:pPr>
            <a:r>
              <a:rPr lang="en-GB" b="1" dirty="0"/>
              <a:t>How do you think these scientists work </a:t>
            </a:r>
            <a:r>
              <a:rPr lang="en-GB" b="1" i="1" dirty="0"/>
              <a:t>together</a:t>
            </a:r>
            <a:r>
              <a:rPr lang="en-GB" b="1" dirty="0"/>
              <a:t> when they work in different parts of the world?</a:t>
            </a:r>
            <a:endParaRPr lang="en-US" dirty="0"/>
          </a:p>
          <a:p>
            <a:pPr>
              <a:lnSpc>
                <a:spcPct val="107000"/>
              </a:lnSpc>
              <a:spcAft>
                <a:spcPts val="800"/>
              </a:spcAft>
            </a:pPr>
            <a:r>
              <a:rPr lang="en-GB" dirty="0"/>
              <a:t>You might like to discuss how scientists could communicate through emails, webinars and conferences.</a:t>
            </a:r>
            <a:endParaRPr lang="en-GB"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47810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3938417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94.jpeg"/></Relationships>
</file>

<file path=ppt/slides/_rels/slide1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97.png"/></Relationships>
</file>

<file path=ppt/slides/_rels/slide13.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98.jpe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notesSlide" Target="../notesSlides/notesSlide13.xml"/><Relationship Id="rId16" Type="http://schemas.openxmlformats.org/officeDocument/2006/relationships/image" Target="../media/image111.png"/><Relationship Id="rId1" Type="http://schemas.openxmlformats.org/officeDocument/2006/relationships/slideLayout" Target="../slideLayouts/slideLayout59.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5" Type="http://schemas.openxmlformats.org/officeDocument/2006/relationships/image" Target="../media/image11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 Id="rId14" Type="http://schemas.openxmlformats.org/officeDocument/2006/relationships/image" Target="../media/image109.png"/></Relationships>
</file>

<file path=ppt/slides/_rels/slide1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4.xml"/><Relationship Id="rId1" Type="http://schemas.openxmlformats.org/officeDocument/2006/relationships/slideLayout" Target="../slideLayouts/slideLayout59.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9.xml"/><Relationship Id="rId1" Type="http://schemas.openxmlformats.org/officeDocument/2006/relationships/themeOverride" Target="../theme/themeOverride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122.jpeg"/><Relationship Id="rId7" Type="http://schemas.openxmlformats.org/officeDocument/2006/relationships/image" Target="../media/image125.jpeg"/><Relationship Id="rId2" Type="http://schemas.openxmlformats.org/officeDocument/2006/relationships/notesSlide" Target="../notesSlides/notesSlide19.xml"/><Relationship Id="rId1" Type="http://schemas.openxmlformats.org/officeDocument/2006/relationships/slideLayout" Target="../slideLayouts/slideLayout59.xml"/><Relationship Id="rId6" Type="http://schemas.openxmlformats.org/officeDocument/2006/relationships/hyperlink" Target="https://pstt.org.uk/resources/air-pollution-research/" TargetMode="External"/><Relationship Id="rId5" Type="http://schemas.openxmlformats.org/officeDocument/2006/relationships/image" Target="../media/image124.jpeg"/><Relationship Id="rId4" Type="http://schemas.openxmlformats.org/officeDocument/2006/relationships/image" Target="../media/image12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2.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29.png"/><Relationship Id="rId2" Type="http://schemas.openxmlformats.org/officeDocument/2006/relationships/notesSlide" Target="../notesSlides/notesSlide23.xml"/><Relationship Id="rId1" Type="http://schemas.openxmlformats.org/officeDocument/2006/relationships/slideLayout" Target="../slideLayouts/slideLayout60.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image" Target="../media/image82.png"/><Relationship Id="rId5" Type="http://schemas.openxmlformats.org/officeDocument/2006/relationships/image" Target="../media/image81.jpg"/><Relationship Id="rId4" Type="http://schemas.openxmlformats.org/officeDocument/2006/relationships/image" Target="../media/image80.jpeg"/><Relationship Id="rId9" Type="http://schemas.openxmlformats.org/officeDocument/2006/relationships/image" Target="../media/image85.png"/></Relationships>
</file>

<file path=ppt/slides/_rels/slide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87.jpeg"/></Relationships>
</file>

<file path=ppt/slides/_rels/slide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image" Target="../media/image89.jpeg"/></Relationships>
</file>

<file path=ppt/slides/_rels/slide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91.png"/></Relationships>
</file>

<file path=ppt/slides/_rels/slide9.xml.rels><?xml version="1.0" encoding="UTF-8" standalone="yes"?>
<Relationships xmlns="http://schemas.openxmlformats.org/package/2006/relationships"><Relationship Id="rId8" Type="http://schemas.openxmlformats.org/officeDocument/2006/relationships/hyperlink" Target="https://www.ngice.mpg.de/person/104501/2802" TargetMode="External"/><Relationship Id="rId3" Type="http://schemas.openxmlformats.org/officeDocument/2006/relationships/hyperlink" Target="https://ccst.us/people/2020-ccst-science-fellows/brynn-cook/" TargetMode="External"/><Relationship Id="rId7" Type="http://schemas.openxmlformats.org/officeDocument/2006/relationships/hyperlink" Target="https://evsc.as.virginia.edu/people/profile/mlerdau" TargetMode="External"/><Relationship Id="rId2" Type="http://schemas.openxmlformats.org/officeDocument/2006/relationships/notesSlide" Target="../notesSlides/notesSlide9.xml"/><Relationship Id="rId1" Type="http://schemas.openxmlformats.org/officeDocument/2006/relationships/slideLayout" Target="../slideLayouts/slideLayout59.xml"/><Relationship Id="rId6" Type="http://schemas.openxmlformats.org/officeDocument/2006/relationships/hyperlink" Target="https://facultydirectory.virginia.edu/faculty/thr8z" TargetMode="External"/><Relationship Id="rId5" Type="http://schemas.openxmlformats.org/officeDocument/2006/relationships/hyperlink" Target="https://www.ngice.mpg.de/person/104455/2802" TargetMode="External"/><Relationship Id="rId4" Type="http://schemas.openxmlformats.org/officeDocument/2006/relationships/hyperlink" Target="https://www.wur.nl/en/Persons/Alexander-dr.-A-Alexander-Haverkamp.htm" TargetMode="External"/><Relationship Id="rId9" Type="http://schemas.openxmlformats.org/officeDocument/2006/relationships/image" Target="../media/image9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sz="4000" dirty="0">
                <a:latin typeface="+mn-lt"/>
                <a:cs typeface="Calibri"/>
              </a:rPr>
              <a:t>Floral scents may be changed by air pollutants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Calibri"/>
              </a:rPr>
              <a:t>Adaptation</a:t>
            </a:r>
            <a:endParaRPr lang="en-GB" b="0" i="0" u="none" strike="noStrike" kern="1200" cap="none" spc="0" normalizeH="0" baseline="0" noProof="0" dirty="0">
              <a:ln>
                <a:noFill/>
              </a:ln>
              <a:solidFill>
                <a:srgbClr val="00205B"/>
              </a:solidFill>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9" name="Picture 8" descr="Bees flying around a purple flower&#10;&#10;Description automatically generated">
            <a:extLst>
              <a:ext uri="{FF2B5EF4-FFF2-40B4-BE49-F238E27FC236}">
                <a16:creationId xmlns:a16="http://schemas.microsoft.com/office/drawing/2014/main" id="{9C1ABE13-F941-BF09-E3E9-60AB4CC90B15}"/>
              </a:ext>
            </a:extLst>
          </p:cNvPr>
          <p:cNvPicPr>
            <a:picLocks noChangeAspect="1"/>
          </p:cNvPicPr>
          <p:nvPr/>
        </p:nvPicPr>
        <p:blipFill>
          <a:blip r:embed="rId4"/>
          <a:stretch>
            <a:fillRect/>
          </a:stretch>
        </p:blipFill>
        <p:spPr>
          <a:xfrm>
            <a:off x="611998" y="355639"/>
            <a:ext cx="7920000" cy="2121974"/>
          </a:xfrm>
          <a:prstGeom prst="rect">
            <a:avLst/>
          </a:prstGeom>
        </p:spPr>
      </p:pic>
    </p:spTree>
    <p:extLst>
      <p:ext uri="{BB962C8B-B14F-4D97-AF65-F5344CB8AC3E}">
        <p14:creationId xmlns:p14="http://schemas.microsoft.com/office/powerpoint/2010/main" val="1361922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already know?</a:t>
            </a:r>
            <a:endParaRPr lang="en-US" dirty="0"/>
          </a:p>
        </p:txBody>
      </p:sp>
      <p:sp>
        <p:nvSpPr>
          <p:cNvPr id="10" name="Rectangle 9">
            <a:extLst>
              <a:ext uri="{FF2B5EF4-FFF2-40B4-BE49-F238E27FC236}">
                <a16:creationId xmlns:a16="http://schemas.microsoft.com/office/drawing/2014/main" id="{2DFD80D4-29E2-4F73-ADBD-2AD4E46DA761}"/>
              </a:ext>
            </a:extLst>
          </p:cNvPr>
          <p:cNvSpPr/>
          <p:nvPr/>
        </p:nvSpPr>
        <p:spPr>
          <a:xfrm>
            <a:off x="683568" y="4460919"/>
            <a:ext cx="3627354" cy="1200329"/>
          </a:xfrm>
          <a:prstGeom prst="rect">
            <a:avLst/>
          </a:prstGeom>
        </p:spPr>
        <p:txBody>
          <a:bodyPr wrap="square" lIns="91440" tIns="45720" rIns="91440" bIns="45720" anchor="t">
            <a:spAutoFit/>
          </a:bodyPr>
          <a:lstStyle/>
          <a:p>
            <a:r>
              <a:rPr lang="en-GB" dirty="0"/>
              <a:t>Some flowers (e.g. </a:t>
            </a:r>
            <a:r>
              <a:rPr lang="en-GB" b="1" dirty="0"/>
              <a:t>jasmine</a:t>
            </a:r>
            <a:r>
              <a:rPr lang="en-GB" dirty="0"/>
              <a:t>) release sweet smelling substances into the air (</a:t>
            </a:r>
            <a:r>
              <a:rPr lang="en-GB" b="1" dirty="0"/>
              <a:t>floral scents</a:t>
            </a:r>
            <a:r>
              <a:rPr lang="en-GB" dirty="0"/>
              <a:t>) to guide insects to them.</a:t>
            </a:r>
          </a:p>
        </p:txBody>
      </p:sp>
      <p:sp>
        <p:nvSpPr>
          <p:cNvPr id="12" name="Rectangle 11">
            <a:extLst>
              <a:ext uri="{FF2B5EF4-FFF2-40B4-BE49-F238E27FC236}">
                <a16:creationId xmlns:a16="http://schemas.microsoft.com/office/drawing/2014/main" id="{8329219B-3ADA-4223-A347-A9D5B11DE1CE}"/>
              </a:ext>
            </a:extLst>
          </p:cNvPr>
          <p:cNvSpPr/>
          <p:nvPr/>
        </p:nvSpPr>
        <p:spPr>
          <a:xfrm>
            <a:off x="4499992" y="4482986"/>
            <a:ext cx="3816424" cy="1754326"/>
          </a:xfrm>
          <a:prstGeom prst="rect">
            <a:avLst/>
          </a:prstGeom>
        </p:spPr>
        <p:txBody>
          <a:bodyPr wrap="square" lIns="91440" tIns="45720" rIns="91440" bIns="45720" anchor="t">
            <a:spAutoFit/>
          </a:bodyPr>
          <a:lstStyle/>
          <a:p>
            <a:r>
              <a:rPr lang="en-GB" dirty="0"/>
              <a:t>Human activities such as burning </a:t>
            </a:r>
            <a:r>
              <a:rPr lang="en-GB" b="1" dirty="0"/>
              <a:t>fossil fuels </a:t>
            </a:r>
            <a:r>
              <a:rPr lang="en-GB" dirty="0"/>
              <a:t>produce substances that are released into the air (</a:t>
            </a:r>
            <a:r>
              <a:rPr lang="en-GB" b="1" dirty="0"/>
              <a:t>pollutants</a:t>
            </a:r>
            <a:r>
              <a:rPr lang="en-GB" dirty="0"/>
              <a:t>). </a:t>
            </a:r>
            <a:endParaRPr lang="en-US" dirty="0"/>
          </a:p>
          <a:p>
            <a:endParaRPr lang="en-GB" dirty="0"/>
          </a:p>
          <a:p>
            <a:r>
              <a:rPr lang="en-GB" dirty="0"/>
              <a:t>The amount of </a:t>
            </a:r>
            <a:r>
              <a:rPr lang="en-GB" b="1" dirty="0"/>
              <a:t>pollutants</a:t>
            </a:r>
            <a:r>
              <a:rPr lang="en-GB" dirty="0"/>
              <a:t> in the air is increasing.</a:t>
            </a:r>
          </a:p>
        </p:txBody>
      </p:sp>
      <p:pic>
        <p:nvPicPr>
          <p:cNvPr id="7" name="Picture 6" descr="A close up of white flowers&#10;&#10;Description automatically generated">
            <a:extLst>
              <a:ext uri="{FF2B5EF4-FFF2-40B4-BE49-F238E27FC236}">
                <a16:creationId xmlns:a16="http://schemas.microsoft.com/office/drawing/2014/main" id="{B5D1B969-4B08-8740-E741-4DA892067BDD}"/>
              </a:ext>
            </a:extLst>
          </p:cNvPr>
          <p:cNvPicPr>
            <a:picLocks noChangeAspect="1"/>
          </p:cNvPicPr>
          <p:nvPr/>
        </p:nvPicPr>
        <p:blipFill>
          <a:blip r:embed="rId3"/>
          <a:stretch>
            <a:fillRect/>
          </a:stretch>
        </p:blipFill>
        <p:spPr>
          <a:xfrm>
            <a:off x="812395" y="1909826"/>
            <a:ext cx="3498527" cy="2334884"/>
          </a:xfrm>
          <a:prstGeom prst="rect">
            <a:avLst/>
          </a:prstGeom>
          <a:ln w="38100">
            <a:solidFill>
              <a:srgbClr val="3EB1C8"/>
            </a:solidFill>
          </a:ln>
        </p:spPr>
      </p:pic>
      <p:pic>
        <p:nvPicPr>
          <p:cNvPr id="9" name="Picture 8" descr="A picture containing train, smoke, steam, grass&#10;&#10;Description automatically generated">
            <a:extLst>
              <a:ext uri="{FF2B5EF4-FFF2-40B4-BE49-F238E27FC236}">
                <a16:creationId xmlns:a16="http://schemas.microsoft.com/office/drawing/2014/main" id="{09059E9A-4364-A61D-BCEF-CDE738F2A73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2187" y="1908758"/>
            <a:ext cx="3512853" cy="2334884"/>
          </a:xfrm>
          <a:prstGeom prst="rect">
            <a:avLst/>
          </a:prstGeom>
          <a:ln w="38100">
            <a:solidFill>
              <a:srgbClr val="3EB1C8"/>
            </a:solidFill>
          </a:ln>
        </p:spPr>
      </p:pic>
    </p:spTree>
    <p:extLst>
      <p:ext uri="{BB962C8B-B14F-4D97-AF65-F5344CB8AC3E}">
        <p14:creationId xmlns:p14="http://schemas.microsoft.com/office/powerpoint/2010/main" val="2535805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8" name="TextBox 7">
            <a:extLst>
              <a:ext uri="{FF2B5EF4-FFF2-40B4-BE49-F238E27FC236}">
                <a16:creationId xmlns:a16="http://schemas.microsoft.com/office/drawing/2014/main" id="{63D90B8F-FFF7-4B1C-B392-602A4739BCC4}"/>
              </a:ext>
            </a:extLst>
          </p:cNvPr>
          <p:cNvSpPr txBox="1"/>
          <p:nvPr/>
        </p:nvSpPr>
        <p:spPr>
          <a:xfrm>
            <a:off x="649202" y="1475492"/>
            <a:ext cx="4066814" cy="369332"/>
          </a:xfrm>
          <a:prstGeom prst="rect">
            <a:avLst/>
          </a:prstGeom>
          <a:noFill/>
        </p:spPr>
        <p:txBody>
          <a:bodyPr wrap="square" lIns="91440" tIns="45720" rIns="91440" bIns="45720" rtlCol="0" anchor="t">
            <a:spAutoFit/>
          </a:bodyPr>
          <a:lstStyle/>
          <a:p>
            <a:r>
              <a:rPr lang="en-GB" dirty="0"/>
              <a:t>The scientists asked:</a:t>
            </a:r>
            <a:endParaRPr lang="en-US" dirty="0"/>
          </a:p>
        </p:txBody>
      </p:sp>
      <p:sp>
        <p:nvSpPr>
          <p:cNvPr id="5" name="Speech Bubble: Oval 4">
            <a:extLst>
              <a:ext uri="{FF2B5EF4-FFF2-40B4-BE49-F238E27FC236}">
                <a16:creationId xmlns:a16="http://schemas.microsoft.com/office/drawing/2014/main" id="{BC779704-9F7A-967B-FAE6-123766FFF42A}"/>
              </a:ext>
            </a:extLst>
          </p:cNvPr>
          <p:cNvSpPr/>
          <p:nvPr/>
        </p:nvSpPr>
        <p:spPr>
          <a:xfrm>
            <a:off x="5409974" y="1318241"/>
            <a:ext cx="2762426" cy="1246663"/>
          </a:xfrm>
          <a:prstGeom prst="wedgeEllipseCallout">
            <a:avLst>
              <a:gd name="adj1" fmla="val -76646"/>
              <a:gd name="adj2" fmla="val 54639"/>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air pollutants change a floral scent?</a:t>
            </a:r>
          </a:p>
        </p:txBody>
      </p:sp>
      <p:sp>
        <p:nvSpPr>
          <p:cNvPr id="12" name="TextBox 11">
            <a:extLst>
              <a:ext uri="{FF2B5EF4-FFF2-40B4-BE49-F238E27FC236}">
                <a16:creationId xmlns:a16="http://schemas.microsoft.com/office/drawing/2014/main" id="{D2EB18FA-01D4-48B0-5BF0-A839D2579C34}"/>
              </a:ext>
            </a:extLst>
          </p:cNvPr>
          <p:cNvSpPr txBox="1"/>
          <p:nvPr/>
        </p:nvSpPr>
        <p:spPr>
          <a:xfrm>
            <a:off x="647992" y="2852936"/>
            <a:ext cx="7524408" cy="923330"/>
          </a:xfrm>
          <a:prstGeom prst="rect">
            <a:avLst/>
          </a:prstGeom>
          <a:noFill/>
        </p:spPr>
        <p:txBody>
          <a:bodyPr wrap="square" rtlCol="0">
            <a:spAutoFit/>
          </a:bodyPr>
          <a:lstStyle/>
          <a:p>
            <a:r>
              <a:rPr lang="en-GB" dirty="0"/>
              <a:t>Brynn Cook and his team </a:t>
            </a:r>
            <a:r>
              <a:rPr lang="en-GB" b="1" dirty="0"/>
              <a:t>measured</a:t>
            </a:r>
            <a:r>
              <a:rPr lang="en-GB" dirty="0"/>
              <a:t> and </a:t>
            </a:r>
            <a:r>
              <a:rPr lang="en-GB" b="1" dirty="0"/>
              <a:t>compared</a:t>
            </a:r>
            <a:r>
              <a:rPr lang="en-GB" dirty="0"/>
              <a:t> the substances found in:</a:t>
            </a:r>
          </a:p>
          <a:p>
            <a:pPr marL="342900" indent="-342900">
              <a:buFont typeface="+mj-lt"/>
              <a:buAutoNum type="arabicPeriod"/>
            </a:pPr>
            <a:r>
              <a:rPr lang="en-GB" dirty="0"/>
              <a:t>the </a:t>
            </a:r>
            <a:r>
              <a:rPr lang="en-GB" b="1" dirty="0"/>
              <a:t>natural scent </a:t>
            </a:r>
            <a:r>
              <a:rPr lang="en-GB" dirty="0"/>
              <a:t>made by flowers</a:t>
            </a:r>
          </a:p>
          <a:p>
            <a:pPr marL="342900" indent="-342900">
              <a:buFont typeface="+mj-lt"/>
              <a:buAutoNum type="arabicPeriod"/>
            </a:pPr>
            <a:r>
              <a:rPr lang="en-GB" dirty="0"/>
              <a:t>scent from flowers mixed with a </a:t>
            </a:r>
            <a:r>
              <a:rPr lang="en-GB" b="1" dirty="0"/>
              <a:t>pollutant gas (ozone)</a:t>
            </a:r>
          </a:p>
        </p:txBody>
      </p:sp>
      <p:pic>
        <p:nvPicPr>
          <p:cNvPr id="14" name="Picture 13" descr="A group of white flowers&#10;&#10;Description automatically generated with medium confidence">
            <a:extLst>
              <a:ext uri="{FF2B5EF4-FFF2-40B4-BE49-F238E27FC236}">
                <a16:creationId xmlns:a16="http://schemas.microsoft.com/office/drawing/2014/main" id="{08541231-A183-B495-B842-72162BD03C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2322" y="4047601"/>
            <a:ext cx="3603654" cy="2405735"/>
          </a:xfrm>
          <a:prstGeom prst="rect">
            <a:avLst/>
          </a:prstGeom>
          <a:ln w="38100">
            <a:solidFill>
              <a:srgbClr val="3EB1C8"/>
            </a:solidFill>
          </a:ln>
        </p:spPr>
      </p:pic>
      <p:sp>
        <p:nvSpPr>
          <p:cNvPr id="16" name="TextBox 15">
            <a:extLst>
              <a:ext uri="{FF2B5EF4-FFF2-40B4-BE49-F238E27FC236}">
                <a16:creationId xmlns:a16="http://schemas.microsoft.com/office/drawing/2014/main" id="{8D31F6E7-0EFA-150A-9798-C25879BC32AB}"/>
              </a:ext>
            </a:extLst>
          </p:cNvPr>
          <p:cNvSpPr txBox="1"/>
          <p:nvPr/>
        </p:nvSpPr>
        <p:spPr>
          <a:xfrm>
            <a:off x="611560" y="6433591"/>
            <a:ext cx="1457130" cy="307777"/>
          </a:xfrm>
          <a:prstGeom prst="rect">
            <a:avLst/>
          </a:prstGeom>
          <a:noFill/>
        </p:spPr>
        <p:txBody>
          <a:bodyPr wrap="none" rtlCol="0">
            <a:spAutoFit/>
          </a:bodyPr>
          <a:lstStyle/>
          <a:p>
            <a:r>
              <a:rPr lang="en-GB" sz="1400" dirty="0"/>
              <a:t>© Swaminathan*</a:t>
            </a:r>
          </a:p>
        </p:txBody>
      </p:sp>
      <p:sp>
        <p:nvSpPr>
          <p:cNvPr id="18" name="TextBox 17">
            <a:extLst>
              <a:ext uri="{FF2B5EF4-FFF2-40B4-BE49-F238E27FC236}">
                <a16:creationId xmlns:a16="http://schemas.microsoft.com/office/drawing/2014/main" id="{86997D8B-F37E-F308-9BE9-B0F80FF6BA9D}"/>
              </a:ext>
            </a:extLst>
          </p:cNvPr>
          <p:cNvSpPr txBox="1"/>
          <p:nvPr/>
        </p:nvSpPr>
        <p:spPr>
          <a:xfrm>
            <a:off x="4480247" y="4543960"/>
            <a:ext cx="4124201" cy="1477328"/>
          </a:xfrm>
          <a:prstGeom prst="rect">
            <a:avLst/>
          </a:prstGeom>
          <a:noFill/>
        </p:spPr>
        <p:txBody>
          <a:bodyPr wrap="square" lIns="91440" tIns="45720" rIns="91440" bIns="45720" rtlCol="0" anchor="t">
            <a:spAutoFit/>
          </a:bodyPr>
          <a:lstStyle/>
          <a:p>
            <a:r>
              <a:rPr lang="en-GB" dirty="0"/>
              <a:t>The flowers the scientists used were Jasmine tobacco flowers (</a:t>
            </a:r>
            <a:r>
              <a:rPr lang="en-GB" i="1" dirty="0"/>
              <a:t>Nicotiana </a:t>
            </a:r>
            <a:r>
              <a:rPr lang="en-GB" i="1" dirty="0" err="1"/>
              <a:t>alata</a:t>
            </a:r>
            <a:r>
              <a:rPr lang="en-GB" dirty="0"/>
              <a:t>).</a:t>
            </a:r>
          </a:p>
          <a:p>
            <a:endParaRPr lang="en-GB" dirty="0"/>
          </a:p>
          <a:p>
            <a:r>
              <a:rPr lang="en-GB" dirty="0"/>
              <a:t>These tubular flowers are strongly scented at night.</a:t>
            </a:r>
          </a:p>
        </p:txBody>
      </p:sp>
    </p:spTree>
    <p:extLst>
      <p:ext uri="{BB962C8B-B14F-4D97-AF65-F5344CB8AC3E}">
        <p14:creationId xmlns:p14="http://schemas.microsoft.com/office/powerpoint/2010/main" val="1619486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365126"/>
            <a:ext cx="8134102" cy="929718"/>
          </a:xfrm>
        </p:spPr>
        <p:txBody>
          <a:bodyPr>
            <a:normAutofit/>
          </a:bodyPr>
          <a:lstStyle/>
          <a:p>
            <a:r>
              <a:rPr lang="en-GB" dirty="0">
                <a:latin typeface="+mn-lt"/>
                <a:cs typeface="Calibri"/>
              </a:rPr>
              <a:t>What did the scientists find out?</a:t>
            </a:r>
            <a:endParaRPr lang="en-US" dirty="0"/>
          </a:p>
        </p:txBody>
      </p:sp>
      <p:pic>
        <p:nvPicPr>
          <p:cNvPr id="4" name="Picture 3" descr="A picture containing train, smoke, steam, grass&#10;&#10;Description automatically generated">
            <a:extLst>
              <a:ext uri="{FF2B5EF4-FFF2-40B4-BE49-F238E27FC236}">
                <a16:creationId xmlns:a16="http://schemas.microsoft.com/office/drawing/2014/main" id="{9389932B-8A15-642A-3284-820C54A08A5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6540" y="1196752"/>
            <a:ext cx="2493972" cy="1708569"/>
          </a:xfrm>
          <a:prstGeom prst="rect">
            <a:avLst/>
          </a:prstGeom>
          <a:ln w="38100">
            <a:solidFill>
              <a:srgbClr val="3EB1C8"/>
            </a:solidFill>
          </a:ln>
        </p:spPr>
      </p:pic>
      <p:pic>
        <p:nvPicPr>
          <p:cNvPr id="13" name="Picture 12" descr="A close-up of a plant&#10;&#10;Description automatically generated">
            <a:extLst>
              <a:ext uri="{FF2B5EF4-FFF2-40B4-BE49-F238E27FC236}">
                <a16:creationId xmlns:a16="http://schemas.microsoft.com/office/drawing/2014/main" id="{1B7D7071-D8B7-7E56-2A37-68E25A88986C}"/>
              </a:ext>
            </a:extLst>
          </p:cNvPr>
          <p:cNvPicPr>
            <a:picLocks noChangeAspect="1"/>
          </p:cNvPicPr>
          <p:nvPr/>
        </p:nvPicPr>
        <p:blipFill>
          <a:blip r:embed="rId4"/>
          <a:stretch>
            <a:fillRect/>
          </a:stretch>
        </p:blipFill>
        <p:spPr>
          <a:xfrm>
            <a:off x="786540" y="3012483"/>
            <a:ext cx="2494410" cy="3323803"/>
          </a:xfrm>
          <a:prstGeom prst="rect">
            <a:avLst/>
          </a:prstGeom>
          <a:ln w="38100">
            <a:solidFill>
              <a:srgbClr val="3EB1C8"/>
            </a:solidFill>
          </a:ln>
        </p:spPr>
      </p:pic>
      <p:sp>
        <p:nvSpPr>
          <p:cNvPr id="16" name="Rectangle: Rounded Corners 15">
            <a:extLst>
              <a:ext uri="{FF2B5EF4-FFF2-40B4-BE49-F238E27FC236}">
                <a16:creationId xmlns:a16="http://schemas.microsoft.com/office/drawing/2014/main" id="{6015BB1D-0C6A-5F96-B26E-F27906308B18}"/>
              </a:ext>
            </a:extLst>
          </p:cNvPr>
          <p:cNvSpPr/>
          <p:nvPr/>
        </p:nvSpPr>
        <p:spPr>
          <a:xfrm>
            <a:off x="3574773" y="5329048"/>
            <a:ext cx="4597627" cy="1007237"/>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question do you think the scientists asked next?</a:t>
            </a:r>
            <a:endParaRPr lang="en-US" dirty="0"/>
          </a:p>
        </p:txBody>
      </p:sp>
      <p:sp>
        <p:nvSpPr>
          <p:cNvPr id="19" name="TextBox 18">
            <a:extLst>
              <a:ext uri="{FF2B5EF4-FFF2-40B4-BE49-F238E27FC236}">
                <a16:creationId xmlns:a16="http://schemas.microsoft.com/office/drawing/2014/main" id="{D0DC8B37-E3E0-9395-4664-1FD66AF22BF2}"/>
              </a:ext>
            </a:extLst>
          </p:cNvPr>
          <p:cNvSpPr txBox="1"/>
          <p:nvPr/>
        </p:nvSpPr>
        <p:spPr>
          <a:xfrm>
            <a:off x="3779912" y="2852936"/>
            <a:ext cx="3016210" cy="923330"/>
          </a:xfrm>
          <a:prstGeom prst="rect">
            <a:avLst/>
          </a:prstGeom>
          <a:noFill/>
        </p:spPr>
        <p:txBody>
          <a:bodyPr wrap="none" rtlCol="0">
            <a:spAutoFit/>
          </a:bodyPr>
          <a:lstStyle/>
          <a:p>
            <a:r>
              <a:rPr lang="en-GB" dirty="0"/>
              <a:t>Yes.</a:t>
            </a:r>
          </a:p>
          <a:p>
            <a:endParaRPr lang="en-GB" dirty="0"/>
          </a:p>
          <a:p>
            <a:r>
              <a:rPr lang="en-GB" dirty="0"/>
              <a:t>Ozone altered the floral scent.</a:t>
            </a:r>
          </a:p>
        </p:txBody>
      </p:sp>
      <p:sp>
        <p:nvSpPr>
          <p:cNvPr id="2" name="Speech Bubble: Oval 1">
            <a:extLst>
              <a:ext uri="{FF2B5EF4-FFF2-40B4-BE49-F238E27FC236}">
                <a16:creationId xmlns:a16="http://schemas.microsoft.com/office/drawing/2014/main" id="{64FA0BDB-3D9D-BE52-B4C0-925C7EB206FF}"/>
              </a:ext>
            </a:extLst>
          </p:cNvPr>
          <p:cNvSpPr/>
          <p:nvPr/>
        </p:nvSpPr>
        <p:spPr>
          <a:xfrm>
            <a:off x="5409974" y="1318241"/>
            <a:ext cx="2762426" cy="1246663"/>
          </a:xfrm>
          <a:prstGeom prst="wedgeEllipseCallout">
            <a:avLst>
              <a:gd name="adj1" fmla="val -76646"/>
              <a:gd name="adj2" fmla="val 54639"/>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air pollutants change a floral scent?</a:t>
            </a:r>
          </a:p>
        </p:txBody>
      </p:sp>
    </p:spTree>
    <p:extLst>
      <p:ext uri="{BB962C8B-B14F-4D97-AF65-F5344CB8AC3E}">
        <p14:creationId xmlns:p14="http://schemas.microsoft.com/office/powerpoint/2010/main" val="4187286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do next?</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2911735" y="1499259"/>
            <a:ext cx="5964416" cy="37516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Do insects prefer the natural floral scent or the altered scent?</a:t>
            </a:r>
            <a:endParaRPr lang="en-US" dirty="0"/>
          </a:p>
        </p:txBody>
      </p:sp>
      <p:pic>
        <p:nvPicPr>
          <p:cNvPr id="8" name="Picture 7" descr="A moth on a white surface&#10;&#10;Description automatically generated">
            <a:extLst>
              <a:ext uri="{FF2B5EF4-FFF2-40B4-BE49-F238E27FC236}">
                <a16:creationId xmlns:a16="http://schemas.microsoft.com/office/drawing/2014/main" id="{D49CB3CF-4665-CE6E-305A-A6C4C2853EC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8417" y="2276872"/>
            <a:ext cx="2635933" cy="1976949"/>
          </a:xfrm>
          <a:prstGeom prst="rect">
            <a:avLst/>
          </a:prstGeom>
          <a:ln w="38100">
            <a:solidFill>
              <a:srgbClr val="3EB1C8"/>
            </a:solidFill>
          </a:ln>
        </p:spPr>
      </p:pic>
      <p:sp>
        <p:nvSpPr>
          <p:cNvPr id="11" name="TextBox 10">
            <a:extLst>
              <a:ext uri="{FF2B5EF4-FFF2-40B4-BE49-F238E27FC236}">
                <a16:creationId xmlns:a16="http://schemas.microsoft.com/office/drawing/2014/main" id="{102B8B47-65BE-034B-0866-674DD6C5D5D7}"/>
              </a:ext>
            </a:extLst>
          </p:cNvPr>
          <p:cNvSpPr txBox="1"/>
          <p:nvPr/>
        </p:nvSpPr>
        <p:spPr>
          <a:xfrm>
            <a:off x="683568" y="4273351"/>
            <a:ext cx="3295469" cy="307777"/>
          </a:xfrm>
          <a:prstGeom prst="rect">
            <a:avLst/>
          </a:prstGeom>
          <a:noFill/>
        </p:spPr>
        <p:txBody>
          <a:bodyPr wrap="square" lIns="91440" tIns="45720" rIns="91440" bIns="45720" rtlCol="0" anchor="t">
            <a:spAutoFit/>
          </a:bodyPr>
          <a:lstStyle/>
          <a:p>
            <a:r>
              <a:rPr lang="en-GB" sz="1400" dirty="0"/>
              <a:t>A male tobacco hawkmoth © </a:t>
            </a:r>
            <a:r>
              <a:rPr lang="en-GB" sz="1400" dirty="0" err="1"/>
              <a:t>Kugamazog</a:t>
            </a:r>
            <a:r>
              <a:rPr lang="en-GB" sz="1400" dirty="0"/>
              <a:t>*</a:t>
            </a:r>
            <a:endParaRPr lang="en-US" dirty="0"/>
          </a:p>
        </p:txBody>
      </p:sp>
      <p:sp>
        <p:nvSpPr>
          <p:cNvPr id="14" name="TextBox 13">
            <a:extLst>
              <a:ext uri="{FF2B5EF4-FFF2-40B4-BE49-F238E27FC236}">
                <a16:creationId xmlns:a16="http://schemas.microsoft.com/office/drawing/2014/main" id="{36E4C20E-6BB1-875E-B2D3-AE4D4B505C9C}"/>
              </a:ext>
            </a:extLst>
          </p:cNvPr>
          <p:cNvSpPr txBox="1"/>
          <p:nvPr/>
        </p:nvSpPr>
        <p:spPr>
          <a:xfrm>
            <a:off x="3779912" y="2132856"/>
            <a:ext cx="4980123" cy="1477328"/>
          </a:xfrm>
          <a:prstGeom prst="rect">
            <a:avLst/>
          </a:prstGeom>
          <a:noFill/>
        </p:spPr>
        <p:txBody>
          <a:bodyPr wrap="square" rtlCol="0">
            <a:spAutoFit/>
          </a:bodyPr>
          <a:lstStyle/>
          <a:p>
            <a:r>
              <a:rPr lang="en-GB" dirty="0"/>
              <a:t>The scientist put </a:t>
            </a:r>
            <a:r>
              <a:rPr lang="en-GB" b="1" dirty="0"/>
              <a:t>hawkmoths</a:t>
            </a:r>
            <a:r>
              <a:rPr lang="en-GB" dirty="0"/>
              <a:t> in a wind tunnel with 2 artificial flowers with different scents:</a:t>
            </a:r>
          </a:p>
          <a:p>
            <a:pPr marL="342900" indent="-342900">
              <a:buFont typeface="+mj-lt"/>
              <a:buAutoNum type="arabicPeriod"/>
            </a:pPr>
            <a:r>
              <a:rPr lang="en-GB" b="1" dirty="0"/>
              <a:t>natural (unaltered) scent</a:t>
            </a:r>
          </a:p>
          <a:p>
            <a:pPr marL="342900" indent="-342900">
              <a:buFont typeface="+mj-lt"/>
              <a:buAutoNum type="arabicPeriod"/>
            </a:pPr>
            <a:r>
              <a:rPr lang="en-GB" b="1" dirty="0"/>
              <a:t>altered scent</a:t>
            </a:r>
          </a:p>
          <a:p>
            <a:endParaRPr lang="en-GB" dirty="0"/>
          </a:p>
        </p:txBody>
      </p:sp>
      <p:sp>
        <p:nvSpPr>
          <p:cNvPr id="16" name="TextBox 15">
            <a:extLst>
              <a:ext uri="{FF2B5EF4-FFF2-40B4-BE49-F238E27FC236}">
                <a16:creationId xmlns:a16="http://schemas.microsoft.com/office/drawing/2014/main" id="{CB6E3EE5-9445-FCBA-23F9-EBB84C41BA70}"/>
              </a:ext>
            </a:extLst>
          </p:cNvPr>
          <p:cNvSpPr txBox="1"/>
          <p:nvPr/>
        </p:nvSpPr>
        <p:spPr>
          <a:xfrm>
            <a:off x="3779913" y="3569937"/>
            <a:ext cx="5184576" cy="369332"/>
          </a:xfrm>
          <a:prstGeom prst="rect">
            <a:avLst/>
          </a:prstGeom>
          <a:noFill/>
        </p:spPr>
        <p:txBody>
          <a:bodyPr wrap="square">
            <a:spAutoFit/>
          </a:bodyPr>
          <a:lstStyle/>
          <a:p>
            <a:r>
              <a:rPr lang="en-GB" dirty="0"/>
              <a:t>They </a:t>
            </a:r>
            <a:r>
              <a:rPr lang="en-GB" b="1" dirty="0"/>
              <a:t>observed</a:t>
            </a:r>
            <a:r>
              <a:rPr lang="en-GB" dirty="0"/>
              <a:t> which flower the moths flew towards.</a:t>
            </a:r>
          </a:p>
        </p:txBody>
      </p:sp>
      <p:sp>
        <p:nvSpPr>
          <p:cNvPr id="18" name="TextBox 17">
            <a:extLst>
              <a:ext uri="{FF2B5EF4-FFF2-40B4-BE49-F238E27FC236}">
                <a16:creationId xmlns:a16="http://schemas.microsoft.com/office/drawing/2014/main" id="{DA3EFD63-24D9-6A4B-FD71-7B95D3CB2353}"/>
              </a:ext>
            </a:extLst>
          </p:cNvPr>
          <p:cNvSpPr txBox="1"/>
          <p:nvPr/>
        </p:nvSpPr>
        <p:spPr>
          <a:xfrm>
            <a:off x="683568" y="1504351"/>
            <a:ext cx="2096151" cy="369332"/>
          </a:xfrm>
          <a:prstGeom prst="rect">
            <a:avLst/>
          </a:prstGeom>
          <a:noFill/>
        </p:spPr>
        <p:txBody>
          <a:bodyPr wrap="none" rtlCol="0">
            <a:spAutoFit/>
          </a:bodyPr>
          <a:lstStyle/>
          <a:p>
            <a:r>
              <a:rPr lang="en-GB" dirty="0"/>
              <a:t>The scientists asked:</a:t>
            </a:r>
          </a:p>
        </p:txBody>
      </p:sp>
      <p:pic>
        <p:nvPicPr>
          <p:cNvPr id="2" name="Picture 1" descr="A black screen with blue lines&#10;&#10;Description automatically generated">
            <a:extLst>
              <a:ext uri="{FF2B5EF4-FFF2-40B4-BE49-F238E27FC236}">
                <a16:creationId xmlns:a16="http://schemas.microsoft.com/office/drawing/2014/main" id="{5F9E349B-DB52-542D-BD62-5D6580B9BD83}"/>
              </a:ext>
            </a:extLst>
          </p:cNvPr>
          <p:cNvPicPr>
            <a:picLocks noChangeAspect="1"/>
          </p:cNvPicPr>
          <p:nvPr/>
        </p:nvPicPr>
        <p:blipFill>
          <a:blip r:embed="rId4"/>
          <a:stretch>
            <a:fillRect/>
          </a:stretch>
        </p:blipFill>
        <p:spPr>
          <a:xfrm>
            <a:off x="2627784" y="4811893"/>
            <a:ext cx="3886199" cy="1641443"/>
          </a:xfrm>
          <a:prstGeom prst="rect">
            <a:avLst/>
          </a:prstGeom>
        </p:spPr>
      </p:pic>
      <p:pic>
        <p:nvPicPr>
          <p:cNvPr id="4" name="Picture 3" descr="A red and white checkered pattern&#10;&#10;Description automatically generated">
            <a:extLst>
              <a:ext uri="{FF2B5EF4-FFF2-40B4-BE49-F238E27FC236}">
                <a16:creationId xmlns:a16="http://schemas.microsoft.com/office/drawing/2014/main" id="{ADF71996-2ADE-6FED-CDF0-4358F70F4369}"/>
              </a:ext>
            </a:extLst>
          </p:cNvPr>
          <p:cNvPicPr>
            <a:picLocks noChangeAspect="1"/>
          </p:cNvPicPr>
          <p:nvPr/>
        </p:nvPicPr>
        <p:blipFill>
          <a:blip r:embed="rId5"/>
          <a:stretch>
            <a:fillRect/>
          </a:stretch>
        </p:blipFill>
        <p:spPr>
          <a:xfrm>
            <a:off x="2826767" y="5303245"/>
            <a:ext cx="3321641" cy="695756"/>
          </a:xfrm>
          <a:prstGeom prst="rect">
            <a:avLst/>
          </a:prstGeom>
        </p:spPr>
      </p:pic>
      <p:pic>
        <p:nvPicPr>
          <p:cNvPr id="5" name="Picture 4" descr="A blue and white checkered pattern&#10;&#10;Description automatically generated">
            <a:extLst>
              <a:ext uri="{FF2B5EF4-FFF2-40B4-BE49-F238E27FC236}">
                <a16:creationId xmlns:a16="http://schemas.microsoft.com/office/drawing/2014/main" id="{8641E4FE-24B8-E21B-126B-A4DF4CA4224A}"/>
              </a:ext>
            </a:extLst>
          </p:cNvPr>
          <p:cNvPicPr>
            <a:picLocks noChangeAspect="1"/>
          </p:cNvPicPr>
          <p:nvPr/>
        </p:nvPicPr>
        <p:blipFill>
          <a:blip r:embed="rId6"/>
          <a:stretch>
            <a:fillRect/>
          </a:stretch>
        </p:blipFill>
        <p:spPr>
          <a:xfrm>
            <a:off x="2734216" y="5601893"/>
            <a:ext cx="3256855" cy="700041"/>
          </a:xfrm>
          <a:prstGeom prst="rect">
            <a:avLst/>
          </a:prstGeom>
        </p:spPr>
      </p:pic>
      <p:pic>
        <p:nvPicPr>
          <p:cNvPr id="7" name="Picture 6">
            <a:extLst>
              <a:ext uri="{FF2B5EF4-FFF2-40B4-BE49-F238E27FC236}">
                <a16:creationId xmlns:a16="http://schemas.microsoft.com/office/drawing/2014/main" id="{9E70A5DA-D58F-B1E0-4E68-624B80D388A3}"/>
              </a:ext>
            </a:extLst>
          </p:cNvPr>
          <p:cNvPicPr>
            <a:picLocks noChangeAspect="1"/>
          </p:cNvPicPr>
          <p:nvPr/>
        </p:nvPicPr>
        <p:blipFill>
          <a:blip r:embed="rId7"/>
          <a:stretch>
            <a:fillRect/>
          </a:stretch>
        </p:blipFill>
        <p:spPr>
          <a:xfrm>
            <a:off x="2799003" y="5494080"/>
            <a:ext cx="3247600" cy="559347"/>
          </a:xfrm>
          <a:prstGeom prst="rect">
            <a:avLst/>
          </a:prstGeom>
        </p:spPr>
      </p:pic>
      <p:pic>
        <p:nvPicPr>
          <p:cNvPr id="9" name="Picture 8">
            <a:extLst>
              <a:ext uri="{FF2B5EF4-FFF2-40B4-BE49-F238E27FC236}">
                <a16:creationId xmlns:a16="http://schemas.microsoft.com/office/drawing/2014/main" id="{456FE655-CB56-558D-FEAB-CF4C507C0988}"/>
              </a:ext>
            </a:extLst>
          </p:cNvPr>
          <p:cNvPicPr>
            <a:picLocks noChangeAspect="1"/>
          </p:cNvPicPr>
          <p:nvPr/>
        </p:nvPicPr>
        <p:blipFill>
          <a:blip r:embed="rId8"/>
          <a:stretch>
            <a:fillRect/>
          </a:stretch>
        </p:blipFill>
        <p:spPr>
          <a:xfrm>
            <a:off x="3645436" y="5650893"/>
            <a:ext cx="277537" cy="194820"/>
          </a:xfrm>
          <a:prstGeom prst="rect">
            <a:avLst/>
          </a:prstGeom>
        </p:spPr>
      </p:pic>
      <p:pic>
        <p:nvPicPr>
          <p:cNvPr id="10" name="Picture 9">
            <a:extLst>
              <a:ext uri="{FF2B5EF4-FFF2-40B4-BE49-F238E27FC236}">
                <a16:creationId xmlns:a16="http://schemas.microsoft.com/office/drawing/2014/main" id="{6077E964-83B2-E983-41C1-1B1AC54D253D}"/>
              </a:ext>
            </a:extLst>
          </p:cNvPr>
          <p:cNvPicPr>
            <a:picLocks noChangeAspect="1"/>
          </p:cNvPicPr>
          <p:nvPr/>
        </p:nvPicPr>
        <p:blipFill>
          <a:blip r:embed="rId8"/>
          <a:stretch>
            <a:fillRect/>
          </a:stretch>
        </p:blipFill>
        <p:spPr>
          <a:xfrm>
            <a:off x="4936516" y="5868387"/>
            <a:ext cx="245144" cy="171682"/>
          </a:xfrm>
          <a:prstGeom prst="rect">
            <a:avLst/>
          </a:prstGeom>
        </p:spPr>
      </p:pic>
      <p:pic>
        <p:nvPicPr>
          <p:cNvPr id="15" name="Picture 14" descr="A blue line on a black background&#10;&#10;Description automatically generated">
            <a:extLst>
              <a:ext uri="{FF2B5EF4-FFF2-40B4-BE49-F238E27FC236}">
                <a16:creationId xmlns:a16="http://schemas.microsoft.com/office/drawing/2014/main" id="{36646FFF-B169-6179-F325-2AFA2A97FD8B}"/>
              </a:ext>
            </a:extLst>
          </p:cNvPr>
          <p:cNvPicPr>
            <a:picLocks noChangeAspect="1"/>
          </p:cNvPicPr>
          <p:nvPr/>
        </p:nvPicPr>
        <p:blipFill>
          <a:blip r:embed="rId9"/>
          <a:stretch>
            <a:fillRect/>
          </a:stretch>
        </p:blipFill>
        <p:spPr>
          <a:xfrm>
            <a:off x="6107706" y="5866092"/>
            <a:ext cx="859758" cy="241057"/>
          </a:xfrm>
          <a:prstGeom prst="rect">
            <a:avLst/>
          </a:prstGeom>
        </p:spPr>
      </p:pic>
      <p:pic>
        <p:nvPicPr>
          <p:cNvPr id="17" name="Picture 16">
            <a:extLst>
              <a:ext uri="{FF2B5EF4-FFF2-40B4-BE49-F238E27FC236}">
                <a16:creationId xmlns:a16="http://schemas.microsoft.com/office/drawing/2014/main" id="{C7087BEB-6AB4-52A6-7A76-D640C67B184D}"/>
              </a:ext>
            </a:extLst>
          </p:cNvPr>
          <p:cNvPicPr>
            <a:picLocks noChangeAspect="1"/>
          </p:cNvPicPr>
          <p:nvPr/>
        </p:nvPicPr>
        <p:blipFill>
          <a:blip r:embed="rId10"/>
          <a:stretch>
            <a:fillRect/>
          </a:stretch>
        </p:blipFill>
        <p:spPr>
          <a:xfrm>
            <a:off x="6301059" y="5499169"/>
            <a:ext cx="98220" cy="303914"/>
          </a:xfrm>
          <a:prstGeom prst="rect">
            <a:avLst/>
          </a:prstGeom>
        </p:spPr>
      </p:pic>
      <p:pic>
        <p:nvPicPr>
          <p:cNvPr id="19" name="Picture 18">
            <a:extLst>
              <a:ext uri="{FF2B5EF4-FFF2-40B4-BE49-F238E27FC236}">
                <a16:creationId xmlns:a16="http://schemas.microsoft.com/office/drawing/2014/main" id="{E0154982-0A44-5D7E-24A1-5BE614475B8F}"/>
              </a:ext>
            </a:extLst>
          </p:cNvPr>
          <p:cNvPicPr>
            <a:picLocks noChangeAspect="1"/>
          </p:cNvPicPr>
          <p:nvPr/>
        </p:nvPicPr>
        <p:blipFill>
          <a:blip r:embed="rId11"/>
          <a:stretch>
            <a:fillRect/>
          </a:stretch>
        </p:blipFill>
        <p:spPr>
          <a:xfrm>
            <a:off x="6097448" y="5795194"/>
            <a:ext cx="102847" cy="304183"/>
          </a:xfrm>
          <a:prstGeom prst="rect">
            <a:avLst/>
          </a:prstGeom>
        </p:spPr>
      </p:pic>
      <p:pic>
        <p:nvPicPr>
          <p:cNvPr id="21" name="Picture 20" descr="A red line on a black background&#10;&#10;Description automatically generated">
            <a:extLst>
              <a:ext uri="{FF2B5EF4-FFF2-40B4-BE49-F238E27FC236}">
                <a16:creationId xmlns:a16="http://schemas.microsoft.com/office/drawing/2014/main" id="{E0092F94-0851-43B9-E798-186E1B83E98A}"/>
              </a:ext>
            </a:extLst>
          </p:cNvPr>
          <p:cNvPicPr>
            <a:picLocks noChangeAspect="1"/>
          </p:cNvPicPr>
          <p:nvPr/>
        </p:nvPicPr>
        <p:blipFill>
          <a:blip r:embed="rId12"/>
          <a:stretch>
            <a:fillRect/>
          </a:stretch>
        </p:blipFill>
        <p:spPr>
          <a:xfrm>
            <a:off x="6311953" y="5495890"/>
            <a:ext cx="678010" cy="245684"/>
          </a:xfrm>
          <a:prstGeom prst="rect">
            <a:avLst/>
          </a:prstGeom>
        </p:spPr>
      </p:pic>
      <p:pic>
        <p:nvPicPr>
          <p:cNvPr id="22" name="Picture 21" descr="A black rectangle with red lines&#10;&#10;Description automatically generated">
            <a:extLst>
              <a:ext uri="{FF2B5EF4-FFF2-40B4-BE49-F238E27FC236}">
                <a16:creationId xmlns:a16="http://schemas.microsoft.com/office/drawing/2014/main" id="{B7EF8BA9-5B70-2C1A-9491-D74D5BAB6C4C}"/>
              </a:ext>
            </a:extLst>
          </p:cNvPr>
          <p:cNvPicPr>
            <a:picLocks noChangeAspect="1"/>
          </p:cNvPicPr>
          <p:nvPr/>
        </p:nvPicPr>
        <p:blipFill>
          <a:blip r:embed="rId13"/>
          <a:stretch>
            <a:fillRect/>
          </a:stretch>
        </p:blipFill>
        <p:spPr>
          <a:xfrm>
            <a:off x="6935301" y="5339402"/>
            <a:ext cx="1240680" cy="392068"/>
          </a:xfrm>
          <a:prstGeom prst="rect">
            <a:avLst/>
          </a:prstGeom>
        </p:spPr>
      </p:pic>
      <p:pic>
        <p:nvPicPr>
          <p:cNvPr id="23" name="Picture 22" descr="A blue rectangle with black background&#10;&#10;Description automatically generated">
            <a:extLst>
              <a:ext uri="{FF2B5EF4-FFF2-40B4-BE49-F238E27FC236}">
                <a16:creationId xmlns:a16="http://schemas.microsoft.com/office/drawing/2014/main" id="{E2358D68-8BA1-0844-E23A-E9C06D905E2C}"/>
              </a:ext>
            </a:extLst>
          </p:cNvPr>
          <p:cNvPicPr>
            <a:picLocks noChangeAspect="1"/>
          </p:cNvPicPr>
          <p:nvPr/>
        </p:nvPicPr>
        <p:blipFill>
          <a:blip r:embed="rId14"/>
          <a:stretch>
            <a:fillRect/>
          </a:stretch>
        </p:blipFill>
        <p:spPr>
          <a:xfrm>
            <a:off x="6912876" y="5928646"/>
            <a:ext cx="1479884" cy="398228"/>
          </a:xfrm>
          <a:prstGeom prst="rect">
            <a:avLst/>
          </a:prstGeom>
        </p:spPr>
      </p:pic>
      <p:pic>
        <p:nvPicPr>
          <p:cNvPr id="24" name="Picture 23">
            <a:extLst>
              <a:ext uri="{FF2B5EF4-FFF2-40B4-BE49-F238E27FC236}">
                <a16:creationId xmlns:a16="http://schemas.microsoft.com/office/drawing/2014/main" id="{018FF8FD-CF50-FDC8-8D95-0358D3B9885E}"/>
              </a:ext>
            </a:extLst>
          </p:cNvPr>
          <p:cNvPicPr>
            <a:picLocks noChangeAspect="1"/>
          </p:cNvPicPr>
          <p:nvPr/>
        </p:nvPicPr>
        <p:blipFill>
          <a:blip r:embed="rId15"/>
          <a:stretch>
            <a:fillRect/>
          </a:stretch>
        </p:blipFill>
        <p:spPr>
          <a:xfrm>
            <a:off x="4601309" y="5655828"/>
            <a:ext cx="318606" cy="333028"/>
          </a:xfrm>
          <a:prstGeom prst="rect">
            <a:avLst/>
          </a:prstGeom>
        </p:spPr>
      </p:pic>
      <p:pic>
        <p:nvPicPr>
          <p:cNvPr id="25" name="Picture 24">
            <a:extLst>
              <a:ext uri="{FF2B5EF4-FFF2-40B4-BE49-F238E27FC236}">
                <a16:creationId xmlns:a16="http://schemas.microsoft.com/office/drawing/2014/main" id="{B92596F0-310F-23E8-A978-0C13296E22B9}"/>
              </a:ext>
            </a:extLst>
          </p:cNvPr>
          <p:cNvPicPr>
            <a:picLocks noChangeAspect="1"/>
          </p:cNvPicPr>
          <p:nvPr/>
        </p:nvPicPr>
        <p:blipFill>
          <a:blip r:embed="rId16"/>
          <a:stretch>
            <a:fillRect/>
          </a:stretch>
        </p:blipFill>
        <p:spPr>
          <a:xfrm>
            <a:off x="3149885" y="5392598"/>
            <a:ext cx="264465" cy="304185"/>
          </a:xfrm>
          <a:prstGeom prst="rect">
            <a:avLst/>
          </a:prstGeom>
        </p:spPr>
      </p:pic>
    </p:spTree>
    <p:extLst>
      <p:ext uri="{BB962C8B-B14F-4D97-AF65-F5344CB8AC3E}">
        <p14:creationId xmlns:p14="http://schemas.microsoft.com/office/powerpoint/2010/main" val="1114917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365126"/>
            <a:ext cx="8134102" cy="929718"/>
          </a:xfrm>
        </p:spPr>
        <p:txBody>
          <a:bodyPr>
            <a:normAutofit/>
          </a:bodyPr>
          <a:lstStyle/>
          <a:p>
            <a:r>
              <a:rPr lang="en-GB" dirty="0">
                <a:latin typeface="+mn-lt"/>
                <a:cs typeface="Calibri"/>
              </a:rPr>
              <a:t>What did the scientists find out?</a:t>
            </a:r>
            <a:endParaRPr lang="en-US" dirty="0"/>
          </a:p>
        </p:txBody>
      </p:sp>
      <p:pic>
        <p:nvPicPr>
          <p:cNvPr id="7" name="Picture 6" descr="A close-up of a flower&#10;&#10;Description automatically generated">
            <a:extLst>
              <a:ext uri="{FF2B5EF4-FFF2-40B4-BE49-F238E27FC236}">
                <a16:creationId xmlns:a16="http://schemas.microsoft.com/office/drawing/2014/main" id="{12349D0A-6E86-7649-E5D1-BB354792F3F0}"/>
              </a:ext>
            </a:extLst>
          </p:cNvPr>
          <p:cNvPicPr>
            <a:picLocks noChangeAspect="1"/>
          </p:cNvPicPr>
          <p:nvPr/>
        </p:nvPicPr>
        <p:blipFill>
          <a:blip r:embed="rId3"/>
          <a:stretch>
            <a:fillRect/>
          </a:stretch>
        </p:blipFill>
        <p:spPr>
          <a:xfrm>
            <a:off x="782308" y="1904168"/>
            <a:ext cx="2831665" cy="1856912"/>
          </a:xfrm>
          <a:prstGeom prst="rect">
            <a:avLst/>
          </a:prstGeom>
          <a:ln w="38100">
            <a:solidFill>
              <a:srgbClr val="3EB1C8"/>
            </a:solidFill>
          </a:ln>
        </p:spPr>
      </p:pic>
      <p:sp>
        <p:nvSpPr>
          <p:cNvPr id="9" name="TextBox 8">
            <a:extLst>
              <a:ext uri="{FF2B5EF4-FFF2-40B4-BE49-F238E27FC236}">
                <a16:creationId xmlns:a16="http://schemas.microsoft.com/office/drawing/2014/main" id="{6D6A92E6-7F11-E3C0-6B4A-AAB5A0F55B9B}"/>
              </a:ext>
            </a:extLst>
          </p:cNvPr>
          <p:cNvSpPr txBox="1"/>
          <p:nvPr/>
        </p:nvSpPr>
        <p:spPr>
          <a:xfrm>
            <a:off x="666598" y="3789040"/>
            <a:ext cx="1457130" cy="307777"/>
          </a:xfrm>
          <a:prstGeom prst="rect">
            <a:avLst/>
          </a:prstGeom>
          <a:noFill/>
        </p:spPr>
        <p:txBody>
          <a:bodyPr wrap="none" rtlCol="0">
            <a:spAutoFit/>
          </a:bodyPr>
          <a:lstStyle/>
          <a:p>
            <a:r>
              <a:rPr lang="en-GB" sz="1400" dirty="0"/>
              <a:t>© Swaminathan*</a:t>
            </a:r>
          </a:p>
        </p:txBody>
      </p:sp>
      <p:pic>
        <p:nvPicPr>
          <p:cNvPr id="12" name="Picture 11" descr="A picture containing train, smoke, steam, grass&#10;&#10;Description automatically generated">
            <a:extLst>
              <a:ext uri="{FF2B5EF4-FFF2-40B4-BE49-F238E27FC236}">
                <a16:creationId xmlns:a16="http://schemas.microsoft.com/office/drawing/2014/main" id="{88A17B42-4D33-29F0-9CB7-4C16403DCD4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11663" y="1925153"/>
            <a:ext cx="2846479" cy="1851127"/>
          </a:xfrm>
          <a:prstGeom prst="rect">
            <a:avLst/>
          </a:prstGeom>
          <a:ln w="38100">
            <a:solidFill>
              <a:srgbClr val="3EB1C8"/>
            </a:solidFill>
          </a:ln>
        </p:spPr>
      </p:pic>
      <p:sp>
        <p:nvSpPr>
          <p:cNvPr id="14" name="TextBox 13">
            <a:extLst>
              <a:ext uri="{FF2B5EF4-FFF2-40B4-BE49-F238E27FC236}">
                <a16:creationId xmlns:a16="http://schemas.microsoft.com/office/drawing/2014/main" id="{85DD6936-5816-7AFD-870A-F9C9EDA272C1}"/>
              </a:ext>
            </a:extLst>
          </p:cNvPr>
          <p:cNvSpPr txBox="1"/>
          <p:nvPr/>
        </p:nvSpPr>
        <p:spPr>
          <a:xfrm>
            <a:off x="628652" y="1290452"/>
            <a:ext cx="76405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Do insects prefer the natural floral scent or the altered scent?</a:t>
            </a:r>
          </a:p>
        </p:txBody>
      </p:sp>
      <p:pic>
        <p:nvPicPr>
          <p:cNvPr id="17" name="Picture 16" descr="Shape&#10;&#10;Description automatically generated with low confidence">
            <a:extLst>
              <a:ext uri="{FF2B5EF4-FFF2-40B4-BE49-F238E27FC236}">
                <a16:creationId xmlns:a16="http://schemas.microsoft.com/office/drawing/2014/main" id="{551FF11E-E552-B644-5E77-C1900831A07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743383" y="3042668"/>
            <a:ext cx="720080" cy="754257"/>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09C9D5A4-9BAE-633D-7E06-4AF9753B182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597799" y="3054220"/>
            <a:ext cx="917146" cy="754257"/>
          </a:xfrm>
          <a:prstGeom prst="rect">
            <a:avLst/>
          </a:prstGeom>
        </p:spPr>
      </p:pic>
      <p:sp>
        <p:nvSpPr>
          <p:cNvPr id="22" name="TextBox 21">
            <a:extLst>
              <a:ext uri="{FF2B5EF4-FFF2-40B4-BE49-F238E27FC236}">
                <a16:creationId xmlns:a16="http://schemas.microsoft.com/office/drawing/2014/main" id="{5E9AEB2B-D6BC-3982-A95F-260DF7031A77}"/>
              </a:ext>
            </a:extLst>
          </p:cNvPr>
          <p:cNvSpPr txBox="1"/>
          <p:nvPr/>
        </p:nvSpPr>
        <p:spPr>
          <a:xfrm>
            <a:off x="628652" y="4427234"/>
            <a:ext cx="7487684" cy="369332"/>
          </a:xfrm>
          <a:prstGeom prst="rect">
            <a:avLst/>
          </a:prstGeom>
          <a:noFill/>
        </p:spPr>
        <p:txBody>
          <a:bodyPr wrap="square" rtlCol="0">
            <a:spAutoFit/>
          </a:bodyPr>
          <a:lstStyle/>
          <a:p>
            <a:r>
              <a:rPr lang="en-GB" dirty="0"/>
              <a:t>The Hawkmoths preferred the </a:t>
            </a:r>
            <a:r>
              <a:rPr lang="en-GB" b="1" dirty="0"/>
              <a:t>natural scent </a:t>
            </a:r>
            <a:r>
              <a:rPr lang="en-GB" dirty="0"/>
              <a:t>over the ozone-altered scent.</a:t>
            </a:r>
          </a:p>
        </p:txBody>
      </p:sp>
      <p:sp>
        <p:nvSpPr>
          <p:cNvPr id="24" name="Rectangle: Rounded Corners 23">
            <a:extLst>
              <a:ext uri="{FF2B5EF4-FFF2-40B4-BE49-F238E27FC236}">
                <a16:creationId xmlns:a16="http://schemas.microsoft.com/office/drawing/2014/main" id="{5446C384-C4CC-A31C-D49C-4B24FC19B1AA}"/>
              </a:ext>
            </a:extLst>
          </p:cNvPr>
          <p:cNvSpPr/>
          <p:nvPr/>
        </p:nvSpPr>
        <p:spPr>
          <a:xfrm>
            <a:off x="804842" y="4952272"/>
            <a:ext cx="2376264" cy="164508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might happen to populations of insects if the floral scent is altered? </a:t>
            </a:r>
          </a:p>
        </p:txBody>
      </p:sp>
      <p:sp>
        <p:nvSpPr>
          <p:cNvPr id="26" name="Rectangle: Rounded Corners 25">
            <a:extLst>
              <a:ext uri="{FF2B5EF4-FFF2-40B4-BE49-F238E27FC236}">
                <a16:creationId xmlns:a16="http://schemas.microsoft.com/office/drawing/2014/main" id="{A1743D34-2195-7121-08C1-E9B9AE3D3C9B}"/>
              </a:ext>
            </a:extLst>
          </p:cNvPr>
          <p:cNvSpPr/>
          <p:nvPr/>
        </p:nvSpPr>
        <p:spPr>
          <a:xfrm>
            <a:off x="3419872" y="4952272"/>
            <a:ext cx="2376264" cy="164508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other living things do you think might be affected? </a:t>
            </a:r>
          </a:p>
        </p:txBody>
      </p:sp>
      <p:sp>
        <p:nvSpPr>
          <p:cNvPr id="28" name="Rectangle: Rounded Corners 27">
            <a:extLst>
              <a:ext uri="{FF2B5EF4-FFF2-40B4-BE49-F238E27FC236}">
                <a16:creationId xmlns:a16="http://schemas.microsoft.com/office/drawing/2014/main" id="{7F15C89F-3ED5-DFC8-7969-49B3383ABFC3}"/>
              </a:ext>
            </a:extLst>
          </p:cNvPr>
          <p:cNvSpPr/>
          <p:nvPr/>
        </p:nvSpPr>
        <p:spPr>
          <a:xfrm>
            <a:off x="6034902" y="4930846"/>
            <a:ext cx="2376819" cy="164508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question do you think the scientists asked next?</a:t>
            </a:r>
          </a:p>
        </p:txBody>
      </p:sp>
    </p:spTree>
    <p:extLst>
      <p:ext uri="{BB962C8B-B14F-4D97-AF65-F5344CB8AC3E}">
        <p14:creationId xmlns:p14="http://schemas.microsoft.com/office/powerpoint/2010/main" val="1597988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365126"/>
            <a:ext cx="8134102" cy="929718"/>
          </a:xfrm>
        </p:spPr>
        <p:txBody>
          <a:bodyPr>
            <a:normAutofit/>
          </a:bodyPr>
          <a:lstStyle/>
          <a:p>
            <a:r>
              <a:rPr lang="en-GB" dirty="0">
                <a:latin typeface="+mn-lt"/>
                <a:cs typeface="Calibri"/>
              </a:rPr>
              <a:t>What did the scientists do next?</a:t>
            </a:r>
            <a:endParaRPr lang="en-US" dirty="0"/>
          </a:p>
        </p:txBody>
      </p:sp>
      <p:sp>
        <p:nvSpPr>
          <p:cNvPr id="5" name="TextBox 4">
            <a:extLst>
              <a:ext uri="{FF2B5EF4-FFF2-40B4-BE49-F238E27FC236}">
                <a16:creationId xmlns:a16="http://schemas.microsoft.com/office/drawing/2014/main" id="{DACC055B-BCFE-56A1-82E3-C14FA70ACC81}"/>
              </a:ext>
            </a:extLst>
          </p:cNvPr>
          <p:cNvSpPr txBox="1"/>
          <p:nvPr/>
        </p:nvSpPr>
        <p:spPr>
          <a:xfrm>
            <a:off x="649201" y="2642657"/>
            <a:ext cx="8045357" cy="923330"/>
          </a:xfrm>
          <a:prstGeom prst="rect">
            <a:avLst/>
          </a:prstGeom>
          <a:noFill/>
        </p:spPr>
        <p:txBody>
          <a:bodyPr wrap="square" rtlCol="0">
            <a:spAutoFit/>
          </a:bodyPr>
          <a:lstStyle/>
          <a:p>
            <a:r>
              <a:rPr lang="en-GB" b="1" dirty="0"/>
              <a:t>Pre-training the moths</a:t>
            </a:r>
          </a:p>
          <a:p>
            <a:r>
              <a:rPr lang="en-GB" dirty="0"/>
              <a:t>The moths were given a sugar reward when they visited the flower with the ozone-altered scent.</a:t>
            </a:r>
          </a:p>
        </p:txBody>
      </p:sp>
      <p:sp>
        <p:nvSpPr>
          <p:cNvPr id="8" name="TextBox 7">
            <a:extLst>
              <a:ext uri="{FF2B5EF4-FFF2-40B4-BE49-F238E27FC236}">
                <a16:creationId xmlns:a16="http://schemas.microsoft.com/office/drawing/2014/main" id="{63B1A028-A38E-2D57-53D0-D5EBFC8AB287}"/>
              </a:ext>
            </a:extLst>
          </p:cNvPr>
          <p:cNvSpPr txBox="1"/>
          <p:nvPr/>
        </p:nvSpPr>
        <p:spPr>
          <a:xfrm>
            <a:off x="628652" y="3805003"/>
            <a:ext cx="2974688" cy="646331"/>
          </a:xfrm>
          <a:prstGeom prst="rect">
            <a:avLst/>
          </a:prstGeom>
          <a:noFill/>
        </p:spPr>
        <p:txBody>
          <a:bodyPr wrap="square" rtlCol="0">
            <a:spAutoFit/>
          </a:bodyPr>
          <a:lstStyle/>
          <a:p>
            <a:r>
              <a:rPr lang="en-GB" b="1" dirty="0"/>
              <a:t>Re-testing in the wind tunnel</a:t>
            </a:r>
          </a:p>
          <a:p>
            <a:endParaRPr lang="en-GB" dirty="0"/>
          </a:p>
        </p:txBody>
      </p:sp>
      <p:pic>
        <p:nvPicPr>
          <p:cNvPr id="4" name="Picture 3" descr="A diagram of a butterfly&#10;&#10;Description automatically generated">
            <a:extLst>
              <a:ext uri="{FF2B5EF4-FFF2-40B4-BE49-F238E27FC236}">
                <a16:creationId xmlns:a16="http://schemas.microsoft.com/office/drawing/2014/main" id="{67A2C72A-BA70-3D8B-E291-F4D369939D98}"/>
              </a:ext>
            </a:extLst>
          </p:cNvPr>
          <p:cNvPicPr>
            <a:picLocks noChangeAspect="1"/>
          </p:cNvPicPr>
          <p:nvPr/>
        </p:nvPicPr>
        <p:blipFill>
          <a:blip r:embed="rId3"/>
          <a:stretch>
            <a:fillRect/>
          </a:stretch>
        </p:blipFill>
        <p:spPr>
          <a:xfrm>
            <a:off x="1619672" y="4638665"/>
            <a:ext cx="5951764" cy="1834265"/>
          </a:xfrm>
          <a:prstGeom prst="rect">
            <a:avLst/>
          </a:prstGeom>
        </p:spPr>
      </p:pic>
      <p:sp>
        <p:nvSpPr>
          <p:cNvPr id="6" name="Speech Bubble: Oval 5">
            <a:extLst>
              <a:ext uri="{FF2B5EF4-FFF2-40B4-BE49-F238E27FC236}">
                <a16:creationId xmlns:a16="http://schemas.microsoft.com/office/drawing/2014/main" id="{A0691538-8ED8-7729-5C3D-B27D73726A16}"/>
              </a:ext>
            </a:extLst>
          </p:cNvPr>
          <p:cNvSpPr/>
          <p:nvPr/>
        </p:nvSpPr>
        <p:spPr>
          <a:xfrm>
            <a:off x="5409974" y="1318241"/>
            <a:ext cx="2762426" cy="1246663"/>
          </a:xfrm>
          <a:prstGeom prst="wedgeEllipseCallout">
            <a:avLst>
              <a:gd name="adj1" fmla="val -76646"/>
              <a:gd name="adj2" fmla="val 54639"/>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moths learn to recognise a new scent?</a:t>
            </a:r>
          </a:p>
        </p:txBody>
      </p:sp>
      <p:sp>
        <p:nvSpPr>
          <p:cNvPr id="7" name="TextBox 6">
            <a:extLst>
              <a:ext uri="{FF2B5EF4-FFF2-40B4-BE49-F238E27FC236}">
                <a16:creationId xmlns:a16="http://schemas.microsoft.com/office/drawing/2014/main" id="{F36AFB66-AF3A-32D7-7039-858D4EF58FA2}"/>
              </a:ext>
            </a:extLst>
          </p:cNvPr>
          <p:cNvSpPr txBox="1"/>
          <p:nvPr/>
        </p:nvSpPr>
        <p:spPr>
          <a:xfrm>
            <a:off x="649202" y="1475492"/>
            <a:ext cx="4066814" cy="369332"/>
          </a:xfrm>
          <a:prstGeom prst="rect">
            <a:avLst/>
          </a:prstGeom>
          <a:noFill/>
        </p:spPr>
        <p:txBody>
          <a:bodyPr wrap="square" lIns="91440" tIns="45720" rIns="91440" bIns="45720" rtlCol="0" anchor="t">
            <a:spAutoFit/>
          </a:bodyPr>
          <a:lstStyle/>
          <a:p>
            <a:r>
              <a:rPr lang="en-GB" dirty="0"/>
              <a:t>The scientists asked:</a:t>
            </a:r>
            <a:endParaRPr lang="en-US" dirty="0"/>
          </a:p>
        </p:txBody>
      </p:sp>
    </p:spTree>
    <p:extLst>
      <p:ext uri="{BB962C8B-B14F-4D97-AF65-F5344CB8AC3E}">
        <p14:creationId xmlns:p14="http://schemas.microsoft.com/office/powerpoint/2010/main" val="358896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365126"/>
            <a:ext cx="8134102" cy="929718"/>
          </a:xfrm>
        </p:spPr>
        <p:txBody>
          <a:bodyPr>
            <a:normAutofit/>
          </a:bodyPr>
          <a:lstStyle/>
          <a:p>
            <a:r>
              <a:rPr lang="en-GB" dirty="0">
                <a:latin typeface="+mn-lt"/>
                <a:cs typeface="Calibri"/>
              </a:rPr>
              <a:t>What did the scientists find out?</a:t>
            </a:r>
            <a:endParaRPr lang="en-US" dirty="0"/>
          </a:p>
        </p:txBody>
      </p:sp>
      <p:pic>
        <p:nvPicPr>
          <p:cNvPr id="6" name="Picture 5" descr="A close-up of a moth&#10;&#10;Description automatically generated">
            <a:extLst>
              <a:ext uri="{FF2B5EF4-FFF2-40B4-BE49-F238E27FC236}">
                <a16:creationId xmlns:a16="http://schemas.microsoft.com/office/drawing/2014/main" id="{6F43E98E-A38D-B117-1487-A90FFEFF2EFB}"/>
              </a:ext>
            </a:extLst>
          </p:cNvPr>
          <p:cNvPicPr>
            <a:picLocks noChangeAspect="1"/>
          </p:cNvPicPr>
          <p:nvPr/>
        </p:nvPicPr>
        <p:blipFill>
          <a:blip r:embed="rId3"/>
          <a:stretch>
            <a:fillRect/>
          </a:stretch>
        </p:blipFill>
        <p:spPr>
          <a:xfrm>
            <a:off x="755576" y="1384127"/>
            <a:ext cx="2849567" cy="2161539"/>
          </a:xfrm>
          <a:prstGeom prst="rect">
            <a:avLst/>
          </a:prstGeom>
          <a:ln w="38100">
            <a:solidFill>
              <a:srgbClr val="3EB1C8"/>
            </a:solidFill>
          </a:ln>
        </p:spPr>
      </p:pic>
      <p:sp>
        <p:nvSpPr>
          <p:cNvPr id="9" name="TextBox 8">
            <a:extLst>
              <a:ext uri="{FF2B5EF4-FFF2-40B4-BE49-F238E27FC236}">
                <a16:creationId xmlns:a16="http://schemas.microsoft.com/office/drawing/2014/main" id="{BEEEDA67-FE6F-1EAE-1446-B26A86F7CFE9}"/>
              </a:ext>
            </a:extLst>
          </p:cNvPr>
          <p:cNvSpPr txBox="1"/>
          <p:nvPr/>
        </p:nvSpPr>
        <p:spPr>
          <a:xfrm>
            <a:off x="3780000" y="3247417"/>
            <a:ext cx="568554" cy="369332"/>
          </a:xfrm>
          <a:prstGeom prst="rect">
            <a:avLst/>
          </a:prstGeom>
          <a:noFill/>
        </p:spPr>
        <p:txBody>
          <a:bodyPr wrap="none" rtlCol="0">
            <a:spAutoFit/>
          </a:bodyPr>
          <a:lstStyle/>
          <a:p>
            <a:r>
              <a:rPr lang="en-GB" b="1" dirty="0"/>
              <a:t>Yes!</a:t>
            </a:r>
          </a:p>
        </p:txBody>
      </p:sp>
      <p:sp>
        <p:nvSpPr>
          <p:cNvPr id="12" name="TextBox 11">
            <a:extLst>
              <a:ext uri="{FF2B5EF4-FFF2-40B4-BE49-F238E27FC236}">
                <a16:creationId xmlns:a16="http://schemas.microsoft.com/office/drawing/2014/main" id="{484E0FD2-B587-ABB1-B469-0D8D55735E28}"/>
              </a:ext>
            </a:extLst>
          </p:cNvPr>
          <p:cNvSpPr txBox="1"/>
          <p:nvPr/>
        </p:nvSpPr>
        <p:spPr>
          <a:xfrm>
            <a:off x="628652" y="4526429"/>
            <a:ext cx="8115386" cy="1477328"/>
          </a:xfrm>
          <a:prstGeom prst="rect">
            <a:avLst/>
          </a:prstGeom>
          <a:noFill/>
        </p:spPr>
        <p:txBody>
          <a:bodyPr wrap="square" rtlCol="0">
            <a:spAutoFit/>
          </a:bodyPr>
          <a:lstStyle/>
          <a:p>
            <a:r>
              <a:rPr lang="en-GB" dirty="0"/>
              <a:t>The hawkmoths spent more time at the </a:t>
            </a:r>
            <a:r>
              <a:rPr lang="en-GB" b="1" dirty="0"/>
              <a:t>ozone-altered scent </a:t>
            </a:r>
            <a:r>
              <a:rPr lang="en-GB" dirty="0"/>
              <a:t>than the natural scent.</a:t>
            </a:r>
          </a:p>
          <a:p>
            <a:endParaRPr lang="en-GB" dirty="0"/>
          </a:p>
          <a:p>
            <a:r>
              <a:rPr lang="en-GB" b="1" dirty="0"/>
              <a:t>Conclusion</a:t>
            </a:r>
          </a:p>
          <a:p>
            <a:r>
              <a:rPr lang="en-GB" dirty="0"/>
              <a:t>In pre-training, the moths had learned to recognise that the altered scent gave a reward, so they liked this scent best. </a:t>
            </a:r>
          </a:p>
        </p:txBody>
      </p:sp>
      <p:sp>
        <p:nvSpPr>
          <p:cNvPr id="4" name="Speech Bubble: Oval 3">
            <a:extLst>
              <a:ext uri="{FF2B5EF4-FFF2-40B4-BE49-F238E27FC236}">
                <a16:creationId xmlns:a16="http://schemas.microsoft.com/office/drawing/2014/main" id="{0C953898-E95E-A8B9-2E7A-DD7B02D09D93}"/>
              </a:ext>
            </a:extLst>
          </p:cNvPr>
          <p:cNvSpPr/>
          <p:nvPr/>
        </p:nvSpPr>
        <p:spPr>
          <a:xfrm>
            <a:off x="5409974" y="1318241"/>
            <a:ext cx="2762426" cy="1246663"/>
          </a:xfrm>
          <a:prstGeom prst="wedgeEllipseCallout">
            <a:avLst>
              <a:gd name="adj1" fmla="val -76646"/>
              <a:gd name="adj2" fmla="val 54639"/>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moths learn to recognise a new scent?</a:t>
            </a:r>
          </a:p>
        </p:txBody>
      </p:sp>
    </p:spTree>
    <p:extLst>
      <p:ext uri="{BB962C8B-B14F-4D97-AF65-F5344CB8AC3E}">
        <p14:creationId xmlns:p14="http://schemas.microsoft.com/office/powerpoint/2010/main" val="412899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365126"/>
            <a:ext cx="8134102" cy="929718"/>
          </a:xfrm>
        </p:spPr>
        <p:txBody>
          <a:bodyPr>
            <a:normAutofit/>
          </a:bodyPr>
          <a:lstStyle/>
          <a:p>
            <a:r>
              <a:rPr lang="en-GB" dirty="0">
                <a:latin typeface="+mn-lt"/>
                <a:cs typeface="Calibri"/>
              </a:rPr>
              <a:t>Why is this important?</a:t>
            </a:r>
            <a:endParaRPr lang="en-US" dirty="0"/>
          </a:p>
        </p:txBody>
      </p:sp>
      <p:pic>
        <p:nvPicPr>
          <p:cNvPr id="4" name="Picture 3" descr="A bee on a flower&#10;&#10;Description automatically generated with medium confidence">
            <a:extLst>
              <a:ext uri="{FF2B5EF4-FFF2-40B4-BE49-F238E27FC236}">
                <a16:creationId xmlns:a16="http://schemas.microsoft.com/office/drawing/2014/main" id="{A90C5447-8D40-D676-8FE3-1A4B95D71E2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7584" y="1225134"/>
            <a:ext cx="7023653" cy="5267740"/>
          </a:xfrm>
          <a:prstGeom prst="rect">
            <a:avLst/>
          </a:prstGeom>
          <a:ln w="38100">
            <a:solidFill>
              <a:srgbClr val="3EB1C8"/>
            </a:solidFill>
          </a:ln>
        </p:spPr>
      </p:pic>
      <p:sp>
        <p:nvSpPr>
          <p:cNvPr id="7" name="Rectangle: Rounded Corners 6">
            <a:extLst>
              <a:ext uri="{FF2B5EF4-FFF2-40B4-BE49-F238E27FC236}">
                <a16:creationId xmlns:a16="http://schemas.microsoft.com/office/drawing/2014/main" id="{7E66C2CB-5A5C-2AE0-88BB-037B074F075F}"/>
              </a:ext>
            </a:extLst>
          </p:cNvPr>
          <p:cNvSpPr/>
          <p:nvPr/>
        </p:nvSpPr>
        <p:spPr>
          <a:xfrm>
            <a:off x="4950296" y="980728"/>
            <a:ext cx="3260981" cy="8417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might flowers adapt to attract insects?</a:t>
            </a:r>
          </a:p>
        </p:txBody>
      </p:sp>
      <p:sp>
        <p:nvSpPr>
          <p:cNvPr id="10" name="Rectangle: Rounded Corners 9">
            <a:extLst>
              <a:ext uri="{FF2B5EF4-FFF2-40B4-BE49-F238E27FC236}">
                <a16:creationId xmlns:a16="http://schemas.microsoft.com/office/drawing/2014/main" id="{F3A12745-6052-1989-5D72-E06080B111AD}"/>
              </a:ext>
            </a:extLst>
          </p:cNvPr>
          <p:cNvSpPr/>
          <p:nvPr/>
        </p:nvSpPr>
        <p:spPr>
          <a:xfrm>
            <a:off x="467544" y="5877272"/>
            <a:ext cx="4176464" cy="8417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might insects adapt to changing scents in the environment?</a:t>
            </a:r>
          </a:p>
        </p:txBody>
      </p:sp>
    </p:spTree>
    <p:extLst>
      <p:ext uri="{BB962C8B-B14F-4D97-AF65-F5344CB8AC3E}">
        <p14:creationId xmlns:p14="http://schemas.microsoft.com/office/powerpoint/2010/main" val="3411039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534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78258" y="1546173"/>
            <a:ext cx="7569938" cy="49789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What do you notice about pollinating insects in your local environment?</a:t>
            </a:r>
            <a:endParaRPr lang="en-US" dirty="0"/>
          </a:p>
        </p:txBody>
      </p:sp>
      <p:sp>
        <p:nvSpPr>
          <p:cNvPr id="12" name="TextBox 11">
            <a:extLst>
              <a:ext uri="{FF2B5EF4-FFF2-40B4-BE49-F238E27FC236}">
                <a16:creationId xmlns:a16="http://schemas.microsoft.com/office/drawing/2014/main" id="{D06953B3-F478-25F8-CAAE-254CF03DB764}"/>
              </a:ext>
            </a:extLst>
          </p:cNvPr>
          <p:cNvSpPr txBox="1"/>
          <p:nvPr/>
        </p:nvSpPr>
        <p:spPr>
          <a:xfrm>
            <a:off x="628652" y="2215039"/>
            <a:ext cx="5521437" cy="369332"/>
          </a:xfrm>
          <a:prstGeom prst="rect">
            <a:avLst/>
          </a:prstGeom>
          <a:noFill/>
        </p:spPr>
        <p:txBody>
          <a:bodyPr wrap="square" rtlCol="0">
            <a:spAutoFit/>
          </a:bodyPr>
          <a:lstStyle/>
          <a:p>
            <a:r>
              <a:rPr lang="en-GB" b="1" dirty="0"/>
              <a:t>Choose </a:t>
            </a:r>
            <a:r>
              <a:rPr lang="en-GB" b="1" u="sng" dirty="0"/>
              <a:t>one</a:t>
            </a:r>
            <a:r>
              <a:rPr lang="en-GB" b="1" dirty="0"/>
              <a:t> of these questions to investigate: </a:t>
            </a:r>
          </a:p>
        </p:txBody>
      </p:sp>
      <p:sp>
        <p:nvSpPr>
          <p:cNvPr id="17" name="Rectangle: Rounded Corners 16">
            <a:extLst>
              <a:ext uri="{FF2B5EF4-FFF2-40B4-BE49-F238E27FC236}">
                <a16:creationId xmlns:a16="http://schemas.microsoft.com/office/drawing/2014/main" id="{55AB64AC-8703-28CB-ED05-5D7A4064B704}"/>
              </a:ext>
            </a:extLst>
          </p:cNvPr>
          <p:cNvSpPr/>
          <p:nvPr/>
        </p:nvSpPr>
        <p:spPr>
          <a:xfrm>
            <a:off x="778256" y="2924944"/>
            <a:ext cx="6602055" cy="9002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GB" dirty="0"/>
              <a:t>How do insects reach the pollen in different shaped  flowers? What do they do? What feature do they have?</a:t>
            </a:r>
          </a:p>
        </p:txBody>
      </p:sp>
      <p:sp>
        <p:nvSpPr>
          <p:cNvPr id="19" name="Rectangle: Rounded Corners 18">
            <a:extLst>
              <a:ext uri="{FF2B5EF4-FFF2-40B4-BE49-F238E27FC236}">
                <a16:creationId xmlns:a16="http://schemas.microsoft.com/office/drawing/2014/main" id="{58245191-3A2C-106D-5382-60FBAE0A3847}"/>
              </a:ext>
            </a:extLst>
          </p:cNvPr>
          <p:cNvSpPr/>
          <p:nvPr/>
        </p:nvSpPr>
        <p:spPr>
          <a:xfrm>
            <a:off x="757746" y="4109285"/>
            <a:ext cx="6602055" cy="5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GB" dirty="0"/>
              <a:t>Are some </a:t>
            </a:r>
            <a:r>
              <a:rPr lang="en-GB" b="1" dirty="0"/>
              <a:t>coloured</a:t>
            </a:r>
            <a:r>
              <a:rPr lang="en-GB" dirty="0"/>
              <a:t> flowers more popular than others?</a:t>
            </a:r>
          </a:p>
        </p:txBody>
      </p:sp>
      <p:sp>
        <p:nvSpPr>
          <p:cNvPr id="22" name="Rectangle: Rounded Corners 21">
            <a:extLst>
              <a:ext uri="{FF2B5EF4-FFF2-40B4-BE49-F238E27FC236}">
                <a16:creationId xmlns:a16="http://schemas.microsoft.com/office/drawing/2014/main" id="{081DEE8C-F7E8-F07D-789B-6D52A597DEEE}"/>
              </a:ext>
            </a:extLst>
          </p:cNvPr>
          <p:cNvSpPr/>
          <p:nvPr/>
        </p:nvSpPr>
        <p:spPr>
          <a:xfrm>
            <a:off x="778256" y="4941168"/>
            <a:ext cx="6602055" cy="5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GB" dirty="0"/>
              <a:t>Are </a:t>
            </a:r>
            <a:r>
              <a:rPr lang="en-GB" b="1" dirty="0"/>
              <a:t>scented </a:t>
            </a:r>
            <a:r>
              <a:rPr lang="en-GB" dirty="0"/>
              <a:t>flowers more popular than non-scented?</a:t>
            </a:r>
          </a:p>
        </p:txBody>
      </p:sp>
      <p:sp>
        <p:nvSpPr>
          <p:cNvPr id="24" name="Rectangle: Rounded Corners 23">
            <a:extLst>
              <a:ext uri="{FF2B5EF4-FFF2-40B4-BE49-F238E27FC236}">
                <a16:creationId xmlns:a16="http://schemas.microsoft.com/office/drawing/2014/main" id="{6A5B7521-675E-A55D-BF71-F2EE417B6CFB}"/>
              </a:ext>
            </a:extLst>
          </p:cNvPr>
          <p:cNvSpPr/>
          <p:nvPr/>
        </p:nvSpPr>
        <p:spPr>
          <a:xfrm>
            <a:off x="757747" y="5763574"/>
            <a:ext cx="6602400" cy="90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How many different </a:t>
            </a:r>
            <a:r>
              <a:rPr lang="en-GB" b="1" dirty="0"/>
              <a:t>types of insect </a:t>
            </a:r>
            <a:r>
              <a:rPr lang="en-GB" dirty="0"/>
              <a:t>visit the same type of flower? </a:t>
            </a:r>
          </a:p>
        </p:txBody>
      </p:sp>
      <p:pic>
        <p:nvPicPr>
          <p:cNvPr id="26" name="Picture 25" descr="A picture containing text, sign, clipart, vector graphics&#10;&#10;Description automatically generated">
            <a:extLst>
              <a:ext uri="{FF2B5EF4-FFF2-40B4-BE49-F238E27FC236}">
                <a16:creationId xmlns:a16="http://schemas.microsoft.com/office/drawing/2014/main" id="{57F6688F-199F-622A-7CE9-15A487075112}"/>
              </a:ext>
            </a:extLst>
          </p:cNvPr>
          <p:cNvPicPr>
            <a:picLocks/>
          </p:cNvPicPr>
          <p:nvPr/>
        </p:nvPicPr>
        <p:blipFill>
          <a:blip r:embed="rId4" cstate="print">
            <a:extLst>
              <a:ext uri="{28A0092B-C50C-407E-A947-70E740481C1C}">
                <a14:useLocalDpi xmlns:a14="http://schemas.microsoft.com/office/drawing/2010/main"/>
              </a:ext>
            </a:extLst>
          </a:blip>
          <a:stretch>
            <a:fillRect/>
          </a:stretch>
        </p:blipFill>
        <p:spPr>
          <a:xfrm>
            <a:off x="7825764" y="5763574"/>
            <a:ext cx="900000" cy="900000"/>
          </a:xfrm>
          <a:prstGeom prst="rect">
            <a:avLst/>
          </a:prstGeom>
        </p:spPr>
      </p:pic>
      <p:pic>
        <p:nvPicPr>
          <p:cNvPr id="29" name="Picture 28" descr="A blue circle with white graphic in it&#10;&#10;Description automatically generated">
            <a:extLst>
              <a:ext uri="{FF2B5EF4-FFF2-40B4-BE49-F238E27FC236}">
                <a16:creationId xmlns:a16="http://schemas.microsoft.com/office/drawing/2014/main" id="{BBBFAC32-6731-47C7-E8BB-8705DCFAA999}"/>
              </a:ext>
            </a:extLst>
          </p:cNvPr>
          <p:cNvPicPr>
            <a:picLocks/>
          </p:cNvPicPr>
          <p:nvPr/>
        </p:nvPicPr>
        <p:blipFill>
          <a:blip r:embed="rId5"/>
          <a:stretch>
            <a:fillRect/>
          </a:stretch>
        </p:blipFill>
        <p:spPr>
          <a:xfrm>
            <a:off x="7825764" y="4363938"/>
            <a:ext cx="900000" cy="900000"/>
          </a:xfrm>
          <a:prstGeom prst="rect">
            <a:avLst/>
          </a:prstGeom>
        </p:spPr>
      </p:pic>
      <p:pic>
        <p:nvPicPr>
          <p:cNvPr id="31" name="Picture 30" descr="Logo, icon&#10;&#10;Description automatically generated">
            <a:extLst>
              <a:ext uri="{FF2B5EF4-FFF2-40B4-BE49-F238E27FC236}">
                <a16:creationId xmlns:a16="http://schemas.microsoft.com/office/drawing/2014/main" id="{59C05F9D-61A6-5288-2278-CBAF6EE40E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15122" y="2924944"/>
            <a:ext cx="910642" cy="900000"/>
          </a:xfrm>
          <a:prstGeom prst="rect">
            <a:avLst/>
          </a:prstGeom>
        </p:spPr>
      </p:pic>
    </p:spTree>
    <p:extLst>
      <p:ext uri="{BB962C8B-B14F-4D97-AF65-F5344CB8AC3E}">
        <p14:creationId xmlns:p14="http://schemas.microsoft.com/office/powerpoint/2010/main" val="177597357"/>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515348" cy="1292880"/>
          </a:xfrm>
        </p:spPr>
        <p:txBody>
          <a:bodyPr lIns="72000" rIns="72000">
            <a:noAutofit/>
          </a:bodyPr>
          <a:lstStyle/>
          <a:p>
            <a:r>
              <a:rPr lang="en-GB" dirty="0">
                <a:latin typeface="+mn-lt"/>
                <a:cs typeface="Calibri"/>
              </a:rPr>
              <a:t>Floral scents may be changed by air pollution</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691516"/>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2320" y="169151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2060848"/>
            <a:ext cx="3799296" cy="129287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Explore the part that flowers play in the life cycle of flowering plants including pollination</a:t>
            </a:r>
            <a:endParaRPr lang="en-US" sz="1600"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040057"/>
            <a:ext cx="8326800" cy="1477175"/>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Scientists are concerned that increased air pollution changes the sweet smells (floral scents) that flowers make to attract insects</a:t>
            </a:r>
            <a:r>
              <a:rPr lang="en-GB" sz="1600" dirty="0">
                <a:solidFill>
                  <a:prstClr val="white"/>
                </a:solidFill>
                <a:cs typeface="Calibri"/>
              </a:rPr>
              <a:t>. This could mean that foraging insects may have to learn to recognise different scents. They </a:t>
            </a:r>
            <a:r>
              <a:rPr lang="en-GB" sz="1600" dirty="0">
                <a:solidFill>
                  <a:prstClr val="white"/>
                </a:solidFill>
                <a:latin typeface="Calibri" panose="020F0502020204030204"/>
                <a:cs typeface="Calibri"/>
              </a:rPr>
              <a:t>carried out experiments to see whether moths were attracted to floral scents mixed with ozone (an air pollutant). The moths learned to recognise the altered scent.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092998"/>
            <a:ext cx="8326312" cy="57636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Plus Jakarta Sans Medium" pitchFamily="2" charset="0"/>
              </a:rPr>
              <a:t>Survey of flowers / pollinating insects in your local area</a:t>
            </a:r>
            <a:endParaRPr lang="en-GB" sz="1600"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645024"/>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72396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background with pink text&#10;&#10;Description automatically generated">
            <a:extLst>
              <a:ext uri="{FF2B5EF4-FFF2-40B4-BE49-F238E27FC236}">
                <a16:creationId xmlns:a16="http://schemas.microsoft.com/office/drawing/2014/main" id="{05FCFA2D-BEF5-6670-4252-8960D9B1E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6046" y="2758630"/>
            <a:ext cx="4320000" cy="626537"/>
          </a:xfrm>
          <a:prstGeom prst="rect">
            <a:avLst/>
          </a:prstGeom>
        </p:spPr>
      </p:pic>
      <p:pic>
        <p:nvPicPr>
          <p:cNvPr id="15" name="Picture 14" descr="A white background with blue text&#10;&#10;Description automatically generated">
            <a:extLst>
              <a:ext uri="{FF2B5EF4-FFF2-40B4-BE49-F238E27FC236}">
                <a16:creationId xmlns:a16="http://schemas.microsoft.com/office/drawing/2014/main" id="{0F4F2687-8DE3-B527-35E9-DBF60D471D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9293" y="2060848"/>
            <a:ext cx="4320000" cy="626408"/>
          </a:xfrm>
          <a:prstGeom prst="rect">
            <a:avLst/>
          </a:prstGeom>
        </p:spPr>
      </p:pic>
    </p:spTree>
    <p:extLst>
      <p:ext uri="{BB962C8B-B14F-4D97-AF65-F5344CB8AC3E}">
        <p14:creationId xmlns:p14="http://schemas.microsoft.com/office/powerpoint/2010/main" val="1700725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otted plant with green leaves&#10;&#10;Description automatically generated with medium confidence">
            <a:extLst>
              <a:ext uri="{FF2B5EF4-FFF2-40B4-BE49-F238E27FC236}">
                <a16:creationId xmlns:a16="http://schemas.microsoft.com/office/drawing/2014/main" id="{FCC3CF84-7BFC-0690-4EB2-DFE2B0C68F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366" y="1421730"/>
            <a:ext cx="2160000" cy="1384993"/>
          </a:xfrm>
          <a:prstGeom prst="rect">
            <a:avLst/>
          </a:prstGeom>
          <a:ln w="38100">
            <a:solidFill>
              <a:srgbClr val="3EB1C8"/>
            </a:solidFill>
          </a:ln>
        </p:spPr>
      </p:pic>
      <p:pic>
        <p:nvPicPr>
          <p:cNvPr id="16" name="Picture 15" descr="A white plate with food on it&#10;&#10;Description automatically generated with low confidence">
            <a:extLst>
              <a:ext uri="{FF2B5EF4-FFF2-40B4-BE49-F238E27FC236}">
                <a16:creationId xmlns:a16="http://schemas.microsoft.com/office/drawing/2014/main" id="{853DEB25-93E8-C308-1C47-72499261953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365" y="2908103"/>
            <a:ext cx="2160001" cy="1384993"/>
          </a:xfrm>
          <a:prstGeom prst="rect">
            <a:avLst/>
          </a:prstGeom>
          <a:ln w="38100">
            <a:solidFill>
              <a:srgbClr val="3EB1C8"/>
            </a:solidFill>
          </a:ln>
        </p:spPr>
      </p:pic>
      <p:pic>
        <p:nvPicPr>
          <p:cNvPr id="18" name="Picture 17" descr="A close-up of some shoes&#10;&#10;Description automatically generated with low confidence">
            <a:extLst>
              <a:ext uri="{FF2B5EF4-FFF2-40B4-BE49-F238E27FC236}">
                <a16:creationId xmlns:a16="http://schemas.microsoft.com/office/drawing/2014/main" id="{BFC20824-0E50-C6D4-E529-F84C83694562}"/>
              </a:ext>
            </a:extLst>
          </p:cNvPr>
          <p:cNvPicPr>
            <a:picLocks/>
          </p:cNvPicPr>
          <p:nvPr/>
        </p:nvPicPr>
        <p:blipFill rotWithShape="1">
          <a:blip r:embed="rId5" cstate="print">
            <a:extLst>
              <a:ext uri="{28A0092B-C50C-407E-A947-70E740481C1C}">
                <a14:useLocalDpi xmlns:a14="http://schemas.microsoft.com/office/drawing/2010/main"/>
              </a:ext>
            </a:extLst>
          </a:blip>
          <a:srcRect/>
          <a:stretch/>
        </p:blipFill>
        <p:spPr>
          <a:xfrm>
            <a:off x="3059832" y="2907096"/>
            <a:ext cx="2160000" cy="1386000"/>
          </a:xfrm>
          <a:prstGeom prst="rect">
            <a:avLst/>
          </a:prstGeom>
          <a:ln w="38100">
            <a:solidFill>
              <a:srgbClr val="3EB1C8"/>
            </a:solidFill>
          </a:ln>
        </p:spPr>
      </p:pic>
      <p:sp>
        <p:nvSpPr>
          <p:cNvPr id="20" name="TextBox 19">
            <a:extLst>
              <a:ext uri="{FF2B5EF4-FFF2-40B4-BE49-F238E27FC236}">
                <a16:creationId xmlns:a16="http://schemas.microsoft.com/office/drawing/2014/main" id="{92409EFF-8288-FC9E-66D0-5D49D1730492}"/>
              </a:ext>
            </a:extLst>
          </p:cNvPr>
          <p:cNvSpPr txBox="1"/>
          <p:nvPr/>
        </p:nvSpPr>
        <p:spPr>
          <a:xfrm>
            <a:off x="5582389" y="1686813"/>
            <a:ext cx="2892074" cy="369332"/>
          </a:xfrm>
          <a:prstGeom prst="rect">
            <a:avLst/>
          </a:prstGeom>
          <a:noFill/>
        </p:spPr>
        <p:txBody>
          <a:bodyPr wrap="none" rtlCol="0">
            <a:spAutoFit/>
          </a:bodyPr>
          <a:lstStyle/>
          <a:p>
            <a:r>
              <a:rPr lang="en-GB" b="1" dirty="0"/>
              <a:t>Which scents do you prefer?</a:t>
            </a:r>
          </a:p>
        </p:txBody>
      </p:sp>
      <p:sp>
        <p:nvSpPr>
          <p:cNvPr id="24" name="Rectangle: Rounded Corners 23">
            <a:extLst>
              <a:ext uri="{FF2B5EF4-FFF2-40B4-BE49-F238E27FC236}">
                <a16:creationId xmlns:a16="http://schemas.microsoft.com/office/drawing/2014/main" id="{CEFD214B-86C2-363D-C69A-3F826051BEB9}"/>
              </a:ext>
            </a:extLst>
          </p:cNvPr>
          <p:cNvSpPr/>
          <p:nvPr/>
        </p:nvSpPr>
        <p:spPr>
          <a:xfrm>
            <a:off x="5617109" y="2264847"/>
            <a:ext cx="2891906" cy="175649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Have far away from the object can you smell the scent?</a:t>
            </a:r>
          </a:p>
          <a:p>
            <a:pPr algn="ctr"/>
            <a:endParaRPr lang="en-GB" dirty="0"/>
          </a:p>
          <a:p>
            <a:pPr algn="ctr"/>
            <a:r>
              <a:rPr lang="en-GB" dirty="0"/>
              <a:t>What do you notice?</a:t>
            </a:r>
          </a:p>
        </p:txBody>
      </p:sp>
      <p:sp>
        <p:nvSpPr>
          <p:cNvPr id="28" name="TextBox 27">
            <a:extLst>
              <a:ext uri="{FF2B5EF4-FFF2-40B4-BE49-F238E27FC236}">
                <a16:creationId xmlns:a16="http://schemas.microsoft.com/office/drawing/2014/main" id="{600CFC32-5C89-1608-93A2-4F6CCE82C15C}"/>
              </a:ext>
            </a:extLst>
          </p:cNvPr>
          <p:cNvSpPr txBox="1"/>
          <p:nvPr/>
        </p:nvSpPr>
        <p:spPr>
          <a:xfrm>
            <a:off x="3081713" y="4797152"/>
            <a:ext cx="5594743" cy="1367234"/>
          </a:xfrm>
          <a:prstGeom prst="rect">
            <a:avLst/>
          </a:prstGeom>
          <a:noFill/>
        </p:spPr>
        <p:txBody>
          <a:bodyPr wrap="square">
            <a:spAutoFit/>
          </a:bodyPr>
          <a:lstStyle/>
          <a:p>
            <a:pPr>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What is air pollution like where you live?</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To find out more about air quality, air pollutants and climate change, you may be interested in </a:t>
            </a:r>
            <a:r>
              <a:rPr lang="en-GB" dirty="0">
                <a:latin typeface="Calibri" panose="020F0502020204030204" pitchFamily="34" charset="0"/>
                <a:cs typeface="Times New Roman" panose="02020603050405020304" pitchFamily="18" charset="0"/>
              </a:rPr>
              <a:t>PSTT’s </a:t>
            </a:r>
            <a:r>
              <a:rPr lang="en-GB" sz="18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Air Pollution Research</a:t>
            </a:r>
            <a:r>
              <a:rPr lang="en-GB" sz="1800" b="1" dirty="0">
                <a:effectLst/>
                <a:latin typeface="Calibri" panose="020F0502020204030204" pitchFamily="34" charset="0"/>
                <a:ea typeface="Calibri" panose="020F0502020204030204" pitchFamily="34" charset="0"/>
                <a:cs typeface="Times New Roman" panose="02020603050405020304" pitchFamily="18" charset="0"/>
                <a:hlinkClick r:id="rId6"/>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resources </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for children (ages 9-11).</a:t>
            </a:r>
          </a:p>
        </p:txBody>
      </p:sp>
      <p:pic>
        <p:nvPicPr>
          <p:cNvPr id="14" name="Picture 13" descr="A close up of purple flowers&#10;&#10;Description automatically generated with medium confidence">
            <a:extLst>
              <a:ext uri="{FF2B5EF4-FFF2-40B4-BE49-F238E27FC236}">
                <a16:creationId xmlns:a16="http://schemas.microsoft.com/office/drawing/2014/main" id="{F0BC67EF-5911-A644-15DC-DDE85EA2268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059832" y="1421730"/>
            <a:ext cx="2160000" cy="1386000"/>
          </a:xfrm>
          <a:prstGeom prst="rect">
            <a:avLst/>
          </a:prstGeom>
          <a:ln w="38100">
            <a:solidFill>
              <a:srgbClr val="3EB1C8"/>
            </a:solidFill>
          </a:ln>
        </p:spPr>
      </p:pic>
      <p:pic>
        <p:nvPicPr>
          <p:cNvPr id="2" name="Picture 1" descr="A picture containing train, smoke, steam, grass&#10;&#10;Description automatically generated">
            <a:extLst>
              <a:ext uri="{FF2B5EF4-FFF2-40B4-BE49-F238E27FC236}">
                <a16:creationId xmlns:a16="http://schemas.microsoft.com/office/drawing/2014/main" id="{F928D7A8-0ECE-FDE7-FFF9-EE92D7D3F8FB}"/>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0366" y="4926587"/>
            <a:ext cx="2160000" cy="1479770"/>
          </a:xfrm>
          <a:prstGeom prst="rect">
            <a:avLst/>
          </a:prstGeom>
          <a:ln w="38100">
            <a:solidFill>
              <a:srgbClr val="3EB1C8"/>
            </a:solidFill>
          </a:ln>
        </p:spPr>
      </p:pic>
    </p:spTree>
    <p:extLst>
      <p:ext uri="{BB962C8B-B14F-4D97-AF65-F5344CB8AC3E}">
        <p14:creationId xmlns:p14="http://schemas.microsoft.com/office/powerpoint/2010/main" val="8573530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3600"/>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1157349" y="1538081"/>
            <a:ext cx="6799027" cy="425564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lang="en-GB" dirty="0">
                <a:cs typeface="Calibri" panose="020F0502020204030204"/>
              </a:rPr>
              <a:t>Non-fiction (booklet) - Write a simple identification booklet for insects/flowers in your local environment.</a:t>
            </a:r>
            <a:br>
              <a:rPr lang="en-GB" dirty="0">
                <a:cs typeface="Calibri" panose="020F0502020204030204"/>
              </a:rPr>
            </a:br>
            <a:endParaRPr lang="en-GB" sz="1800" b="0" i="0" u="none" strike="noStrike" kern="1200" cap="none" spc="0" normalizeH="0" baseline="0" noProof="0" dirty="0">
              <a:ln>
                <a:noFill/>
              </a:ln>
              <a:solidFill>
                <a:prstClr val="white"/>
              </a:solidFill>
              <a:effectLst/>
              <a:uLnTx/>
              <a:uFillTx/>
              <a:cs typeface="Calibri" panose="020F0502020204030204"/>
            </a:endParaRPr>
          </a:p>
          <a:p>
            <a:r>
              <a:rPr lang="en-GB" dirty="0">
                <a:cs typeface="Calibri" panose="020F0502020204030204"/>
              </a:rPr>
              <a:t>Poem - </a:t>
            </a:r>
            <a:r>
              <a:rPr lang="en-GB" dirty="0">
                <a:solidFill>
                  <a:srgbClr val="FFFFFF"/>
                </a:solidFill>
                <a:cs typeface="Calibri" panose="020F0502020204030204"/>
              </a:rPr>
              <a:t>Write a poem about the insects or flowers that you like.</a:t>
            </a:r>
            <a:br>
              <a:rPr lang="en-GB" dirty="0">
                <a:solidFill>
                  <a:srgbClr val="FFFFFF"/>
                </a:solidFill>
                <a:cs typeface="Calibri" panose="020F0502020204030204"/>
              </a:rPr>
            </a:br>
            <a:endParaRPr lang="en-GB" dirty="0">
              <a:solidFill>
                <a:srgbClr val="FFFFFF"/>
              </a:solidFill>
              <a:cs typeface="Calibri" panose="020F0502020204030204"/>
            </a:endParaRPr>
          </a:p>
          <a:p>
            <a:pPr>
              <a:defRPr/>
            </a:pPr>
            <a:r>
              <a:rPr lang="en-GB" dirty="0">
                <a:solidFill>
                  <a:prstClr val="white"/>
                </a:solidFill>
                <a:cs typeface="Calibri"/>
              </a:rPr>
              <a:t>Letter :</a:t>
            </a:r>
          </a:p>
          <a:p>
            <a:pPr marL="285750" indent="-285750">
              <a:buFont typeface="Arial"/>
              <a:buChar char="•"/>
              <a:defRPr/>
            </a:pPr>
            <a:r>
              <a:rPr lang="en-GB" dirty="0">
                <a:solidFill>
                  <a:prstClr val="white"/>
                </a:solidFill>
                <a:cs typeface="Calibri"/>
              </a:rPr>
              <a:t>Write a letter to an insect explaining why their favourite smell might have disappeared and suggest how they might find their favourite flowers another way.</a:t>
            </a:r>
          </a:p>
          <a:p>
            <a:pPr marL="285750" indent="-285750">
              <a:buFont typeface="Arial"/>
              <a:buChar char="•"/>
              <a:defRPr/>
            </a:pPr>
            <a:r>
              <a:rPr lang="en-GB" dirty="0">
                <a:solidFill>
                  <a:prstClr val="white"/>
                </a:solidFill>
                <a:cs typeface="Calibri"/>
              </a:rPr>
              <a:t>Write a letter to a flower explaining why the insects might not visit and suggest how they could attract them.</a:t>
            </a:r>
          </a:p>
        </p:txBody>
      </p:sp>
    </p:spTree>
    <p:extLst>
      <p:ext uri="{BB962C8B-B14F-4D97-AF65-F5344CB8AC3E}">
        <p14:creationId xmlns:p14="http://schemas.microsoft.com/office/powerpoint/2010/main" val="46186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3600"/>
            <a:ext cx="7886700" cy="1325562"/>
          </a:xfrm>
        </p:spPr>
        <p:txBody>
          <a:bodyPr>
            <a:normAutofit/>
          </a:bodyPr>
          <a:lstStyle/>
          <a:p>
            <a:r>
              <a:rPr lang="en-GB" dirty="0">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1550064" y="1875786"/>
            <a:ext cx="6084000" cy="375341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ea typeface="+mn-ea"/>
                <a:cs typeface="+mn-cs"/>
              </a:rPr>
              <a:t>Maths</a:t>
            </a:r>
          </a:p>
          <a:p>
            <a:pPr marL="285750" marR="0" lvl="0" indent="-285750" algn="ctr" defTabSz="914400" rtl="0" eaLnBrk="1" fontAlgn="auto" latinLnBrk="0" hangingPunct="1">
              <a:lnSpc>
                <a:spcPct val="100000"/>
              </a:lnSpc>
              <a:spcBef>
                <a:spcPts val="0"/>
              </a:spcBef>
              <a:spcAft>
                <a:spcPts val="0"/>
              </a:spcAft>
              <a:buClrTx/>
              <a:buSzTx/>
              <a:buFont typeface="Arial"/>
              <a:buChar char="•"/>
              <a:tabLst/>
              <a:defRPr/>
            </a:pPr>
            <a:endParaRPr lang="en-GB" sz="1800" b="1" i="0" u="none" strike="noStrike" kern="1200" cap="none" spc="0" normalizeH="0" baseline="0" noProof="0" dirty="0">
              <a:ln>
                <a:noFill/>
              </a:ln>
              <a:solidFill>
                <a:prstClr val="white"/>
              </a:solidFill>
              <a:effectLst/>
              <a:uLnTx/>
              <a:uFillTx/>
              <a:cs typeface="Calibri" panose="020F0502020204030204"/>
            </a:endParaRPr>
          </a:p>
          <a:p>
            <a:r>
              <a:rPr lang="en-GB" dirty="0">
                <a:solidFill>
                  <a:srgbClr val="FFFFFF"/>
                </a:solidFill>
                <a:cs typeface="Calibri" panose="020F0502020204030204"/>
              </a:rPr>
              <a:t>Pictogram / bar chart - Preferred smell.</a:t>
            </a:r>
            <a:br>
              <a:rPr lang="en-GB" dirty="0">
                <a:solidFill>
                  <a:srgbClr val="FFFFFF"/>
                </a:solidFill>
                <a:cs typeface="Calibri" panose="020F0502020204030204"/>
              </a:rPr>
            </a:br>
            <a:endParaRPr lang="en-GB" dirty="0">
              <a:solidFill>
                <a:srgbClr val="FFFFFF"/>
              </a:solidFill>
              <a:cs typeface="Calibri" panose="020F0502020204030204"/>
            </a:endParaRPr>
          </a:p>
          <a:p>
            <a:r>
              <a:rPr lang="en-GB" dirty="0">
                <a:solidFill>
                  <a:srgbClr val="FFFFFF"/>
                </a:solidFill>
                <a:cs typeface="Calibri" panose="020F0502020204030204"/>
              </a:rPr>
              <a:t>Shapes - Investigating shapes of flowers.</a:t>
            </a:r>
            <a:br>
              <a:rPr lang="en-GB" dirty="0">
                <a:solidFill>
                  <a:srgbClr val="FFFFFF"/>
                </a:solidFill>
                <a:cs typeface="Calibri" panose="020F0502020204030204"/>
              </a:rPr>
            </a:br>
            <a:endParaRPr lang="en-GB" dirty="0">
              <a:solidFill>
                <a:srgbClr val="FFFFFF"/>
              </a:solidFill>
              <a:cs typeface="Calibri" panose="020F0502020204030204"/>
            </a:endParaRPr>
          </a:p>
          <a:p>
            <a:pPr>
              <a:defRPr/>
            </a:pPr>
            <a:r>
              <a:rPr lang="en-GB" dirty="0">
                <a:solidFill>
                  <a:prstClr val="white"/>
                </a:solidFill>
                <a:cs typeface="Calibri"/>
              </a:rPr>
              <a:t>Tally charts / bar charts: </a:t>
            </a:r>
          </a:p>
          <a:p>
            <a:pPr marL="285750" indent="-285750">
              <a:buFont typeface="Arial"/>
              <a:buChar char="•"/>
              <a:defRPr/>
            </a:pPr>
            <a:r>
              <a:rPr lang="en-GB" dirty="0">
                <a:solidFill>
                  <a:prstClr val="white"/>
                </a:solidFill>
                <a:cs typeface="Calibri"/>
              </a:rPr>
              <a:t>Are some coloured flowers more popular than others?</a:t>
            </a:r>
          </a:p>
          <a:p>
            <a:pPr marL="285750" indent="-285750">
              <a:buFont typeface="Arial"/>
              <a:buChar char="•"/>
              <a:defRPr/>
            </a:pPr>
            <a:r>
              <a:rPr lang="en-GB" dirty="0">
                <a:solidFill>
                  <a:prstClr val="white"/>
                </a:solidFill>
                <a:cs typeface="Calibri"/>
              </a:rPr>
              <a:t>Are scented flowers more popular than  non-scented?</a:t>
            </a:r>
          </a:p>
          <a:p>
            <a:pPr marL="285750" indent="-285750">
              <a:buFont typeface="Arial"/>
              <a:buChar char="•"/>
              <a:defRPr/>
            </a:pPr>
            <a:r>
              <a:rPr lang="en-GB" dirty="0">
                <a:solidFill>
                  <a:prstClr val="white"/>
                </a:solidFill>
                <a:cs typeface="Calibri"/>
              </a:rPr>
              <a:t>How many types of insects visit your flowers?</a:t>
            </a:r>
          </a:p>
          <a:p>
            <a:pPr fontAlgn="t">
              <a:defRPr/>
            </a:pPr>
            <a:endParaRPr lang="en-GB" dirty="0">
              <a:solidFill>
                <a:prstClr val="white"/>
              </a:solidFill>
              <a:latin typeface="Calibri" panose="020F0502020204030204"/>
              <a:cs typeface="Calibri" panose="020F0502020204030204"/>
            </a:endParaRPr>
          </a:p>
        </p:txBody>
      </p:sp>
    </p:spTree>
    <p:extLst>
      <p:ext uri="{BB962C8B-B14F-4D97-AF65-F5344CB8AC3E}">
        <p14:creationId xmlns:p14="http://schemas.microsoft.com/office/powerpoint/2010/main" val="1275476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55576"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a:defRPr/>
            </a:pP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The materials included in these resources are</a:t>
            </a:r>
            <a:r>
              <a:rPr lang="en-GB" dirty="0">
                <a:solidFill>
                  <a:srgbClr val="3C3C3C"/>
                </a:solidFill>
                <a:latin typeface="Calibri"/>
                <a:ea typeface="Calibri" panose="020F0502020204030204" pitchFamily="34" charset="0"/>
                <a:cs typeface="Calibri"/>
              </a:rPr>
              <a:t>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©Primary Science Teaching Trust</a:t>
            </a:r>
            <a:r>
              <a:rPr lang="en-GB" b="1" dirty="0">
                <a:solidFill>
                  <a:srgbClr val="3C3C3C"/>
                </a:solidFill>
                <a:latin typeface="Calibri"/>
                <a:ea typeface="Calibri" panose="020F0502020204030204" pitchFamily="34" charset="0"/>
                <a:cs typeface="Calibri"/>
              </a:rPr>
              <a:t> 2022</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 </a:t>
            </a:r>
            <a:r>
              <a:rPr lang="en-GB" dirty="0">
                <a:solidFill>
                  <a:srgbClr val="3C3C3C"/>
                </a:solidFill>
                <a:latin typeface="Calibri"/>
                <a:cs typeface="Calibri"/>
              </a:rPr>
              <a:t>but m</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ay be freely</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reproduced by teachers in schools for educational purposes, subject to the source being credited.</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Materials may not be used for promotional or commercial purposes without the express permission of</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b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2949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1608417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82F687AD-303E-65F2-0BE3-9CAEC3770CDC}"/>
              </a:ext>
            </a:extLst>
          </p:cNvPr>
          <p:cNvSpPr txBox="1"/>
          <p:nvPr/>
        </p:nvSpPr>
        <p:spPr>
          <a:xfrm>
            <a:off x="631792" y="1351387"/>
            <a:ext cx="8138628" cy="5232202"/>
          </a:xfrm>
          <a:prstGeom prst="rect">
            <a:avLst/>
          </a:prstGeom>
          <a:noFill/>
        </p:spPr>
        <p:txBody>
          <a:bodyPr wrap="square" lIns="91440" tIns="45720" rIns="91440" bIns="45720" rtlCol="0" anchor="t">
            <a:spAutoFit/>
          </a:bodyPr>
          <a:lstStyle/>
          <a:p>
            <a:pPr>
              <a:spcAft>
                <a:spcPts val="600"/>
              </a:spcAft>
            </a:pPr>
            <a:r>
              <a:rPr lang="en-GB" sz="1400" b="1" i="0" u="none" strike="noStrike" baseline="0" dirty="0"/>
              <a:t>adaptations </a:t>
            </a:r>
            <a:r>
              <a:rPr lang="en-GB" sz="1400" b="0" i="0" u="none" strike="noStrike" baseline="0" dirty="0"/>
              <a:t>– characteristics of living things that improve their chances of surviving and reproducing</a:t>
            </a:r>
            <a:br>
              <a:rPr lang="en-GB" sz="1400" dirty="0"/>
            </a:br>
            <a:endParaRPr lang="en-GB" sz="1400" b="0" i="0" u="none" strike="noStrike" baseline="0" dirty="0">
              <a:cs typeface="Calibri"/>
            </a:endParaRPr>
          </a:p>
          <a:p>
            <a:pPr>
              <a:spcAft>
                <a:spcPts val="600"/>
              </a:spcAft>
            </a:pPr>
            <a:r>
              <a:rPr lang="en-GB" sz="1400" b="1" i="0" u="none" strike="noStrike" baseline="0" dirty="0"/>
              <a:t>air pollution </a:t>
            </a:r>
            <a:r>
              <a:rPr lang="en-GB" sz="1400" b="0" i="0" u="none" strike="noStrike" baseline="0" dirty="0"/>
              <a:t>– the contamination of the air by a mix of particles and gases that can be harmful to human health and the environment</a:t>
            </a:r>
            <a:br>
              <a:rPr lang="en-GB" sz="1400" dirty="0"/>
            </a:br>
            <a:endParaRPr lang="en-GB" sz="1400" b="0" i="0" u="none" strike="noStrike" baseline="0" dirty="0"/>
          </a:p>
          <a:p>
            <a:pPr>
              <a:spcAft>
                <a:spcPts val="600"/>
              </a:spcAft>
            </a:pPr>
            <a:r>
              <a:rPr lang="en-GB" sz="1400" b="1" dirty="0">
                <a:ea typeface="Calibri" panose="020F0502020204030204" pitchFamily="34" charset="0"/>
                <a:cs typeface="Calibri"/>
              </a:rPr>
              <a:t>a</a:t>
            </a:r>
            <a:r>
              <a:rPr lang="en-GB" sz="1400" b="1" dirty="0">
                <a:effectLst/>
                <a:ea typeface="Calibri" panose="020F0502020204030204" pitchFamily="34" charset="0"/>
                <a:cs typeface="Calibri"/>
              </a:rPr>
              <a:t>ntennae</a:t>
            </a:r>
            <a:r>
              <a:rPr lang="en-GB" sz="1400" dirty="0">
                <a:effectLst/>
                <a:ea typeface="Calibri" panose="020F0502020204030204" pitchFamily="34" charset="0"/>
                <a:cs typeface="Calibri"/>
              </a:rPr>
              <a:t> – a pair of long thin structures on the heads of insects (and crustaceans and some arthropods) that contain special cells for detecting smells</a:t>
            </a:r>
            <a:br>
              <a:rPr lang="en-GB" sz="1400" dirty="0">
                <a:ea typeface="Calibri" panose="020F0502020204030204" pitchFamily="34" charset="0"/>
                <a:cs typeface="Calibri"/>
              </a:rPr>
            </a:br>
            <a:endParaRPr lang="en-GB" sz="1400" b="1" dirty="0"/>
          </a:p>
          <a:p>
            <a:pPr>
              <a:spcAft>
                <a:spcPts val="600"/>
              </a:spcAft>
            </a:pPr>
            <a:r>
              <a:rPr lang="en-GB" sz="1400" b="1" dirty="0"/>
              <a:t>environment </a:t>
            </a:r>
            <a:r>
              <a:rPr lang="en-GB" sz="1400" dirty="0"/>
              <a:t>- the surroundings in which a living thing survives</a:t>
            </a:r>
            <a:br>
              <a:rPr lang="en-GB" sz="1400" dirty="0"/>
            </a:br>
            <a:endParaRPr lang="en-GB" sz="1400" dirty="0"/>
          </a:p>
          <a:p>
            <a:pPr>
              <a:spcAft>
                <a:spcPts val="600"/>
              </a:spcAft>
            </a:pPr>
            <a:r>
              <a:rPr lang="en-GB" sz="1400" b="1" dirty="0"/>
              <a:t>floral scent </a:t>
            </a:r>
            <a:r>
              <a:rPr lang="en-GB" sz="1400" dirty="0"/>
              <a:t>– a distinctive, usually sweet smell produced by a flower</a:t>
            </a:r>
            <a:br>
              <a:rPr lang="en-GB" sz="1400" dirty="0">
                <a:cs typeface="Calibri"/>
              </a:rPr>
            </a:br>
            <a:endParaRPr lang="en-GB" sz="1400" dirty="0">
              <a:cs typeface="Calibri"/>
            </a:endParaRPr>
          </a:p>
          <a:p>
            <a:pPr>
              <a:spcAft>
                <a:spcPts val="600"/>
              </a:spcAft>
            </a:pPr>
            <a:r>
              <a:rPr lang="en-GB" sz="1400" b="1" i="0" u="none" strike="noStrike" baseline="0" dirty="0"/>
              <a:t>foraging </a:t>
            </a:r>
            <a:r>
              <a:rPr lang="en-GB" sz="1400" b="0" i="0" u="none" strike="noStrike" baseline="0" dirty="0"/>
              <a:t>– searching for food in the wild</a:t>
            </a:r>
            <a:br>
              <a:rPr lang="en-GB" sz="1400" dirty="0"/>
            </a:br>
            <a:endParaRPr lang="en-GB" sz="1400" b="0" i="0" u="none" strike="noStrike" baseline="0" dirty="0"/>
          </a:p>
          <a:p>
            <a:pPr>
              <a:spcAft>
                <a:spcPts val="600"/>
              </a:spcAft>
            </a:pPr>
            <a:r>
              <a:rPr lang="en-GB" sz="1400" b="1" i="0" u="none" strike="noStrike" baseline="0" dirty="0"/>
              <a:t>fossil fuels </a:t>
            </a:r>
            <a:r>
              <a:rPr lang="en-GB" sz="1400" b="0" i="0" u="none" strike="noStrike" baseline="0" dirty="0"/>
              <a:t>– a natural fuel, formed in the past from the remains of living organisms, that contains carbon and hydrogen that can be burned for energy, such as coal, crude oil or gas</a:t>
            </a:r>
            <a:br>
              <a:rPr lang="en-GB" sz="1400" dirty="0"/>
            </a:br>
            <a:endParaRPr lang="en-GB" sz="1400" b="0" i="0" u="none" strike="noStrike" baseline="0" dirty="0"/>
          </a:p>
          <a:p>
            <a:pPr>
              <a:spcAft>
                <a:spcPts val="600"/>
              </a:spcAft>
            </a:pPr>
            <a:r>
              <a:rPr lang="en-GB" sz="1400" b="1" i="0" u="none" strike="noStrike" baseline="0" dirty="0"/>
              <a:t>natural selection </a:t>
            </a:r>
            <a:r>
              <a:rPr lang="en-GB" sz="1400" b="0" i="0" u="none" strike="noStrike" baseline="0" dirty="0"/>
              <a:t>– the process in which organisms better adapted to their environment survive and pass on their beneficial characteristics to their offspring</a:t>
            </a:r>
            <a:br>
              <a:rPr lang="en-GB" sz="1400" dirty="0"/>
            </a:br>
            <a:endParaRPr lang="en-GB" sz="1400" b="0" i="0" u="none" strike="noStrike" baseline="0" dirty="0"/>
          </a:p>
          <a:p>
            <a:pPr algn="l">
              <a:spcAft>
                <a:spcPts val="600"/>
              </a:spcAft>
            </a:pPr>
            <a:r>
              <a:rPr lang="en-GB" sz="1400" b="1" dirty="0"/>
              <a:t>n</a:t>
            </a:r>
            <a:r>
              <a:rPr lang="en-GB" sz="1400" b="1" i="0" u="none" strike="noStrike" baseline="0" dirty="0"/>
              <a:t>ectar </a:t>
            </a:r>
            <a:r>
              <a:rPr lang="en-GB" sz="1400" i="0" u="none" strike="noStrike" baseline="0" dirty="0"/>
              <a:t>– a sugary liquid produced by flowers and </a:t>
            </a:r>
            <a:r>
              <a:rPr lang="en-GB" sz="1400" dirty="0"/>
              <a:t>sometimes eaten by pollinating animals</a:t>
            </a:r>
          </a:p>
        </p:txBody>
      </p:sp>
      <p:pic>
        <p:nvPicPr>
          <p:cNvPr id="3" name="Picture 2" descr="Bees flying around a purple flower&#10;&#10;Description automatically generated">
            <a:extLst>
              <a:ext uri="{FF2B5EF4-FFF2-40B4-BE49-F238E27FC236}">
                <a16:creationId xmlns:a16="http://schemas.microsoft.com/office/drawing/2014/main" id="{60F65DDF-7DD6-8397-34BE-38FB681DC9A1}"/>
              </a:ext>
            </a:extLst>
          </p:cNvPr>
          <p:cNvPicPr>
            <a:picLocks noChangeAspect="1"/>
          </p:cNvPicPr>
          <p:nvPr/>
        </p:nvPicPr>
        <p:blipFill>
          <a:blip r:embed="rId3"/>
          <a:stretch>
            <a:fillRect/>
          </a:stretch>
        </p:blipFill>
        <p:spPr>
          <a:xfrm>
            <a:off x="7296150" y="211544"/>
            <a:ext cx="1253837" cy="884434"/>
          </a:xfrm>
          <a:prstGeom prst="rect">
            <a:avLst/>
          </a:prstGeom>
        </p:spPr>
      </p:pic>
    </p:spTree>
    <p:extLst>
      <p:ext uri="{BB962C8B-B14F-4D97-AF65-F5344CB8AC3E}">
        <p14:creationId xmlns:p14="http://schemas.microsoft.com/office/powerpoint/2010/main" val="2686890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10" name="TextBox 9">
            <a:extLst>
              <a:ext uri="{FF2B5EF4-FFF2-40B4-BE49-F238E27FC236}">
                <a16:creationId xmlns:a16="http://schemas.microsoft.com/office/drawing/2014/main" id="{0855BAF0-21A3-194B-DEBA-88BFE4806F99}"/>
              </a:ext>
            </a:extLst>
          </p:cNvPr>
          <p:cNvSpPr txBox="1"/>
          <p:nvPr/>
        </p:nvSpPr>
        <p:spPr>
          <a:xfrm>
            <a:off x="633600" y="1350000"/>
            <a:ext cx="8202955" cy="4647426"/>
          </a:xfrm>
          <a:prstGeom prst="rect">
            <a:avLst/>
          </a:prstGeom>
          <a:noFill/>
        </p:spPr>
        <p:txBody>
          <a:bodyPr wrap="square" lIns="91440" tIns="45720" rIns="91440" bIns="45720" anchor="t">
            <a:spAutoFit/>
          </a:bodyPr>
          <a:lstStyle/>
          <a:p>
            <a:pPr>
              <a:spcAft>
                <a:spcPts val="600"/>
              </a:spcAft>
            </a:pPr>
            <a:r>
              <a:rPr lang="en-GB" sz="1400" b="1" i="0" u="none" strike="noStrike" baseline="0" dirty="0"/>
              <a:t>ozone </a:t>
            </a:r>
            <a:r>
              <a:rPr lang="en-GB" sz="1400" b="0" i="0" u="none" strike="noStrike" baseline="0" dirty="0"/>
              <a:t>– a colourless gas, made of three oxygen atoms bound together, that forms in the air when other pollutant gases (nitrogen oxides and volatile organic compounds) react in sunlight. Even at low levels it is harmful to humans</a:t>
            </a:r>
            <a:br>
              <a:rPr lang="en-GB" sz="1400" dirty="0"/>
            </a:br>
            <a:endParaRPr lang="en-GB" sz="1400" b="0" i="0" u="none" strike="noStrike" baseline="0" dirty="0">
              <a:cs typeface="Calibri"/>
            </a:endParaRPr>
          </a:p>
          <a:p>
            <a:pPr>
              <a:spcAft>
                <a:spcPts val="600"/>
              </a:spcAft>
            </a:pPr>
            <a:r>
              <a:rPr lang="en-GB" sz="1400" b="1" dirty="0">
                <a:ea typeface="Calibri" panose="020F0502020204030204" pitchFamily="34" charset="0"/>
                <a:cs typeface="Calibri"/>
              </a:rPr>
              <a:t>p</a:t>
            </a:r>
            <a:r>
              <a:rPr lang="en-GB" sz="1400" b="1" dirty="0">
                <a:effectLst/>
                <a:ea typeface="Calibri" panose="020F0502020204030204" pitchFamily="34" charset="0"/>
                <a:cs typeface="Calibri"/>
              </a:rPr>
              <a:t>ollen</a:t>
            </a:r>
            <a:r>
              <a:rPr lang="en-GB" sz="1400" b="1" i="0" u="none" strike="noStrike" baseline="0" dirty="0"/>
              <a:t> </a:t>
            </a:r>
            <a:r>
              <a:rPr lang="en-GB" sz="1400" b="0" i="0" u="none" strike="noStrike" baseline="0" dirty="0"/>
              <a:t>– </a:t>
            </a:r>
            <a:r>
              <a:rPr lang="en-GB" sz="1400" b="0" dirty="0"/>
              <a:t>a fine powder, often yellow, made in the male part of a flower</a:t>
            </a:r>
            <a:br>
              <a:rPr lang="en-GB" sz="1400" dirty="0"/>
            </a:br>
            <a:endParaRPr lang="en-GB" sz="1400" b="1" i="0" u="none" strike="noStrike" baseline="0" dirty="0"/>
          </a:p>
          <a:p>
            <a:pPr>
              <a:spcAft>
                <a:spcPts val="600"/>
              </a:spcAft>
            </a:pPr>
            <a:r>
              <a:rPr lang="en-GB" sz="1400" b="1" i="0" u="none" strike="noStrike" baseline="0" dirty="0"/>
              <a:t>pollination </a:t>
            </a:r>
            <a:r>
              <a:rPr lang="en-GB" sz="1400" b="0" i="0" u="none" strike="noStrike" baseline="0" dirty="0"/>
              <a:t>– the transfer of pollen from the male part of the flower (</a:t>
            </a:r>
            <a:r>
              <a:rPr lang="en-GB" sz="1400" b="1" i="0" u="none" strike="noStrike" baseline="0" dirty="0"/>
              <a:t>anther</a:t>
            </a:r>
            <a:r>
              <a:rPr lang="en-GB" sz="1400" b="0" i="0" u="none" strike="noStrike" baseline="0" dirty="0"/>
              <a:t>) to the female part of the flower (</a:t>
            </a:r>
            <a:r>
              <a:rPr lang="en-GB" sz="1400" b="1" i="0" u="none" strike="noStrike" baseline="0" dirty="0"/>
              <a:t>stigma</a:t>
            </a:r>
            <a:r>
              <a:rPr lang="en-GB" sz="1400" b="0" i="0" u="none" strike="noStrike" baseline="0" dirty="0"/>
              <a:t>)</a:t>
            </a:r>
            <a:br>
              <a:rPr lang="en-GB" sz="1400" dirty="0"/>
            </a:br>
            <a:endParaRPr lang="en-GB" sz="1400" b="0" i="0" u="none" strike="noStrike" baseline="0" dirty="0"/>
          </a:p>
          <a:p>
            <a:pPr>
              <a:spcAft>
                <a:spcPts val="600"/>
              </a:spcAft>
            </a:pPr>
            <a:r>
              <a:rPr lang="en-GB" sz="1400" b="1" i="0" u="none" strike="noStrike" baseline="0" dirty="0"/>
              <a:t>pollinator </a:t>
            </a:r>
            <a:r>
              <a:rPr lang="en-GB" sz="1400" b="0" i="0" u="none" strike="noStrike" baseline="0" dirty="0"/>
              <a:t>– an animal that moves pollen from the male anther of a flower to the female stigma of a flower. Examples include insects such as bees, butterflies, moths and beetles and also vertebrates such as birds, some small mammals and reptiles</a:t>
            </a:r>
            <a:br>
              <a:rPr lang="en-GB" sz="1400" dirty="0"/>
            </a:br>
            <a:endParaRPr lang="en-GB" sz="1400" b="0" i="0" u="none" strike="noStrike" baseline="0" dirty="0"/>
          </a:p>
          <a:p>
            <a:pPr>
              <a:spcAft>
                <a:spcPts val="600"/>
              </a:spcAft>
            </a:pPr>
            <a:r>
              <a:rPr lang="en-GB" sz="1400" b="1" i="0" u="none" strike="noStrike" baseline="0" dirty="0"/>
              <a:t>pollutants </a:t>
            </a:r>
            <a:r>
              <a:rPr lang="en-GB" sz="1400" b="0" i="0" u="none" strike="noStrike" baseline="0" dirty="0"/>
              <a:t>– harmful materials that are released into the environment and damage the quality of the air, water and land</a:t>
            </a:r>
            <a:br>
              <a:rPr lang="en-GB" sz="1400" dirty="0"/>
            </a:br>
            <a:endParaRPr lang="en-GB" sz="1400" b="0" i="0" u="none" strike="noStrike" baseline="0" dirty="0"/>
          </a:p>
          <a:p>
            <a:pPr>
              <a:spcAft>
                <a:spcPts val="600"/>
              </a:spcAft>
            </a:pPr>
            <a:r>
              <a:rPr lang="en-GB" sz="1400" b="1" i="0" u="none" strike="noStrike" baseline="0" dirty="0" err="1"/>
              <a:t>scentscape</a:t>
            </a:r>
            <a:r>
              <a:rPr lang="en-GB" sz="1400" b="1" i="0" u="none" strike="noStrike" baseline="0" dirty="0"/>
              <a:t> </a:t>
            </a:r>
            <a:r>
              <a:rPr lang="en-GB" sz="1400" b="0" i="0" u="none" strike="noStrike" baseline="0" dirty="0"/>
              <a:t>– the complex composition of smells in an environment</a:t>
            </a:r>
            <a:br>
              <a:rPr lang="en-GB" sz="1400" dirty="0"/>
            </a:br>
            <a:endParaRPr lang="en-GB" sz="1400" b="0" i="0" u="none" strike="noStrike" baseline="0" dirty="0"/>
          </a:p>
          <a:p>
            <a:pPr algn="l">
              <a:spcAft>
                <a:spcPts val="600"/>
              </a:spcAft>
            </a:pPr>
            <a:r>
              <a:rPr lang="en-GB" sz="1400" b="1" i="0" u="none" strike="noStrike" baseline="0" dirty="0"/>
              <a:t>simulated </a:t>
            </a:r>
            <a:r>
              <a:rPr lang="en-GB" sz="1400" b="0" i="0" u="none" strike="noStrike" baseline="0" dirty="0"/>
              <a:t>– in science or industry, a method that copies actual events or processes under test conditions</a:t>
            </a:r>
            <a:endParaRPr kumimoji="0" lang="en-GB" sz="1400" b="0" i="0" u="none" strike="noStrike" kern="1200" cap="none" spc="0" normalizeH="0" baseline="0" noProof="0" dirty="0">
              <a:ln>
                <a:noFill/>
              </a:ln>
              <a:effectLst/>
              <a:uLnTx/>
              <a:uFillTx/>
              <a:ea typeface="+mn-ea"/>
              <a:cs typeface="+mn-cs"/>
            </a:endParaRPr>
          </a:p>
        </p:txBody>
      </p:sp>
      <p:pic>
        <p:nvPicPr>
          <p:cNvPr id="4" name="Picture 3" descr="Bees flying around a purple flower&#10;&#10;Description automatically generated">
            <a:extLst>
              <a:ext uri="{FF2B5EF4-FFF2-40B4-BE49-F238E27FC236}">
                <a16:creationId xmlns:a16="http://schemas.microsoft.com/office/drawing/2014/main" id="{E6B13C0D-5EEB-F1C8-A1B5-6B4A1217C998}"/>
              </a:ext>
            </a:extLst>
          </p:cNvPr>
          <p:cNvPicPr>
            <a:picLocks noChangeAspect="1"/>
          </p:cNvPicPr>
          <p:nvPr/>
        </p:nvPicPr>
        <p:blipFill>
          <a:blip r:embed="rId3"/>
          <a:stretch>
            <a:fillRect/>
          </a:stretch>
        </p:blipFill>
        <p:spPr>
          <a:xfrm>
            <a:off x="7296150" y="211544"/>
            <a:ext cx="1253837" cy="884434"/>
          </a:xfrm>
          <a:prstGeom prst="rect">
            <a:avLst/>
          </a:prstGeom>
        </p:spPr>
      </p:pic>
    </p:spTree>
    <p:extLst>
      <p:ext uri="{BB962C8B-B14F-4D97-AF65-F5344CB8AC3E}">
        <p14:creationId xmlns:p14="http://schemas.microsoft.com/office/powerpoint/2010/main" val="2445024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097526" y="1641300"/>
            <a:ext cx="4994754" cy="5635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How good is your nose?</a:t>
            </a:r>
            <a:endParaRPr lang="en-US" dirty="0">
              <a:solidFill>
                <a:prstClr val="white"/>
              </a:solidFill>
              <a:cs typeface="Calibri" panose="020F0502020204030204"/>
            </a:endParaRPr>
          </a:p>
        </p:txBody>
      </p:sp>
      <p:pic>
        <p:nvPicPr>
          <p:cNvPr id="5" name="Picture 4" descr="A white logo with a black background&#10;&#10;Description automatically generated with low confidence">
            <a:extLst>
              <a:ext uri="{FF2B5EF4-FFF2-40B4-BE49-F238E27FC236}">
                <a16:creationId xmlns:a16="http://schemas.microsoft.com/office/drawing/2014/main" id="{40D47AA1-9D11-D0AE-5F7A-4701B9D931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5117" y="2736304"/>
            <a:ext cx="1852330" cy="2276872"/>
          </a:xfrm>
          <a:prstGeom prst="rect">
            <a:avLst/>
          </a:prstGeom>
        </p:spPr>
      </p:pic>
      <p:pic>
        <p:nvPicPr>
          <p:cNvPr id="7" name="Picture 6" descr="A potted plant with green leaves&#10;&#10;Description automatically generated with medium confidence">
            <a:extLst>
              <a:ext uri="{FF2B5EF4-FFF2-40B4-BE49-F238E27FC236}">
                <a16:creationId xmlns:a16="http://schemas.microsoft.com/office/drawing/2014/main" id="{99F11824-6171-A459-290B-3F779B81B06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49011" y="2801690"/>
            <a:ext cx="2450353" cy="2067470"/>
          </a:xfrm>
          <a:prstGeom prst="rect">
            <a:avLst/>
          </a:prstGeom>
          <a:ln w="28575">
            <a:solidFill>
              <a:srgbClr val="3EB1C8"/>
            </a:solidFill>
          </a:ln>
        </p:spPr>
      </p:pic>
      <p:cxnSp>
        <p:nvCxnSpPr>
          <p:cNvPr id="9" name="Straight Arrow Connector 8">
            <a:extLst>
              <a:ext uri="{FF2B5EF4-FFF2-40B4-BE49-F238E27FC236}">
                <a16:creationId xmlns:a16="http://schemas.microsoft.com/office/drawing/2014/main" id="{D7C0C1B6-206D-1B63-0577-C8323D7C350A}"/>
              </a:ext>
            </a:extLst>
          </p:cNvPr>
          <p:cNvCxnSpPr>
            <a:cxnSpLocks/>
            <a:stCxn id="7" idx="1"/>
          </p:cNvCxnSpPr>
          <p:nvPr/>
        </p:nvCxnSpPr>
        <p:spPr>
          <a:xfrm flipH="1">
            <a:off x="2941258" y="3835425"/>
            <a:ext cx="3007753" cy="25623"/>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descr="A yellow measuring tape&#10;&#10;Description automatically generated with medium confidence">
            <a:extLst>
              <a:ext uri="{FF2B5EF4-FFF2-40B4-BE49-F238E27FC236}">
                <a16:creationId xmlns:a16="http://schemas.microsoft.com/office/drawing/2014/main" id="{98BE92BB-22AE-A8F4-42A9-1009D719FE8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867" t="39173" r="158" b="40146"/>
          <a:stretch/>
        </p:blipFill>
        <p:spPr>
          <a:xfrm>
            <a:off x="1691680" y="5597776"/>
            <a:ext cx="5808002" cy="393950"/>
          </a:xfrm>
          <a:prstGeom prst="rect">
            <a:avLst/>
          </a:prstGeom>
        </p:spPr>
      </p:pic>
      <p:pic>
        <p:nvPicPr>
          <p:cNvPr id="19" name="Picture 18" descr="Icon&#10;&#10;Description automatically generated">
            <a:extLst>
              <a:ext uri="{FF2B5EF4-FFF2-40B4-BE49-F238E27FC236}">
                <a16:creationId xmlns:a16="http://schemas.microsoft.com/office/drawing/2014/main" id="{274823EC-F71D-DF55-4858-88DB0CBB5766}"/>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5134416" y="141540"/>
            <a:ext cx="900000" cy="900000"/>
          </a:xfrm>
          <a:prstGeom prst="rect">
            <a:avLst/>
          </a:prstGeom>
        </p:spPr>
      </p:pic>
      <p:pic>
        <p:nvPicPr>
          <p:cNvPr id="23" name="Picture 22" descr="Icon&#10;&#10;Description automatically generated">
            <a:extLst>
              <a:ext uri="{FF2B5EF4-FFF2-40B4-BE49-F238E27FC236}">
                <a16:creationId xmlns:a16="http://schemas.microsoft.com/office/drawing/2014/main" id="{163E0E29-A078-B3DF-E47D-84771E52D9BF}"/>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7020272" y="162000"/>
            <a:ext cx="900000" cy="900000"/>
          </a:xfrm>
          <a:prstGeom prst="rect">
            <a:avLst/>
          </a:prstGeom>
        </p:spPr>
      </p:pic>
      <p:pic>
        <p:nvPicPr>
          <p:cNvPr id="3" name="Picture 2" descr="Icon&#10;&#10;Description automatically generated">
            <a:extLst>
              <a:ext uri="{FF2B5EF4-FFF2-40B4-BE49-F238E27FC236}">
                <a16:creationId xmlns:a16="http://schemas.microsoft.com/office/drawing/2014/main" id="{332CF4B2-E863-C1E8-7CF8-AAC5BAF72106}"/>
              </a:ext>
            </a:extLst>
          </p:cNvPr>
          <p:cNvPicPr>
            <a:picLocks/>
          </p:cNvPicPr>
          <p:nvPr/>
        </p:nvPicPr>
        <p:blipFill>
          <a:blip r:embed="rId8"/>
          <a:stretch>
            <a:fillRect/>
          </a:stretch>
        </p:blipFill>
        <p:spPr>
          <a:xfrm>
            <a:off x="7963200" y="162000"/>
            <a:ext cx="900000" cy="900000"/>
          </a:xfrm>
          <a:prstGeom prst="rect">
            <a:avLst/>
          </a:prstGeom>
        </p:spPr>
      </p:pic>
      <p:pic>
        <p:nvPicPr>
          <p:cNvPr id="6" name="Picture 5" descr="Icon&#10;&#10;Description automatically generated">
            <a:extLst>
              <a:ext uri="{FF2B5EF4-FFF2-40B4-BE49-F238E27FC236}">
                <a16:creationId xmlns:a16="http://schemas.microsoft.com/office/drawing/2014/main" id="{9EC51B13-8509-5A82-0930-844BB0FBFDA5}"/>
              </a:ext>
            </a:extLst>
          </p:cNvPr>
          <p:cNvPicPr>
            <a:picLocks noChangeAspect="1"/>
          </p:cNvPicPr>
          <p:nvPr/>
        </p:nvPicPr>
        <p:blipFill>
          <a:blip r:embed="rId9"/>
          <a:stretch>
            <a:fillRect/>
          </a:stretch>
        </p:blipFill>
        <p:spPr>
          <a:xfrm>
            <a:off x="6077344" y="162000"/>
            <a:ext cx="900000" cy="900000"/>
          </a:xfrm>
          <a:prstGeom prst="rect">
            <a:avLst/>
          </a:prstGeom>
        </p:spPr>
      </p:pic>
    </p:spTree>
    <p:extLst>
      <p:ext uri="{BB962C8B-B14F-4D97-AF65-F5344CB8AC3E}">
        <p14:creationId xmlns:p14="http://schemas.microsoft.com/office/powerpoint/2010/main" val="529136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365126"/>
            <a:ext cx="8170964" cy="1325562"/>
          </a:xfrm>
        </p:spPr>
        <p:txBody>
          <a:bodyPr>
            <a:normAutofit/>
          </a:bodyPr>
          <a:lstStyle/>
          <a:p>
            <a:r>
              <a:rPr lang="en-GB" dirty="0">
                <a:latin typeface="+mn-lt"/>
                <a:cs typeface="Calibri"/>
              </a:rPr>
              <a:t>What do you know about pollination?</a:t>
            </a:r>
            <a:endParaRPr lang="en-US" dirty="0"/>
          </a:p>
        </p:txBody>
      </p:sp>
      <p:sp>
        <p:nvSpPr>
          <p:cNvPr id="15" name="Rectangle 14">
            <a:extLst>
              <a:ext uri="{FF2B5EF4-FFF2-40B4-BE49-F238E27FC236}">
                <a16:creationId xmlns:a16="http://schemas.microsoft.com/office/drawing/2014/main" id="{1F86C0FD-DEB2-4343-B0D2-1384F4AA6C97}"/>
              </a:ext>
            </a:extLst>
          </p:cNvPr>
          <p:cNvSpPr/>
          <p:nvPr/>
        </p:nvSpPr>
        <p:spPr>
          <a:xfrm>
            <a:off x="631615" y="1515475"/>
            <a:ext cx="7891618" cy="1077218"/>
          </a:xfrm>
          <a:prstGeom prst="rect">
            <a:avLst/>
          </a:prstGeom>
        </p:spPr>
        <p:txBody>
          <a:bodyPr wrap="square" lIns="91440" tIns="45720" rIns="91440" bIns="45720" anchor="t">
            <a:spAutoFit/>
          </a:bodyPr>
          <a:lstStyle/>
          <a:p>
            <a:pPr>
              <a:spcAft>
                <a:spcPts val="1200"/>
              </a:spcAft>
            </a:pPr>
            <a:r>
              <a:rPr lang="en-GB" b="1" dirty="0"/>
              <a:t>Insects</a:t>
            </a:r>
            <a:r>
              <a:rPr lang="en-GB" dirty="0"/>
              <a:t> and some small animals visit </a:t>
            </a:r>
            <a:r>
              <a:rPr lang="en-GB" b="1" dirty="0"/>
              <a:t>flowers</a:t>
            </a:r>
            <a:r>
              <a:rPr lang="en-GB" dirty="0"/>
              <a:t> to feed on their </a:t>
            </a:r>
            <a:r>
              <a:rPr lang="en-GB" b="1" dirty="0"/>
              <a:t>nectar</a:t>
            </a:r>
            <a:r>
              <a:rPr lang="en-GB" dirty="0"/>
              <a:t> and </a:t>
            </a:r>
            <a:r>
              <a:rPr lang="en-GB" b="1" dirty="0"/>
              <a:t>pollen</a:t>
            </a:r>
            <a:r>
              <a:rPr lang="en-GB" dirty="0"/>
              <a:t>.</a:t>
            </a:r>
            <a:endParaRPr lang="en-US" dirty="0"/>
          </a:p>
          <a:p>
            <a:pPr>
              <a:spcAft>
                <a:spcPts val="1200"/>
              </a:spcAft>
            </a:pPr>
            <a:r>
              <a:rPr lang="en-GB" dirty="0"/>
              <a:t>Whilst feeding, insects can become covered in pollen which they may transfer to the next flower they visit (</a:t>
            </a:r>
            <a:r>
              <a:rPr lang="en-GB" b="1" dirty="0"/>
              <a:t>pollination</a:t>
            </a:r>
            <a:r>
              <a:rPr lang="en-GB" dirty="0"/>
              <a:t>).</a:t>
            </a:r>
          </a:p>
        </p:txBody>
      </p:sp>
      <p:sp>
        <p:nvSpPr>
          <p:cNvPr id="9" name="Rectangle: Rounded Corners 8">
            <a:extLst>
              <a:ext uri="{FF2B5EF4-FFF2-40B4-BE49-F238E27FC236}">
                <a16:creationId xmlns:a16="http://schemas.microsoft.com/office/drawing/2014/main" id="{FCBFF97F-B78D-6276-5CFC-C33EC25917B6}"/>
              </a:ext>
            </a:extLst>
          </p:cNvPr>
          <p:cNvSpPr/>
          <p:nvPr/>
        </p:nvSpPr>
        <p:spPr>
          <a:xfrm>
            <a:off x="646288" y="6025212"/>
            <a:ext cx="8125988" cy="58384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are these insects doing?       Why is this important for the insect / the plant?</a:t>
            </a:r>
            <a:endParaRPr lang="en-US" dirty="0"/>
          </a:p>
        </p:txBody>
      </p:sp>
      <p:pic>
        <p:nvPicPr>
          <p:cNvPr id="7" name="Picture 6" descr="A butterfly on a flower&#10;&#10;Description automatically generated">
            <a:extLst>
              <a:ext uri="{FF2B5EF4-FFF2-40B4-BE49-F238E27FC236}">
                <a16:creationId xmlns:a16="http://schemas.microsoft.com/office/drawing/2014/main" id="{E2BEDAC1-2504-939E-E8D4-AAE9FB6FAD8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5576" y="2772373"/>
            <a:ext cx="3567600" cy="2357992"/>
          </a:xfrm>
          <a:prstGeom prst="rect">
            <a:avLst/>
          </a:prstGeom>
          <a:ln w="38100">
            <a:solidFill>
              <a:srgbClr val="3EB1C8"/>
            </a:solidFill>
          </a:ln>
        </p:spPr>
      </p:pic>
      <p:pic>
        <p:nvPicPr>
          <p:cNvPr id="12" name="Picture 11" descr="A bee on a flower&#10;&#10;Description automatically generated">
            <a:extLst>
              <a:ext uri="{FF2B5EF4-FFF2-40B4-BE49-F238E27FC236}">
                <a16:creationId xmlns:a16="http://schemas.microsoft.com/office/drawing/2014/main" id="{B88E5116-28B8-A70A-B8C4-CD83C7F4A5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14967" y="2765215"/>
            <a:ext cx="3566676" cy="2357992"/>
          </a:xfrm>
          <a:prstGeom prst="rect">
            <a:avLst/>
          </a:prstGeom>
          <a:ln w="38100">
            <a:solidFill>
              <a:srgbClr val="3EB1C8"/>
            </a:solidFill>
          </a:ln>
        </p:spPr>
      </p:pic>
      <p:sp>
        <p:nvSpPr>
          <p:cNvPr id="16" name="TextBox 15">
            <a:extLst>
              <a:ext uri="{FF2B5EF4-FFF2-40B4-BE49-F238E27FC236}">
                <a16:creationId xmlns:a16="http://schemas.microsoft.com/office/drawing/2014/main" id="{5A288075-D331-A80E-6907-C3B5AC75C1C7}"/>
              </a:ext>
            </a:extLst>
          </p:cNvPr>
          <p:cNvSpPr txBox="1"/>
          <p:nvPr/>
        </p:nvSpPr>
        <p:spPr>
          <a:xfrm>
            <a:off x="663632" y="5302949"/>
            <a:ext cx="2900256" cy="646331"/>
          </a:xfrm>
          <a:prstGeom prst="rect">
            <a:avLst/>
          </a:prstGeom>
          <a:noFill/>
        </p:spPr>
        <p:txBody>
          <a:bodyPr wrap="square" rtlCol="0">
            <a:spAutoFit/>
          </a:bodyPr>
          <a:lstStyle/>
          <a:p>
            <a:r>
              <a:rPr lang="en-GB" dirty="0"/>
              <a:t>An Essex Skipper butterfly on a thistle.</a:t>
            </a:r>
          </a:p>
        </p:txBody>
      </p:sp>
      <p:sp>
        <p:nvSpPr>
          <p:cNvPr id="18" name="TextBox 17">
            <a:extLst>
              <a:ext uri="{FF2B5EF4-FFF2-40B4-BE49-F238E27FC236}">
                <a16:creationId xmlns:a16="http://schemas.microsoft.com/office/drawing/2014/main" id="{8890D37D-DF9C-F2A9-2A7C-20B7F42348BD}"/>
              </a:ext>
            </a:extLst>
          </p:cNvPr>
          <p:cNvSpPr txBox="1"/>
          <p:nvPr/>
        </p:nvSpPr>
        <p:spPr>
          <a:xfrm>
            <a:off x="4529649" y="5301208"/>
            <a:ext cx="3570743" cy="646331"/>
          </a:xfrm>
          <a:prstGeom prst="rect">
            <a:avLst/>
          </a:prstGeom>
          <a:noFill/>
        </p:spPr>
        <p:txBody>
          <a:bodyPr wrap="square" rtlCol="0">
            <a:spAutoFit/>
          </a:bodyPr>
          <a:lstStyle/>
          <a:p>
            <a:r>
              <a:rPr lang="en-GB" dirty="0"/>
              <a:t>A bee visiting a flower becomes covered in yellow pollen grains.</a:t>
            </a:r>
          </a:p>
        </p:txBody>
      </p:sp>
    </p:spTree>
    <p:extLst>
      <p:ext uri="{BB962C8B-B14F-4D97-AF65-F5344CB8AC3E}">
        <p14:creationId xmlns:p14="http://schemas.microsoft.com/office/powerpoint/2010/main" val="2022686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Which types of flowers do insects prefer?</a:t>
            </a:r>
            <a:endParaRPr lang="en-US" dirty="0"/>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1475656" y="5356187"/>
            <a:ext cx="6142545" cy="902212"/>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do you notice about the </a:t>
            </a:r>
            <a:r>
              <a:rPr lang="en-GB" b="1" dirty="0"/>
              <a:t>shapes</a:t>
            </a:r>
            <a:r>
              <a:rPr lang="en-GB" dirty="0"/>
              <a:t> of these flowers?</a:t>
            </a:r>
            <a:endParaRPr lang="en-US" dirty="0"/>
          </a:p>
          <a:p>
            <a:pPr algn="ctr"/>
            <a:endParaRPr lang="en-GB" dirty="0"/>
          </a:p>
          <a:p>
            <a:pPr algn="ctr"/>
            <a:r>
              <a:rPr lang="en-GB" dirty="0"/>
              <a:t>What </a:t>
            </a:r>
            <a:r>
              <a:rPr lang="en-GB" b="1" dirty="0"/>
              <a:t>features</a:t>
            </a:r>
            <a:r>
              <a:rPr lang="en-GB" dirty="0"/>
              <a:t> might each bee have to help it feed?</a:t>
            </a:r>
            <a:endParaRPr lang="en-US" dirty="0"/>
          </a:p>
        </p:txBody>
      </p:sp>
      <p:pic>
        <p:nvPicPr>
          <p:cNvPr id="4" name="Picture 3" descr="A bee on a flower&#10;&#10;Description automatically generated with medium confidence">
            <a:extLst>
              <a:ext uri="{FF2B5EF4-FFF2-40B4-BE49-F238E27FC236}">
                <a16:creationId xmlns:a16="http://schemas.microsoft.com/office/drawing/2014/main" id="{24C17622-4028-4B80-8551-1C49CC5850D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4716" y="1439544"/>
            <a:ext cx="2904490" cy="2842225"/>
          </a:xfrm>
          <a:prstGeom prst="rect">
            <a:avLst/>
          </a:prstGeom>
          <a:ln w="38100">
            <a:solidFill>
              <a:srgbClr val="3EB1C8"/>
            </a:solidFill>
          </a:ln>
        </p:spPr>
      </p:pic>
      <p:pic>
        <p:nvPicPr>
          <p:cNvPr id="7" name="Picture 6" descr="A bee on a yellow flower&#10;&#10;Description automatically generated">
            <a:extLst>
              <a:ext uri="{FF2B5EF4-FFF2-40B4-BE49-F238E27FC236}">
                <a16:creationId xmlns:a16="http://schemas.microsoft.com/office/drawing/2014/main" id="{F39842D0-2B7F-C04A-7AFA-B7DD57DF2F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13866" y="1439544"/>
            <a:ext cx="4002550" cy="2842225"/>
          </a:xfrm>
          <a:prstGeom prst="rect">
            <a:avLst/>
          </a:prstGeom>
          <a:ln w="38100">
            <a:solidFill>
              <a:srgbClr val="3EB1C8"/>
            </a:solidFill>
          </a:ln>
        </p:spPr>
      </p:pic>
      <p:sp>
        <p:nvSpPr>
          <p:cNvPr id="10" name="TextBox 9">
            <a:extLst>
              <a:ext uri="{FF2B5EF4-FFF2-40B4-BE49-F238E27FC236}">
                <a16:creationId xmlns:a16="http://schemas.microsoft.com/office/drawing/2014/main" id="{EDB8BB8B-ADDE-1B07-BADE-203B5C189EDB}"/>
              </a:ext>
            </a:extLst>
          </p:cNvPr>
          <p:cNvSpPr txBox="1"/>
          <p:nvPr/>
        </p:nvSpPr>
        <p:spPr>
          <a:xfrm>
            <a:off x="683568" y="4510861"/>
            <a:ext cx="2023696" cy="646331"/>
          </a:xfrm>
          <a:prstGeom prst="rect">
            <a:avLst/>
          </a:prstGeom>
          <a:noFill/>
        </p:spPr>
        <p:txBody>
          <a:bodyPr wrap="square" rtlCol="0">
            <a:spAutoFit/>
          </a:bodyPr>
          <a:lstStyle/>
          <a:p>
            <a:r>
              <a:rPr lang="en-GB" b="1" dirty="0"/>
              <a:t>Garden bumblebee</a:t>
            </a:r>
          </a:p>
          <a:p>
            <a:r>
              <a:rPr lang="en-GB" i="1" dirty="0"/>
              <a:t>Bombus </a:t>
            </a:r>
            <a:r>
              <a:rPr lang="en-GB" i="1" dirty="0" err="1"/>
              <a:t>hortorum</a:t>
            </a:r>
            <a:endParaRPr lang="en-GB" i="1" dirty="0"/>
          </a:p>
        </p:txBody>
      </p:sp>
      <p:sp>
        <p:nvSpPr>
          <p:cNvPr id="15" name="TextBox 14">
            <a:extLst>
              <a:ext uri="{FF2B5EF4-FFF2-40B4-BE49-F238E27FC236}">
                <a16:creationId xmlns:a16="http://schemas.microsoft.com/office/drawing/2014/main" id="{120F2201-B28D-EB79-D34B-B1F4C5808055}"/>
              </a:ext>
            </a:extLst>
          </p:cNvPr>
          <p:cNvSpPr txBox="1"/>
          <p:nvPr/>
        </p:nvSpPr>
        <p:spPr>
          <a:xfrm>
            <a:off x="4211960" y="4510861"/>
            <a:ext cx="2317814" cy="646331"/>
          </a:xfrm>
          <a:prstGeom prst="rect">
            <a:avLst/>
          </a:prstGeom>
          <a:noFill/>
        </p:spPr>
        <p:txBody>
          <a:bodyPr wrap="none" rtlCol="0">
            <a:spAutoFit/>
          </a:bodyPr>
          <a:lstStyle/>
          <a:p>
            <a:r>
              <a:rPr lang="en-GB" b="1" dirty="0"/>
              <a:t>Red-tailed bumblebee</a:t>
            </a:r>
          </a:p>
          <a:p>
            <a:r>
              <a:rPr lang="en-GB" i="1" dirty="0"/>
              <a:t>Bombus </a:t>
            </a:r>
            <a:r>
              <a:rPr lang="en-GB" i="1" dirty="0" err="1"/>
              <a:t>lapidarius</a:t>
            </a:r>
            <a:endParaRPr lang="en-GB" i="1" dirty="0"/>
          </a:p>
        </p:txBody>
      </p:sp>
      <p:sp>
        <p:nvSpPr>
          <p:cNvPr id="19" name="TextBox 18">
            <a:extLst>
              <a:ext uri="{FF2B5EF4-FFF2-40B4-BE49-F238E27FC236}">
                <a16:creationId xmlns:a16="http://schemas.microsoft.com/office/drawing/2014/main" id="{C2A5EC5E-DB3E-B6CC-48EE-C4AC1028359F}"/>
              </a:ext>
            </a:extLst>
          </p:cNvPr>
          <p:cNvSpPr txBox="1"/>
          <p:nvPr/>
        </p:nvSpPr>
        <p:spPr>
          <a:xfrm>
            <a:off x="6939013" y="6449084"/>
            <a:ext cx="4572000" cy="307777"/>
          </a:xfrm>
          <a:prstGeom prst="rect">
            <a:avLst/>
          </a:prstGeom>
          <a:noFill/>
        </p:spPr>
        <p:txBody>
          <a:bodyPr wrap="square">
            <a:spAutoFit/>
          </a:bodyPr>
          <a:lstStyle/>
          <a:p>
            <a:r>
              <a:rPr lang="en-GB" sz="1400" dirty="0">
                <a:effectLst/>
                <a:latin typeface="Calibri" panose="020F0502020204030204" pitchFamily="34" charset="0"/>
                <a:ea typeface="Calibri" panose="020F0502020204030204" pitchFamily="34" charset="0"/>
                <a:cs typeface="Calibri" panose="020F0502020204030204" pitchFamily="34" charset="0"/>
              </a:rPr>
              <a:t>Both images ©</a:t>
            </a:r>
            <a:r>
              <a:rPr lang="en-GB" sz="1400" dirty="0">
                <a:effectLst/>
                <a:latin typeface="Calibri" panose="020F0502020204030204" pitchFamily="34" charset="0"/>
                <a:ea typeface="Calibri" panose="020F0502020204030204" pitchFamily="34" charset="0"/>
                <a:cs typeface="Times New Roman" panose="02020603050405020304" pitchFamily="18" charset="0"/>
              </a:rPr>
              <a:t> Ivar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Leidus</a:t>
            </a:r>
            <a:r>
              <a:rPr lang="en-GB" sz="1400" dirty="0">
                <a:effectLst/>
                <a:latin typeface="Calibri" panose="020F0502020204030204" pitchFamily="34" charset="0"/>
                <a:ea typeface="Calibri" panose="020F0502020204030204" pitchFamily="34" charset="0"/>
                <a:cs typeface="Times New Roman" panose="02020603050405020304" pitchFamily="18" charset="0"/>
              </a:rPr>
              <a:t>*</a:t>
            </a:r>
            <a:endParaRPr lang="en-GB" sz="1400" dirty="0"/>
          </a:p>
        </p:txBody>
      </p:sp>
    </p:spTree>
    <p:extLst>
      <p:ext uri="{BB962C8B-B14F-4D97-AF65-F5344CB8AC3E}">
        <p14:creationId xmlns:p14="http://schemas.microsoft.com/office/powerpoint/2010/main" val="3633679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1" y="365126"/>
            <a:ext cx="8304612" cy="1345354"/>
          </a:xfrm>
        </p:spPr>
        <p:txBody>
          <a:bodyPr>
            <a:normAutofit/>
          </a:bodyPr>
          <a:lstStyle/>
          <a:p>
            <a:r>
              <a:rPr lang="en-GB" dirty="0">
                <a:latin typeface="+mn-lt"/>
                <a:cs typeface="Calibri"/>
              </a:rPr>
              <a:t>How do insects find the flowers they prefer?</a:t>
            </a:r>
            <a:endParaRPr lang="en-US" dirty="0"/>
          </a:p>
        </p:txBody>
      </p:sp>
      <p:pic>
        <p:nvPicPr>
          <p:cNvPr id="5" name="Picture 4" descr="A close up of a flower&#10;&#10;Description automatically generated with medium confidence">
            <a:extLst>
              <a:ext uri="{FF2B5EF4-FFF2-40B4-BE49-F238E27FC236}">
                <a16:creationId xmlns:a16="http://schemas.microsoft.com/office/drawing/2014/main" id="{4B6206F2-2DD5-BF18-EC08-DF67521A72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7949" y="1854298"/>
            <a:ext cx="3864514" cy="2177013"/>
          </a:xfrm>
          <a:prstGeom prst="rect">
            <a:avLst/>
          </a:prstGeom>
          <a:ln w="38100">
            <a:solidFill>
              <a:srgbClr val="3EB1C8"/>
            </a:solidFill>
          </a:ln>
        </p:spPr>
      </p:pic>
      <p:pic>
        <p:nvPicPr>
          <p:cNvPr id="8" name="Picture 7" descr="Bees flying around a lavender plant&#10;&#10;Description automatically generated">
            <a:extLst>
              <a:ext uri="{FF2B5EF4-FFF2-40B4-BE49-F238E27FC236}">
                <a16:creationId xmlns:a16="http://schemas.microsoft.com/office/drawing/2014/main" id="{07869087-4B84-4F4D-09C1-161ED0008F49}"/>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25001" y="4327021"/>
            <a:ext cx="3864514" cy="2167118"/>
          </a:xfrm>
          <a:prstGeom prst="rect">
            <a:avLst/>
          </a:prstGeom>
          <a:ln w="38100">
            <a:solidFill>
              <a:srgbClr val="3EB1C8"/>
            </a:solidFill>
          </a:ln>
        </p:spPr>
      </p:pic>
      <p:sp>
        <p:nvSpPr>
          <p:cNvPr id="11" name="TextBox 10">
            <a:extLst>
              <a:ext uri="{FF2B5EF4-FFF2-40B4-BE49-F238E27FC236}">
                <a16:creationId xmlns:a16="http://schemas.microsoft.com/office/drawing/2014/main" id="{FADDC187-908E-4BBB-1225-A5206D4A58F5}"/>
              </a:ext>
            </a:extLst>
          </p:cNvPr>
          <p:cNvSpPr txBox="1"/>
          <p:nvPr/>
        </p:nvSpPr>
        <p:spPr>
          <a:xfrm>
            <a:off x="908044" y="2580785"/>
            <a:ext cx="763542" cy="369332"/>
          </a:xfrm>
          <a:prstGeom prst="rect">
            <a:avLst/>
          </a:prstGeom>
          <a:noFill/>
        </p:spPr>
        <p:txBody>
          <a:bodyPr wrap="none" rtlCol="0">
            <a:spAutoFit/>
          </a:bodyPr>
          <a:lstStyle/>
          <a:p>
            <a:r>
              <a:rPr lang="en-GB" dirty="0">
                <a:solidFill>
                  <a:schemeClr val="bg1"/>
                </a:solidFill>
              </a:rPr>
              <a:t>Pollen</a:t>
            </a:r>
          </a:p>
        </p:txBody>
      </p:sp>
      <p:cxnSp>
        <p:nvCxnSpPr>
          <p:cNvPr id="14" name="Straight Arrow Connector 13">
            <a:extLst>
              <a:ext uri="{FF2B5EF4-FFF2-40B4-BE49-F238E27FC236}">
                <a16:creationId xmlns:a16="http://schemas.microsoft.com/office/drawing/2014/main" id="{4DB571E5-0068-11A0-08AD-BE4C1037D06D}"/>
              </a:ext>
            </a:extLst>
          </p:cNvPr>
          <p:cNvCxnSpPr>
            <a:cxnSpLocks/>
            <a:stCxn id="11" idx="3"/>
          </p:cNvCxnSpPr>
          <p:nvPr/>
        </p:nvCxnSpPr>
        <p:spPr>
          <a:xfrm>
            <a:off x="1671586" y="2765451"/>
            <a:ext cx="714266" cy="130182"/>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7BF9705-930E-681B-3F6E-C51FB3119CA8}"/>
              </a:ext>
            </a:extLst>
          </p:cNvPr>
          <p:cNvSpPr txBox="1"/>
          <p:nvPr/>
        </p:nvSpPr>
        <p:spPr>
          <a:xfrm>
            <a:off x="4740788" y="1911347"/>
            <a:ext cx="4192475" cy="2031325"/>
          </a:xfrm>
          <a:prstGeom prst="rect">
            <a:avLst/>
          </a:prstGeom>
          <a:noFill/>
        </p:spPr>
        <p:txBody>
          <a:bodyPr wrap="square" lIns="91440" tIns="45720" rIns="91440" bIns="45720" rtlCol="0" anchor="t">
            <a:spAutoFit/>
          </a:bodyPr>
          <a:lstStyle/>
          <a:p>
            <a:r>
              <a:rPr lang="en-GB" dirty="0"/>
              <a:t>Some flowers have </a:t>
            </a:r>
            <a:r>
              <a:rPr lang="en-GB" b="1" dirty="0"/>
              <a:t>brightly coloured </a:t>
            </a:r>
            <a:r>
              <a:rPr lang="en-GB" dirty="0"/>
              <a:t>petals or </a:t>
            </a:r>
            <a:r>
              <a:rPr lang="en-GB" b="1" dirty="0"/>
              <a:t>patterns</a:t>
            </a:r>
            <a:r>
              <a:rPr lang="en-GB" dirty="0"/>
              <a:t> on petals to attract insects to them.</a:t>
            </a:r>
          </a:p>
          <a:p>
            <a:endParaRPr lang="en-GB" dirty="0"/>
          </a:p>
          <a:p>
            <a:r>
              <a:rPr lang="en-GB" dirty="0"/>
              <a:t>The dots on the petals of this </a:t>
            </a:r>
            <a:r>
              <a:rPr lang="en-GB" b="1" dirty="0"/>
              <a:t>foxglove </a:t>
            </a:r>
            <a:r>
              <a:rPr lang="en-GB" dirty="0"/>
              <a:t>guide insects towards the </a:t>
            </a:r>
            <a:r>
              <a:rPr lang="en-GB" b="1" dirty="0"/>
              <a:t>pollen sacs </a:t>
            </a:r>
            <a:r>
              <a:rPr lang="en-GB" dirty="0"/>
              <a:t>at the end of the tube.</a:t>
            </a:r>
          </a:p>
        </p:txBody>
      </p:sp>
      <p:sp>
        <p:nvSpPr>
          <p:cNvPr id="22" name="TextBox 21">
            <a:extLst>
              <a:ext uri="{FF2B5EF4-FFF2-40B4-BE49-F238E27FC236}">
                <a16:creationId xmlns:a16="http://schemas.microsoft.com/office/drawing/2014/main" id="{A024EF41-DB83-7D4F-183B-63D546C9549F}"/>
              </a:ext>
            </a:extLst>
          </p:cNvPr>
          <p:cNvSpPr txBox="1"/>
          <p:nvPr/>
        </p:nvSpPr>
        <p:spPr>
          <a:xfrm>
            <a:off x="4691397" y="4530596"/>
            <a:ext cx="4151602" cy="1754326"/>
          </a:xfrm>
          <a:prstGeom prst="rect">
            <a:avLst/>
          </a:prstGeom>
          <a:noFill/>
        </p:spPr>
        <p:txBody>
          <a:bodyPr wrap="square">
            <a:spAutoFit/>
          </a:bodyPr>
          <a:lstStyle/>
          <a:p>
            <a:r>
              <a:rPr lang="en-GB" dirty="0"/>
              <a:t>Some flowers make sweet smells (</a:t>
            </a:r>
            <a:r>
              <a:rPr lang="en-GB" b="1" dirty="0"/>
              <a:t>floral scents</a:t>
            </a:r>
            <a:r>
              <a:rPr lang="en-GB" dirty="0"/>
              <a:t>) to guide insects to them.</a:t>
            </a:r>
          </a:p>
          <a:p>
            <a:endParaRPr lang="en-GB" dirty="0"/>
          </a:p>
          <a:p>
            <a:r>
              <a:rPr lang="en-GB" b="1" dirty="0"/>
              <a:t>Lavender</a:t>
            </a:r>
            <a:r>
              <a:rPr lang="en-GB" dirty="0"/>
              <a:t> has very small flowers but produces a strong sweet smell to attract bees.</a:t>
            </a:r>
          </a:p>
        </p:txBody>
      </p:sp>
    </p:spTree>
    <p:extLst>
      <p:ext uri="{BB962C8B-B14F-4D97-AF65-F5344CB8AC3E}">
        <p14:creationId xmlns:p14="http://schemas.microsoft.com/office/powerpoint/2010/main" val="2665978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a:xfrm>
            <a:off x="628652" y="365126"/>
            <a:ext cx="7886700" cy="998992"/>
          </a:xfrm>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CD41CB9A-2577-7E16-67AE-96811E63C84D}"/>
              </a:ext>
            </a:extLst>
          </p:cNvPr>
          <p:cNvSpPr txBox="1"/>
          <p:nvPr/>
        </p:nvSpPr>
        <p:spPr>
          <a:xfrm>
            <a:off x="625882" y="1284143"/>
            <a:ext cx="7762542" cy="3801041"/>
          </a:xfrm>
          <a:prstGeom prst="rect">
            <a:avLst/>
          </a:prstGeom>
          <a:noFill/>
        </p:spPr>
        <p:txBody>
          <a:bodyPr wrap="square" rtlCol="0">
            <a:spAutoFit/>
          </a:bodyPr>
          <a:lstStyle/>
          <a:p>
            <a:pPr>
              <a:spcAft>
                <a:spcPts val="600"/>
              </a:spcAft>
            </a:pPr>
            <a:r>
              <a:rPr lang="en-GB" dirty="0">
                <a:hlinkClick r:id="rId3"/>
              </a:rPr>
              <a:t>Brynn Cook</a:t>
            </a:r>
            <a:r>
              <a:rPr lang="en-GB" dirty="0"/>
              <a:t> studied the effects of </a:t>
            </a:r>
            <a:r>
              <a:rPr lang="en-GB" b="1" dirty="0"/>
              <a:t>air pollution </a:t>
            </a:r>
            <a:r>
              <a:rPr lang="en-GB" dirty="0"/>
              <a:t>on </a:t>
            </a:r>
            <a:r>
              <a:rPr lang="en-GB" b="1" dirty="0"/>
              <a:t>pollination </a:t>
            </a:r>
            <a:r>
              <a:rPr lang="en-GB" dirty="0"/>
              <a:t>at university. She now advises government decision makers in California, USA.</a:t>
            </a:r>
          </a:p>
          <a:p>
            <a:pPr>
              <a:spcAft>
                <a:spcPts val="600"/>
              </a:spcAft>
            </a:pPr>
            <a:r>
              <a:rPr lang="en-GB" dirty="0">
                <a:hlinkClick r:id="rId4"/>
              </a:rPr>
              <a:t>Alexander </a:t>
            </a:r>
            <a:r>
              <a:rPr lang="en-GB" dirty="0" err="1">
                <a:hlinkClick r:id="rId4"/>
              </a:rPr>
              <a:t>Haverkamp</a:t>
            </a:r>
            <a:r>
              <a:rPr lang="en-GB" dirty="0"/>
              <a:t> investigates how </a:t>
            </a:r>
            <a:r>
              <a:rPr lang="en-GB" b="1" dirty="0"/>
              <a:t>insect brains </a:t>
            </a:r>
            <a:r>
              <a:rPr lang="en-GB" dirty="0"/>
              <a:t>understand </a:t>
            </a:r>
            <a:r>
              <a:rPr lang="en-GB" b="1" dirty="0"/>
              <a:t>taste and smell </a:t>
            </a:r>
            <a:r>
              <a:rPr lang="en-GB" dirty="0"/>
              <a:t>information. He works in The Netherlands.</a:t>
            </a:r>
          </a:p>
          <a:p>
            <a:pPr>
              <a:spcAft>
                <a:spcPts val="600"/>
              </a:spcAft>
            </a:pPr>
            <a:r>
              <a:rPr lang="en-GB" dirty="0">
                <a:hlinkClick r:id="rId5"/>
              </a:rPr>
              <a:t>Professor Bill Hansson</a:t>
            </a:r>
            <a:r>
              <a:rPr lang="en-GB" dirty="0"/>
              <a:t> studies how insects use their </a:t>
            </a:r>
            <a:r>
              <a:rPr lang="en-GB" b="1" dirty="0"/>
              <a:t>antennae</a:t>
            </a:r>
            <a:r>
              <a:rPr lang="en-GB" dirty="0"/>
              <a:t> to detect smells. He works in Germany.</a:t>
            </a:r>
          </a:p>
          <a:p>
            <a:pPr>
              <a:spcAft>
                <a:spcPts val="600"/>
              </a:spcAft>
            </a:pPr>
            <a:r>
              <a:rPr lang="en-GB" dirty="0" err="1">
                <a:hlinkClick r:id="rId6"/>
              </a:rPr>
              <a:t>T’ai</a:t>
            </a:r>
            <a:r>
              <a:rPr lang="en-GB" dirty="0">
                <a:hlinkClick r:id="rId6"/>
              </a:rPr>
              <a:t> Roulston</a:t>
            </a:r>
            <a:r>
              <a:rPr lang="en-GB" dirty="0"/>
              <a:t> studies </a:t>
            </a:r>
            <a:r>
              <a:rPr lang="en-GB" b="1" dirty="0"/>
              <a:t>pollen</a:t>
            </a:r>
            <a:r>
              <a:rPr lang="en-GB" dirty="0"/>
              <a:t> and how insects and plants interact. He works in the USA. </a:t>
            </a:r>
          </a:p>
          <a:p>
            <a:pPr>
              <a:spcAft>
                <a:spcPts val="600"/>
              </a:spcAft>
            </a:pPr>
            <a:r>
              <a:rPr lang="en-GB" dirty="0">
                <a:hlinkClick r:id="rId7"/>
              </a:rPr>
              <a:t>Professor Manuel </a:t>
            </a:r>
            <a:r>
              <a:rPr lang="en-GB" dirty="0" err="1">
                <a:hlinkClick r:id="rId7"/>
              </a:rPr>
              <a:t>Lerdau</a:t>
            </a:r>
            <a:r>
              <a:rPr lang="en-GB" dirty="0"/>
              <a:t> studies how </a:t>
            </a:r>
            <a:r>
              <a:rPr lang="en-GB" b="1" dirty="0"/>
              <a:t>plants</a:t>
            </a:r>
            <a:r>
              <a:rPr lang="en-GB" dirty="0"/>
              <a:t> work and many things about the environment. He works in the USA.</a:t>
            </a:r>
          </a:p>
          <a:p>
            <a:pPr>
              <a:spcAft>
                <a:spcPts val="600"/>
              </a:spcAft>
            </a:pPr>
            <a:r>
              <a:rPr lang="en-GB" dirty="0">
                <a:hlinkClick r:id="rId8"/>
              </a:rPr>
              <a:t>Markus </a:t>
            </a:r>
            <a:r>
              <a:rPr lang="en-GB" dirty="0" err="1">
                <a:hlinkClick r:id="rId8"/>
              </a:rPr>
              <a:t>Knaden</a:t>
            </a:r>
            <a:r>
              <a:rPr lang="en-GB" dirty="0"/>
              <a:t> studies how </a:t>
            </a:r>
            <a:r>
              <a:rPr lang="en-GB" b="1" dirty="0"/>
              <a:t>smells</a:t>
            </a:r>
            <a:r>
              <a:rPr lang="en-GB" dirty="0"/>
              <a:t> affect the decisions that </a:t>
            </a:r>
            <a:r>
              <a:rPr lang="en-GB" b="1" dirty="0"/>
              <a:t>insects </a:t>
            </a:r>
            <a:r>
              <a:rPr lang="en-GB" dirty="0"/>
              <a:t>make. He works in Germany.</a:t>
            </a:r>
          </a:p>
        </p:txBody>
      </p:sp>
      <p:pic>
        <p:nvPicPr>
          <p:cNvPr id="7" name="Picture 6" descr="A butterfly on a flower&#10;&#10;Description automatically generated with medium confidence">
            <a:extLst>
              <a:ext uri="{FF2B5EF4-FFF2-40B4-BE49-F238E27FC236}">
                <a16:creationId xmlns:a16="http://schemas.microsoft.com/office/drawing/2014/main" id="{6D05DB58-EE83-E1E1-B4D6-483ED656286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126815" y="5067771"/>
            <a:ext cx="2375958" cy="1588308"/>
          </a:xfrm>
          <a:prstGeom prst="rect">
            <a:avLst/>
          </a:prstGeom>
          <a:ln w="38100">
            <a:solidFill>
              <a:srgbClr val="3EB1C8"/>
            </a:solidFill>
          </a:ln>
        </p:spPr>
      </p:pic>
      <p:sp>
        <p:nvSpPr>
          <p:cNvPr id="10" name="TextBox 9">
            <a:extLst>
              <a:ext uri="{FF2B5EF4-FFF2-40B4-BE49-F238E27FC236}">
                <a16:creationId xmlns:a16="http://schemas.microsoft.com/office/drawing/2014/main" id="{3A904FD6-DC37-C13B-044A-A953C96867FB}"/>
              </a:ext>
            </a:extLst>
          </p:cNvPr>
          <p:cNvSpPr txBox="1"/>
          <p:nvPr/>
        </p:nvSpPr>
        <p:spPr>
          <a:xfrm>
            <a:off x="630936" y="5395312"/>
            <a:ext cx="5337544" cy="923330"/>
          </a:xfrm>
          <a:prstGeom prst="rect">
            <a:avLst/>
          </a:prstGeom>
          <a:noFill/>
        </p:spPr>
        <p:txBody>
          <a:bodyPr wrap="square" rtlCol="0">
            <a:spAutoFit/>
          </a:bodyPr>
          <a:lstStyle/>
          <a:p>
            <a:r>
              <a:rPr lang="en-GB" dirty="0"/>
              <a:t>Together, these scientists have been trying to find out:</a:t>
            </a:r>
          </a:p>
          <a:p>
            <a:endParaRPr lang="en-GB" dirty="0"/>
          </a:p>
          <a:p>
            <a:r>
              <a:rPr lang="en-GB" b="1" dirty="0"/>
              <a:t>How does air pollution affect insect pollination?</a:t>
            </a:r>
          </a:p>
        </p:txBody>
      </p:sp>
    </p:spTree>
    <p:extLst>
      <p:ext uri="{BB962C8B-B14F-4D97-AF65-F5344CB8AC3E}">
        <p14:creationId xmlns:p14="http://schemas.microsoft.com/office/powerpoint/2010/main" val="3737904549"/>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A53AB155-FD45-400F-89C4-CD46A5BAE941}">
  <ds:schemaRefs>
    <ds:schemaRef ds:uri="http://schemas.microsoft.com/office/2006/documentManagement/types"/>
    <ds:schemaRef ds:uri="http://purl.org/dc/terms/"/>
    <ds:schemaRef ds:uri="http://schemas.openxmlformats.org/package/2006/metadata/core-properties"/>
    <ds:schemaRef ds:uri="http://www.w3.org/XML/1998/namespace"/>
    <ds:schemaRef ds:uri="http://purl.org/dc/elements/1.1/"/>
    <ds:schemaRef ds:uri="http://purl.org/dc/dcmitype/"/>
    <ds:schemaRef ds:uri="http://schemas.microsoft.com/office/2006/metadata/properties"/>
    <ds:schemaRef ds:uri="51cf1bba-0ff5-42e2-8005-60d9d9512cef"/>
    <ds:schemaRef ds:uri="http://schemas.microsoft.com/office/infopath/2007/PartnerControls"/>
    <ds:schemaRef ds:uri="7705360a-025e-40d4-a4f7-46b65681b513"/>
  </ds:schemaRefs>
</ds:datastoreItem>
</file>

<file path=customXml/itemProps3.xml><?xml version="1.0" encoding="utf-8"?>
<ds:datastoreItem xmlns:ds="http://schemas.openxmlformats.org/officeDocument/2006/customXml" ds:itemID="{56627244-54A9-4332-84B3-4D93050F85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5682</TotalTime>
  <Words>5182</Words>
  <Application>Microsoft Office PowerPoint</Application>
  <PresentationFormat>On-screen Show (4:3)</PresentationFormat>
  <Paragraphs>364</Paragraphs>
  <Slides>24</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Arial,Sans-Serif</vt:lpstr>
      <vt:lpstr>Calibri</vt:lpstr>
      <vt:lpstr>InterFace</vt:lpstr>
      <vt:lpstr>Interface-Regular</vt:lpstr>
      <vt:lpstr>Plus Jakarta Sans</vt:lpstr>
      <vt:lpstr>Plus Jakarta Sans ExtraBold</vt:lpstr>
      <vt:lpstr>Plus Jakarta Sans Medium</vt:lpstr>
      <vt:lpstr>2_Office Theme</vt:lpstr>
      <vt:lpstr>1_Office Theme</vt:lpstr>
      <vt:lpstr>Floral scents may be changed by air pollutants</vt:lpstr>
      <vt:lpstr>Floral scents may be changed by air pollution</vt:lpstr>
      <vt:lpstr>Key vocabulary</vt:lpstr>
      <vt:lpstr>Key vocabulary</vt:lpstr>
      <vt:lpstr>Quick activity</vt:lpstr>
      <vt:lpstr>What do you know about pollination?</vt:lpstr>
      <vt:lpstr>Which types of flowers do insects prefer?</vt:lpstr>
      <vt:lpstr>How do insects find the flowers they prefer?</vt:lpstr>
      <vt:lpstr>Who were the scientists?</vt:lpstr>
      <vt:lpstr>What did the scientists already know?</vt:lpstr>
      <vt:lpstr>What did the scientists do?</vt:lpstr>
      <vt:lpstr>What did the scientists find out?</vt:lpstr>
      <vt:lpstr>What did the scientists do next?</vt:lpstr>
      <vt:lpstr>What did the scientists find out?</vt:lpstr>
      <vt:lpstr>What did the scientists do next?</vt:lpstr>
      <vt:lpstr>What did the scientists find out?</vt:lpstr>
      <vt:lpstr>Why is this important?</vt:lpstr>
      <vt:lpstr>PowerPoint Presentation</vt:lpstr>
      <vt:lpstr>Your turn to investigate</vt:lpstr>
      <vt:lpstr>Questions for further learning</vt:lpstr>
      <vt:lpstr>Cross-curricular links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1085</cp:revision>
  <dcterms:created xsi:type="dcterms:W3CDTF">2016-06-16T08:43:18Z</dcterms:created>
  <dcterms:modified xsi:type="dcterms:W3CDTF">2025-07-21T14:00:08Z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0x0101003007297486795B42A72494E499C3B7DD</vt:lpwstr>
  </property>
</Properties>
</file>