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5" r:id="rId3"/>
    <p:sldId id="277" r:id="rId4"/>
    <p:sldId id="261" r:id="rId5"/>
    <p:sldId id="259" r:id="rId6"/>
    <p:sldId id="260" r:id="rId7"/>
    <p:sldId id="258" r:id="rId8"/>
    <p:sldId id="257" r:id="rId9"/>
    <p:sldId id="278" r:id="rId10"/>
    <p:sldId id="274" r:id="rId1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nne Bianchi" initials="L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D164"/>
    <a:srgbClr val="A2D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9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4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0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5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3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95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7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4822-83CB-41A1-8DFB-55218D8932BD}" type="datetimeFigureOut">
              <a:rPr lang="en-GB" smtClean="0"/>
              <a:t>22/03/2016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BE68-9C92-40F5-8BD9-EA4AB65D0B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0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cinate.manchester.ac.uk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hyperlink" Target="mailto:Toby.Tyler@manchester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673100"/>
            <a:ext cx="11686032" cy="550468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230" y="5373501"/>
            <a:ext cx="1716661" cy="128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ascinate-name-Final-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950" y="5373501"/>
            <a:ext cx="1366261" cy="1366261"/>
          </a:xfrm>
          <a:prstGeom prst="rect">
            <a:avLst/>
          </a:prstGeom>
        </p:spPr>
      </p:pic>
      <p:pic>
        <p:nvPicPr>
          <p:cNvPr id="6" name="Picture 5" descr="TAB_col_white_backgroun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54" y="226325"/>
            <a:ext cx="1484666" cy="6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stslid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808" y="316345"/>
            <a:ext cx="9251373" cy="587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309" y="552588"/>
            <a:ext cx="4598093" cy="3950772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000000"/>
                </a:solidFill>
              </a:rPr>
              <a:t>What will </a:t>
            </a:r>
            <a:br>
              <a:rPr lang="en-GB" sz="6000" b="1" dirty="0">
                <a:solidFill>
                  <a:srgbClr val="000000"/>
                </a:solidFill>
              </a:rPr>
            </a:br>
            <a:r>
              <a:rPr lang="en-GB" sz="6000" b="1" dirty="0">
                <a:solidFill>
                  <a:srgbClr val="000000"/>
                </a:solidFill>
              </a:rPr>
              <a:t>you do?</a:t>
            </a:r>
          </a:p>
        </p:txBody>
      </p:sp>
    </p:spTree>
    <p:extLst>
      <p:ext uri="{BB962C8B-B14F-4D97-AF65-F5344CB8AC3E}">
        <p14:creationId xmlns:p14="http://schemas.microsoft.com/office/powerpoint/2010/main" val="41005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blobmushro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64" y="1118072"/>
            <a:ext cx="4589318" cy="5774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4626" y="540757"/>
            <a:ext cx="6225205" cy="625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700" dirty="0"/>
          </a:p>
          <a:p>
            <a:endParaRPr lang="en-GB" sz="1700" dirty="0"/>
          </a:p>
          <a:p>
            <a:r>
              <a:rPr lang="en-GB" sz="1700" dirty="0"/>
              <a:t>This and the associated resources have been created to inspire and engage school communities in finding and enhancing wildlife in their local area.</a:t>
            </a:r>
          </a:p>
          <a:p>
            <a:endParaRPr lang="en-GB" sz="1700" dirty="0"/>
          </a:p>
          <a:p>
            <a:r>
              <a:rPr lang="en-GB" sz="1700" dirty="0"/>
              <a:t>You have the ability to amend these resources. Please accredit the original source ‘University of Manchester’.</a:t>
            </a:r>
          </a:p>
          <a:p>
            <a:endParaRPr lang="en-GB" sz="1700" dirty="0"/>
          </a:p>
          <a:p>
            <a:r>
              <a:rPr lang="en-GB" sz="1700" dirty="0">
                <a:hlinkClick r:id="rId3"/>
              </a:rPr>
              <a:t>Contact:</a:t>
            </a:r>
          </a:p>
          <a:p>
            <a:endParaRPr lang="en-GB" sz="1700" dirty="0">
              <a:hlinkClick r:id="rId3"/>
            </a:endParaRPr>
          </a:p>
          <a:p>
            <a:r>
              <a:rPr lang="en-GB" sz="1700" dirty="0">
                <a:hlinkClick r:id="rId3"/>
              </a:rPr>
              <a:t>w: http://www.fascinate.manchester.ac.uk/</a:t>
            </a:r>
            <a:endParaRPr lang="en-GB" sz="1700" dirty="0"/>
          </a:p>
          <a:p>
            <a:r>
              <a:rPr lang="en-GB" sz="1700" dirty="0">
                <a:hlinkClick r:id="rId4"/>
              </a:rPr>
              <a:t>e: Toby.Tyler@manchester.ac.uk</a:t>
            </a:r>
            <a:r>
              <a:rPr lang="en-GB" sz="1700" dirty="0"/>
              <a:t> </a:t>
            </a:r>
          </a:p>
          <a:p>
            <a:endParaRPr lang="en-GB" sz="1700" dirty="0"/>
          </a:p>
          <a:p>
            <a:r>
              <a:rPr lang="en-GB" sz="1700" dirty="0"/>
              <a:t>Twitter: @</a:t>
            </a:r>
            <a:r>
              <a:rPr lang="en-GB" sz="1700" dirty="0" err="1"/>
              <a:t>UoMSEERIH</a:t>
            </a:r>
            <a:r>
              <a:rPr lang="en-GB" sz="1700" dirty="0"/>
              <a:t>   </a:t>
            </a:r>
          </a:p>
          <a:p>
            <a:r>
              <a:rPr lang="en-GB" sz="1700" dirty="0"/>
              <a:t>@</a:t>
            </a:r>
            <a:r>
              <a:rPr lang="en-GB" sz="1700" dirty="0" err="1"/>
              <a:t>StockportSLIC</a:t>
            </a:r>
            <a:r>
              <a:rPr lang="en-GB" sz="1700" i="1" dirty="0"/>
              <a:t>   </a:t>
            </a:r>
          </a:p>
          <a:p>
            <a:r>
              <a:rPr lang="en-GB" sz="1700" i="1" dirty="0"/>
              <a:t>#</a:t>
            </a:r>
            <a:r>
              <a:rPr lang="en-GB" sz="1700" i="1" dirty="0" err="1"/>
              <a:t>GardenScience</a:t>
            </a:r>
            <a:endParaRPr lang="en-GB" sz="1700" b="1" i="1" dirty="0"/>
          </a:p>
          <a:p>
            <a:endParaRPr lang="en-GB" sz="1700" b="1" i="1" dirty="0"/>
          </a:p>
          <a:p>
            <a:r>
              <a:rPr lang="en-GB" sz="1700" b="1" dirty="0"/>
              <a:t>Created by Toby Tyler, PSTT Fellow</a:t>
            </a:r>
          </a:p>
          <a:p>
            <a:pPr>
              <a:lnSpc>
                <a:spcPct val="120000"/>
              </a:lnSpc>
            </a:pPr>
            <a:r>
              <a:rPr lang="en-GB" sz="1700" dirty="0"/>
              <a:t>Great Moor Community Infant School </a:t>
            </a:r>
          </a:p>
          <a:p>
            <a:pPr>
              <a:lnSpc>
                <a:spcPct val="120000"/>
              </a:lnSpc>
            </a:pPr>
            <a:r>
              <a:rPr lang="en-GB" sz="1700" dirty="0"/>
              <a:t>&amp; Infant Champion at the Science &amp; Engineering </a:t>
            </a:r>
          </a:p>
          <a:p>
            <a:pPr>
              <a:lnSpc>
                <a:spcPct val="120000"/>
              </a:lnSpc>
            </a:pPr>
            <a:r>
              <a:rPr lang="en-GB" sz="1700" dirty="0"/>
              <a:t>Education fascinate Hub </a:t>
            </a:r>
            <a:endParaRPr lang="en-GB" sz="1700" i="1" dirty="0"/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241" y="5052918"/>
            <a:ext cx="1422139" cy="142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4687" y="1556225"/>
            <a:ext cx="3111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Garden 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</a:rPr>
              <a:t>Watch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2182091" y="4407947"/>
            <a:ext cx="26881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Assembly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Intro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PowerPoint</a:t>
            </a:r>
          </a:p>
          <a:p>
            <a:pPr algn="ctr"/>
            <a:endParaRPr lang="en-US" dirty="0"/>
          </a:p>
        </p:txBody>
      </p:sp>
      <p:pic>
        <p:nvPicPr>
          <p:cNvPr id="10" name="Picture 9" descr="TAB_col_white_backgroun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54" y="226325"/>
            <a:ext cx="1484666" cy="6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oteslide mush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8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764" y="1011208"/>
            <a:ext cx="4645131" cy="32687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dirty="0"/>
              <a:t>Nature is struggling,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dirty="0"/>
              <a:t>but if we all pull together and do small actions for wildlife in our garden and outdoor spaces, we can make a real difference.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2124" y="3570380"/>
            <a:ext cx="36736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After all, if there's no home for nature, there will be no nature.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rgbClr val="FFFFFF"/>
                </a:solidFill>
              </a:rPr>
              <a:t>(RSPB – Give nature a home)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7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ug2-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28189"/>
            <a:ext cx="12048660" cy="1775991"/>
          </a:xfrm>
          <a:prstGeom prst="rect">
            <a:avLst/>
          </a:prstGeom>
        </p:spPr>
      </p:pic>
      <p:pic>
        <p:nvPicPr>
          <p:cNvPr id="7" name="Picture 6" descr="slid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28" y="0"/>
            <a:ext cx="9672107" cy="592393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94946" y="575118"/>
            <a:ext cx="5125120" cy="25698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GB" sz="8000" b="1" dirty="0">
                <a:solidFill>
                  <a:srgbClr val="FFFFFF"/>
                </a:solidFill>
                <a:latin typeface="+mj-lt"/>
                <a:cs typeface="Consolas" panose="020B0609020204030204" pitchFamily="49" charset="0"/>
              </a:rPr>
              <a:t>Our    Gardens!</a:t>
            </a:r>
          </a:p>
          <a:p>
            <a:pPr marL="0" indent="0" algn="ctr">
              <a:buNone/>
            </a:pPr>
            <a:endParaRPr lang="en-GB" sz="8000" b="1" dirty="0">
              <a:solidFill>
                <a:srgbClr val="FFFFFF"/>
              </a:solidFill>
              <a:latin typeface="+mj-lt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2883" y="3132907"/>
            <a:ext cx="3876582" cy="2103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8000" b="1" dirty="0">
                <a:solidFill>
                  <a:srgbClr val="000000"/>
                </a:solidFill>
                <a:latin typeface="+mj-lt"/>
                <a:cs typeface="Consolas" panose="020B0609020204030204" pitchFamily="49" charset="0"/>
              </a:rPr>
              <a:t>Our</a:t>
            </a:r>
          </a:p>
          <a:p>
            <a:pPr algn="ctr">
              <a:lnSpc>
                <a:spcPct val="80000"/>
              </a:lnSpc>
            </a:pPr>
            <a:r>
              <a:rPr lang="en-GB" sz="8000" b="1" dirty="0">
                <a:solidFill>
                  <a:srgbClr val="000000"/>
                </a:solidFill>
                <a:latin typeface="+mj-lt"/>
                <a:cs typeface="Consolas" panose="020B0609020204030204" pitchFamily="49" charset="0"/>
              </a:rPr>
              <a:t> Wildlife!</a:t>
            </a:r>
          </a:p>
        </p:txBody>
      </p:sp>
    </p:spTree>
    <p:extLst>
      <p:ext uri="{BB962C8B-B14F-4D97-AF65-F5344CB8AC3E}">
        <p14:creationId xmlns:p14="http://schemas.microsoft.com/office/powerpoint/2010/main" val="16039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 Cover &amp; back cover 04.03.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/>
          <a:stretch/>
        </p:blipFill>
        <p:spPr>
          <a:xfrm>
            <a:off x="5397499" y="364396"/>
            <a:ext cx="3921125" cy="59856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Speechblob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9102">
            <a:off x="448577" y="316145"/>
            <a:ext cx="4101932" cy="4101932"/>
          </a:xfrm>
          <a:prstGeom prst="rect">
            <a:avLst/>
          </a:prstGeom>
        </p:spPr>
      </p:pic>
      <p:pic>
        <p:nvPicPr>
          <p:cNvPr id="11" name="Picture 10" descr="slug-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7" y="4274670"/>
            <a:ext cx="4328392" cy="2479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15" y="507475"/>
            <a:ext cx="3646968" cy="3483614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FFFFFF"/>
                </a:solidFill>
              </a:rPr>
              <a:t>What </a:t>
            </a:r>
            <a:br>
              <a:rPr lang="en-GB" sz="6000" b="1" dirty="0">
                <a:solidFill>
                  <a:srgbClr val="FFFFFF"/>
                </a:solidFill>
              </a:rPr>
            </a:br>
            <a:r>
              <a:rPr lang="en-GB" sz="6000" b="1" dirty="0">
                <a:solidFill>
                  <a:srgbClr val="FFFFFF"/>
                </a:solidFill>
              </a:rPr>
              <a:t>is in our gardens?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9342" y="2833242"/>
            <a:ext cx="300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Add your name.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07268" y="4341617"/>
            <a:ext cx="189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Add a drawing or  photo of your outdoor space.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8850047" y="4492236"/>
            <a:ext cx="1227551" cy="369332"/>
          </a:xfrm>
          <a:prstGeom prst="rightArrow">
            <a:avLst/>
          </a:prstGeom>
          <a:solidFill>
            <a:srgbClr val="A2D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8803324" y="2820547"/>
            <a:ext cx="1225971" cy="345148"/>
          </a:xfrm>
          <a:prstGeom prst="leftArrow">
            <a:avLst/>
          </a:prstGeom>
          <a:solidFill>
            <a:srgbClr val="A2D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7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  <p:bldP spid="5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Inside cover 04.03.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49226"/>
          <a:stretch/>
        </p:blipFill>
        <p:spPr>
          <a:xfrm>
            <a:off x="650874" y="590170"/>
            <a:ext cx="4013215" cy="57598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lug-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971" y="4459397"/>
            <a:ext cx="4328392" cy="2479421"/>
          </a:xfrm>
          <a:prstGeom prst="rect">
            <a:avLst/>
          </a:prstGeom>
        </p:spPr>
      </p:pic>
      <p:pic>
        <p:nvPicPr>
          <p:cNvPr id="6" name="Picture 5" descr="speechblob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54" y="346363"/>
            <a:ext cx="5934363" cy="4477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157" y="972072"/>
            <a:ext cx="5693833" cy="2929329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rgbClr val="FFFFFF"/>
                </a:solidFill>
              </a:rPr>
              <a:t>This </a:t>
            </a:r>
            <a:br>
              <a:rPr lang="en-GB" sz="8800" b="1" dirty="0">
                <a:solidFill>
                  <a:srgbClr val="FFFFFF"/>
                </a:solidFill>
              </a:rPr>
            </a:br>
            <a:r>
              <a:rPr lang="en-GB" sz="8800" b="1" dirty="0">
                <a:solidFill>
                  <a:srgbClr val="FFFFFF"/>
                </a:solidFill>
              </a:rPr>
              <a:t>Saturday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7560" y="5100659"/>
            <a:ext cx="198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List the animals you find or see, e.g. pigeons, spiders, lady birds etc.</a:t>
            </a:r>
          </a:p>
        </p:txBody>
      </p:sp>
      <p:sp>
        <p:nvSpPr>
          <p:cNvPr id="5" name="Right Arrow 4"/>
          <p:cNvSpPr/>
          <p:nvPr/>
        </p:nvSpPr>
        <p:spPr>
          <a:xfrm rot="12786893">
            <a:off x="3850447" y="4185490"/>
            <a:ext cx="1747114" cy="613775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eechblo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53" y="683489"/>
            <a:ext cx="5585691" cy="558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263" y="995449"/>
            <a:ext cx="5273178" cy="4220533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Bring it</a:t>
            </a:r>
            <a:br>
              <a:rPr lang="en-GB" sz="8800" b="1" dirty="0">
                <a:solidFill>
                  <a:schemeClr val="bg1"/>
                </a:solidFill>
              </a:rPr>
            </a:br>
            <a:r>
              <a:rPr lang="en-GB" sz="8800" b="1" dirty="0">
                <a:solidFill>
                  <a:schemeClr val="bg1"/>
                </a:solidFill>
              </a:rPr>
              <a:t> back to school.</a:t>
            </a:r>
          </a:p>
        </p:txBody>
      </p:sp>
      <p:pic>
        <p:nvPicPr>
          <p:cNvPr id="3" name="Picture 2" descr="backtoschoo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584" y="870050"/>
            <a:ext cx="5280161" cy="49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blobmushroom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26" y="476826"/>
            <a:ext cx="4023592" cy="5062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002" y="909456"/>
            <a:ext cx="3039655" cy="44771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6000" dirty="0">
                <a:solidFill>
                  <a:srgbClr val="000000"/>
                </a:solidFill>
              </a:rPr>
              <a:t>   </a:t>
            </a:r>
            <a:r>
              <a:rPr lang="en-GB" sz="6000" dirty="0">
                <a:solidFill>
                  <a:schemeClr val="bg1"/>
                </a:solidFill>
              </a:rPr>
              <a:t>Get </a:t>
            </a:r>
            <a:br>
              <a:rPr lang="en-GB" sz="6000" dirty="0">
                <a:solidFill>
                  <a:schemeClr val="bg1"/>
                </a:solidFill>
              </a:rPr>
            </a:br>
            <a:br>
              <a:rPr lang="en-GB" sz="6000" dirty="0">
                <a:solidFill>
                  <a:schemeClr val="bg1"/>
                </a:solidFill>
              </a:rPr>
            </a:b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    </a:t>
            </a:r>
            <a:r>
              <a:rPr lang="en-GB" sz="6000" dirty="0">
                <a:solidFill>
                  <a:srgbClr val="FFFFFF"/>
                </a:solidFill>
              </a:rPr>
              <a:t>  busy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8811" y="678842"/>
            <a:ext cx="6914367" cy="495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8364" y="6153727"/>
            <a:ext cx="645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With thanks to </a:t>
            </a:r>
            <a:r>
              <a:rPr lang="en-US" dirty="0" err="1"/>
              <a:t>www.wildlifewatch.org.uk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8311" y="4018340"/>
            <a:ext cx="3071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Scan these with a mobile phone or an</a:t>
            </a:r>
          </a:p>
          <a:p>
            <a:pPr algn="ctr"/>
            <a:r>
              <a:rPr lang="en-GB" sz="2400" dirty="0">
                <a:latin typeface="+mj-lt"/>
              </a:rPr>
              <a:t> iPad. Ask a grown up to help. </a:t>
            </a:r>
          </a:p>
          <a:p>
            <a:pPr algn="ctr"/>
            <a:r>
              <a:rPr lang="en-GB" sz="2400" dirty="0">
                <a:latin typeface="+mj-lt"/>
              </a:rPr>
              <a:t>Enjoy it!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3883" y="1049375"/>
            <a:ext cx="29226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Draw, write or paste a picture showing </a:t>
            </a:r>
          </a:p>
          <a:p>
            <a:pPr algn="ctr"/>
            <a:r>
              <a:rPr lang="en-GB" sz="2400" dirty="0">
                <a:latin typeface="+mj-lt"/>
              </a:rPr>
              <a:t>what you have done.</a:t>
            </a:r>
          </a:p>
        </p:txBody>
      </p:sp>
      <p:sp>
        <p:nvSpPr>
          <p:cNvPr id="6" name="Bent Arrow 5"/>
          <p:cNvSpPr/>
          <p:nvPr/>
        </p:nvSpPr>
        <p:spPr>
          <a:xfrm flipH="1">
            <a:off x="4529666" y="2690554"/>
            <a:ext cx="1371599" cy="1352279"/>
          </a:xfrm>
          <a:prstGeom prst="bentArrow">
            <a:avLst/>
          </a:prstGeom>
          <a:solidFill>
            <a:srgbClr val="A1D1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6354235" y="2303203"/>
            <a:ext cx="1371599" cy="1352279"/>
          </a:xfrm>
          <a:prstGeom prst="bentArrow">
            <a:avLst/>
          </a:prstGeom>
          <a:solidFill>
            <a:srgbClr val="A1D1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5. Cover &amp; back cover 04.03.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0" r="50049"/>
          <a:stretch/>
        </p:blipFill>
        <p:spPr>
          <a:xfrm>
            <a:off x="619125" y="667041"/>
            <a:ext cx="3698875" cy="51908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5 book p2 _ 5 04.04.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363"/>
          <a:stretch/>
        </p:blipFill>
        <p:spPr>
          <a:xfrm>
            <a:off x="7883525" y="706394"/>
            <a:ext cx="3736975" cy="52149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906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8" grpId="1"/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</TotalTime>
  <Words>229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Consolas</vt:lpstr>
      <vt:lpstr>Office Theme</vt:lpstr>
      <vt:lpstr>PowerPoint Presentation</vt:lpstr>
      <vt:lpstr>PowerPoint Presentation</vt:lpstr>
      <vt:lpstr>PowerPoint Presentation</vt:lpstr>
      <vt:lpstr>PowerPoint Presentation</vt:lpstr>
      <vt:lpstr>What  is in our gardens?</vt:lpstr>
      <vt:lpstr>This  Saturday</vt:lpstr>
      <vt:lpstr>Bring it  back to school.</vt:lpstr>
      <vt:lpstr>   Get          busy</vt:lpstr>
      <vt:lpstr>PowerPoint Presentation</vt:lpstr>
      <vt:lpstr>What will  you do?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Tyler</dc:creator>
  <cp:lastModifiedBy>Toby Tyler</cp:lastModifiedBy>
  <cp:revision>72</cp:revision>
  <cp:lastPrinted>2015-03-09T14:08:15Z</cp:lastPrinted>
  <dcterms:created xsi:type="dcterms:W3CDTF">2014-05-08T07:03:35Z</dcterms:created>
  <dcterms:modified xsi:type="dcterms:W3CDTF">2016-03-22T16:20:08Z</dcterms:modified>
</cp:coreProperties>
</file>