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353" r:id="rId2"/>
    <p:sldId id="339" r:id="rId3"/>
    <p:sldId id="354" r:id="rId4"/>
    <p:sldId id="355" r:id="rId5"/>
    <p:sldId id="314" r:id="rId6"/>
    <p:sldId id="340" r:id="rId7"/>
    <p:sldId id="356" r:id="rId8"/>
    <p:sldId id="341" r:id="rId9"/>
    <p:sldId id="352" r:id="rId10"/>
    <p:sldId id="263" r:id="rId11"/>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 Evans" initials="AE" lastIdx="10" clrIdx="0"/>
  <p:cmAuthor id="2" name="Sarah Eames" initials="SE" lastIdx="4" clrIdx="1">
    <p:extLst>
      <p:ext uri="{19B8F6BF-5375-455C-9EA6-DF929625EA0E}">
        <p15:presenceInfo xmlns:p15="http://schemas.microsoft.com/office/powerpoint/2012/main" userId="S::sarah.eames@pstt.org.uk::f6db4b7d-d806-45bc-889e-9eee415b91e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A82972-7510-554E-B1C5-4DBACC1EB3B8}" v="19" dt="2019-10-14T09:44:28.9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92806" autoAdjust="0"/>
  </p:normalViewPr>
  <p:slideViewPr>
    <p:cSldViewPr snapToGrid="0" snapToObjects="1">
      <p:cViewPr varScale="1">
        <p:scale>
          <a:sx n="89" d="100"/>
          <a:sy n="89" d="100"/>
        </p:scale>
        <p:origin x="312"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 Id="rId22"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EDA82972-7510-554E-B1C5-4DBACC1EB3B8}"/>
    <pc:docChg chg="undo redo custSel addSld delSld modSld">
      <pc:chgData name="Sue Martin" userId="cb0194a5-6d63-41ca-ace6-4751bda7921e" providerId="ADAL" clId="{EDA82972-7510-554E-B1C5-4DBACC1EB3B8}" dt="2019-10-14T09:44:28.912" v="297" actId="1076"/>
      <pc:docMkLst>
        <pc:docMk/>
      </pc:docMkLst>
      <pc:sldChg chg="addSp delSp modSp modNotesTx">
        <pc:chgData name="Sue Martin" userId="cb0194a5-6d63-41ca-ace6-4751bda7921e" providerId="ADAL" clId="{EDA82972-7510-554E-B1C5-4DBACC1EB3B8}" dt="2019-10-07T16:22:35.343" v="181" actId="20577"/>
        <pc:sldMkLst>
          <pc:docMk/>
          <pc:sldMk cId="4154666945" sldId="340"/>
        </pc:sldMkLst>
        <pc:graphicFrameChg chg="mod modGraphic">
          <ac:chgData name="Sue Martin" userId="cb0194a5-6d63-41ca-ace6-4751bda7921e" providerId="ADAL" clId="{EDA82972-7510-554E-B1C5-4DBACC1EB3B8}" dt="2019-10-07T16:20:55.683" v="94" actId="20577"/>
          <ac:graphicFrameMkLst>
            <pc:docMk/>
            <pc:sldMk cId="4154666945" sldId="340"/>
            <ac:graphicFrameMk id="5" creationId="{FBE54D79-B4FE-544B-9A03-3C3DE33A3C50}"/>
          </ac:graphicFrameMkLst>
        </pc:graphicFrameChg>
        <pc:graphicFrameChg chg="add del mod">
          <ac:chgData name="Sue Martin" userId="cb0194a5-6d63-41ca-ace6-4751bda7921e" providerId="ADAL" clId="{EDA82972-7510-554E-B1C5-4DBACC1EB3B8}" dt="2019-10-07T16:19:38.473" v="40"/>
          <ac:graphicFrameMkLst>
            <pc:docMk/>
            <pc:sldMk cId="4154666945" sldId="340"/>
            <ac:graphicFrameMk id="6" creationId="{164F7D97-2AAB-CF4C-9DA5-E3A285A753C9}"/>
          </ac:graphicFrameMkLst>
        </pc:graphicFrameChg>
      </pc:sldChg>
      <pc:sldChg chg="modSp">
        <pc:chgData name="Sue Martin" userId="cb0194a5-6d63-41ca-ace6-4751bda7921e" providerId="ADAL" clId="{EDA82972-7510-554E-B1C5-4DBACC1EB3B8}" dt="2019-10-14T09:44:28.912" v="297" actId="1076"/>
        <pc:sldMkLst>
          <pc:docMk/>
          <pc:sldMk cId="3263218894" sldId="353"/>
        </pc:sldMkLst>
        <pc:spChg chg="mod">
          <ac:chgData name="Sue Martin" userId="cb0194a5-6d63-41ca-ace6-4751bda7921e" providerId="ADAL" clId="{EDA82972-7510-554E-B1C5-4DBACC1EB3B8}" dt="2019-10-14T09:44:28.912" v="297" actId="1076"/>
          <ac:spMkLst>
            <pc:docMk/>
            <pc:sldMk cId="3263218894" sldId="353"/>
            <ac:spMk id="4103" creationId="{00000000-0000-0000-0000-000000000000}"/>
          </ac:spMkLst>
        </pc:spChg>
        <pc:picChg chg="mod">
          <ac:chgData name="Sue Martin" userId="cb0194a5-6d63-41ca-ace6-4751bda7921e" providerId="ADAL" clId="{EDA82972-7510-554E-B1C5-4DBACC1EB3B8}" dt="2019-10-14T09:44:08.906" v="294" actId="1076"/>
          <ac:picMkLst>
            <pc:docMk/>
            <pc:sldMk cId="3263218894" sldId="353"/>
            <ac:picMk id="5" creationId="{9A1141E6-B902-3440-8FE0-FBB086887F86}"/>
          </ac:picMkLst>
        </pc:picChg>
      </pc:sldChg>
      <pc:sldChg chg="modSp add modNotesTx">
        <pc:chgData name="Sue Martin" userId="cb0194a5-6d63-41ca-ace6-4751bda7921e" providerId="ADAL" clId="{EDA82972-7510-554E-B1C5-4DBACC1EB3B8}" dt="2019-10-07T16:24:19.646" v="276" actId="20577"/>
        <pc:sldMkLst>
          <pc:docMk/>
          <pc:sldMk cId="1410188762" sldId="356"/>
        </pc:sldMkLst>
        <pc:graphicFrameChg chg="modGraphic">
          <ac:chgData name="Sue Martin" userId="cb0194a5-6d63-41ca-ace6-4751bda7921e" providerId="ADAL" clId="{EDA82972-7510-554E-B1C5-4DBACC1EB3B8}" dt="2019-10-07T16:24:01.719" v="275" actId="20577"/>
          <ac:graphicFrameMkLst>
            <pc:docMk/>
            <pc:sldMk cId="1410188762" sldId="356"/>
            <ac:graphicFrameMk id="5" creationId="{FBE54D79-B4FE-544B-9A03-3C3DE33A3C50}"/>
          </ac:graphicFrameMkLst>
        </pc:graphicFrame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19-10-07T07:51:39.540" idx="3">
    <p:pos x="10" y="10"/>
    <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9B8FB03C-2968-4A65-AFAB-9545BAA90973}" type="datetimeFigureOut">
              <a:rPr lang="en-US" altLang="en-US"/>
              <a:pPr>
                <a:defRPr/>
              </a:pPr>
              <a:t>10/14/19</a:t>
            </a:fld>
            <a:endParaRPr lang="en-US" alt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42183A5-5C3A-4306-BBF5-96C8D45BC9E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2601307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E87BCBE-B0DD-4B02-92F7-16A2E8CA3354}" type="slidenum">
              <a:rPr lang="en-US" altLang="en-US" smtClean="0">
                <a:latin typeface="Palatino Linotype" panose="02040502050505030304" pitchFamily="18" charset="0"/>
              </a:rPr>
              <a:pPr>
                <a:spcBef>
                  <a:spcPct val="0"/>
                </a:spcBef>
              </a:pPr>
              <a:t>10</a:t>
            </a:fld>
            <a:endParaRPr lang="en-US" altLang="en-US">
              <a:latin typeface="Palatino Linotype" panose="0204050205050503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Stadiums are built so that the sound echoes and many people leave with a ringing in their ears.  The sound in a stadium can make a big difference to the footballers on the pitch and the enjoyment of the crowd. The best stadiums in the world are engineered to get the most out of the energy and sound of the crowd. Stadiums can trap and amplify the sound. Stadiums provide surfaces that reflect the sound.  Smaller stadiums help amplify the sound … as the sound travels it loses energy, partial roofs help reflect the soundwaves back to the crowd. </a:t>
            </a:r>
          </a:p>
          <a:p>
            <a:r>
              <a:rPr lang="en-GB" altLang="en-US" dirty="0"/>
              <a:t>Wood and metal also help increase the sound of the crowd as they vibrate more than concrete. </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2</a:t>
            </a:fld>
            <a:endParaRPr lang="en-US" altLang="en-US"/>
          </a:p>
        </p:txBody>
      </p:sp>
    </p:spTree>
    <p:extLst>
      <p:ext uri="{BB962C8B-B14F-4D97-AF65-F5344CB8AC3E}">
        <p14:creationId xmlns:p14="http://schemas.microsoft.com/office/powerpoint/2010/main" val="325176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Stadiums are built so that the sound echoes and many people leave with a ringing in their ears. The sound in a stadium can make a big difference to the footballers on the pitch and the enjoyment of the crowd. The best stadiums in the world are engineered to get the most out of the energy and sound of the crowd. Stadiums can trap and amplify the sound. Stadiums provide surfaces that reflect the sound. Smaller stadiums help amplify the sound … as the sound travels it loses energy, partial roofs help reflect the soundwaves back to the crowd. </a:t>
            </a:r>
          </a:p>
          <a:p>
            <a:r>
              <a:rPr lang="en-GB" altLang="en-US" dirty="0"/>
              <a:t>Wood and metal also help increase the sound of the crowd as they vibrate more than concrete. </a:t>
            </a:r>
          </a:p>
          <a:p>
            <a:endParaRPr lang="en-GB" altLang="en-US" dirty="0"/>
          </a:p>
          <a:p>
            <a:r>
              <a:rPr lang="en-GB" altLang="en-US" dirty="0"/>
              <a:t>A referee has a special whistle so it can be heard above the sounds of the match. In a swimming pool, the guards have higher pitched whistles so they can be heard easier.</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3</a:t>
            </a:fld>
            <a:endParaRPr lang="en-US" altLang="en-US"/>
          </a:p>
        </p:txBody>
      </p:sp>
    </p:spTree>
    <p:extLst>
      <p:ext uri="{BB962C8B-B14F-4D97-AF65-F5344CB8AC3E}">
        <p14:creationId xmlns:p14="http://schemas.microsoft.com/office/powerpoint/2010/main" val="1656244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dirty="0"/>
              <a:t>The King Power Stadium does have a lot of atmosphere. The acoustics are very good and both sets of supporters can really make some noise, making for an enjoyable visit.</a:t>
            </a: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4</a:t>
            </a:fld>
            <a:endParaRPr lang="en-US" altLang="en-US"/>
          </a:p>
        </p:txBody>
      </p:sp>
    </p:spTree>
    <p:extLst>
      <p:ext uri="{BB962C8B-B14F-4D97-AF65-F5344CB8AC3E}">
        <p14:creationId xmlns:p14="http://schemas.microsoft.com/office/powerpoint/2010/main" val="2351396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GB" sz="1200" kern="1200" dirty="0">
                <a:solidFill>
                  <a:schemeClr val="tx1"/>
                </a:solidFill>
                <a:effectLst/>
                <a:latin typeface="+mn-lt"/>
                <a:ea typeface="MS PGothic" panose="020B0600070205080204" pitchFamily="34" charset="-128"/>
                <a:cs typeface="ＭＳ Ｐゴシック" charset="0"/>
              </a:rPr>
              <a:t>Key spacesuit talking points</a:t>
            </a:r>
            <a:endParaRPr lang="en-GB" sz="1400" kern="1200" dirty="0">
              <a:solidFill>
                <a:schemeClr val="tx1"/>
              </a:solidFill>
              <a:effectLst/>
              <a:latin typeface="+mn-lt"/>
              <a:ea typeface="MS PGothic" panose="020B0600070205080204" pitchFamily="34" charset="-128"/>
              <a:cs typeface="ＭＳ Ｐゴシック" charset="0"/>
            </a:endParaRPr>
          </a:p>
          <a:p>
            <a:pPr lvl="1"/>
            <a:r>
              <a:rPr lang="en-GB" sz="1200" kern="1200" dirty="0">
                <a:solidFill>
                  <a:schemeClr val="tx1"/>
                </a:solidFill>
                <a:effectLst/>
                <a:latin typeface="+mn-lt"/>
                <a:ea typeface="MS PGothic" panose="020B0600070205080204" pitchFamily="34" charset="-128"/>
                <a:cs typeface="+mn-cs"/>
              </a:rPr>
              <a:t>Pressurised suit to protect astronauts from vacuum of space (causes gas in lungs to expand)</a:t>
            </a:r>
            <a:endParaRPr lang="en-GB" sz="1400" kern="1200" dirty="0">
              <a:solidFill>
                <a:schemeClr val="tx1"/>
              </a:solidFill>
              <a:effectLst/>
              <a:latin typeface="+mn-lt"/>
              <a:ea typeface="MS PGothic" panose="020B0600070205080204" pitchFamily="34" charset="-128"/>
              <a:cs typeface="+mn-cs"/>
            </a:endParaRPr>
          </a:p>
          <a:p>
            <a:pPr lvl="1"/>
            <a:r>
              <a:rPr lang="en-GB" sz="1200" kern="1200" dirty="0">
                <a:solidFill>
                  <a:schemeClr val="tx1"/>
                </a:solidFill>
                <a:effectLst/>
                <a:latin typeface="+mn-lt"/>
                <a:ea typeface="MS PGothic" panose="020B0600070205080204" pitchFamily="34" charset="-128"/>
                <a:cs typeface="+mn-cs"/>
              </a:rPr>
              <a:t>Visor to protect astronauts’ eyes and faces from the strong light and UV rays from the sun</a:t>
            </a:r>
            <a:endParaRPr lang="en-GB" sz="1400" kern="1200" dirty="0">
              <a:solidFill>
                <a:schemeClr val="tx1"/>
              </a:solidFill>
              <a:effectLst/>
              <a:latin typeface="+mn-lt"/>
              <a:ea typeface="MS PGothic" panose="020B0600070205080204" pitchFamily="34" charset="-128"/>
              <a:cs typeface="+mn-cs"/>
            </a:endParaRPr>
          </a:p>
          <a:p>
            <a:pPr lvl="1"/>
            <a:r>
              <a:rPr lang="en-GB" sz="1200" kern="1200" dirty="0">
                <a:solidFill>
                  <a:schemeClr val="tx1"/>
                </a:solidFill>
                <a:effectLst/>
                <a:latin typeface="+mn-lt"/>
                <a:ea typeface="MS PGothic" panose="020B0600070205080204" pitchFamily="34" charset="-128"/>
                <a:cs typeface="+mn-cs"/>
              </a:rPr>
              <a:t>Maximum Absorbency Garment (space nappy) as there are no toilets in space/on the moon</a:t>
            </a:r>
            <a:endParaRPr lang="en-GB" sz="1400" kern="1200" dirty="0">
              <a:solidFill>
                <a:schemeClr val="tx1"/>
              </a:solidFill>
              <a:effectLst/>
              <a:latin typeface="+mn-lt"/>
              <a:ea typeface="MS PGothic" panose="020B0600070205080204" pitchFamily="34" charset="-128"/>
              <a:cs typeface="+mn-cs"/>
            </a:endParaRPr>
          </a:p>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5</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For 1 type of sound generation – varying the number of people.</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6</a:t>
            </a:fld>
            <a:endParaRPr lang="en-US" altLang="en-US"/>
          </a:p>
        </p:txBody>
      </p:sp>
    </p:spTree>
    <p:extLst>
      <p:ext uri="{BB962C8B-B14F-4D97-AF65-F5344CB8AC3E}">
        <p14:creationId xmlns:p14="http://schemas.microsoft.com/office/powerpoint/2010/main" val="18222374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Comparing sound </a:t>
            </a:r>
            <a:r>
              <a:rPr lang="en-GB" altLang="en-US"/>
              <a:t>generation types.</a:t>
            </a:r>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7</a:t>
            </a:fld>
            <a:endParaRPr lang="en-US" altLang="en-US"/>
          </a:p>
        </p:txBody>
      </p:sp>
    </p:spTree>
    <p:extLst>
      <p:ext uri="{BB962C8B-B14F-4D97-AF65-F5344CB8AC3E}">
        <p14:creationId xmlns:p14="http://schemas.microsoft.com/office/powerpoint/2010/main" val="4067917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Sound cannot travel through the vacuum.</a:t>
            </a:r>
          </a:p>
          <a:p>
            <a:r>
              <a:rPr lang="en-GB" altLang="en-US" dirty="0"/>
              <a:t>A vacuum is a space where there is no (or virtually no) ‘matter’ – that is, there are no particles (atoms, molecules). Sound is a form of energy that travels as a ‘compression wave’ of particles that vibrate - they are compressed together then move apart. Without particles to vibrate, the energy cannot pass from one particle to the next and the sound cannot travel.</a:t>
            </a:r>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8</a:t>
            </a:fld>
            <a:endParaRPr lang="en-US" altLang="en-US"/>
          </a:p>
        </p:txBody>
      </p:sp>
    </p:spTree>
    <p:extLst>
      <p:ext uri="{BB962C8B-B14F-4D97-AF65-F5344CB8AC3E}">
        <p14:creationId xmlns:p14="http://schemas.microsoft.com/office/powerpoint/2010/main" val="13932023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63E1E99D-E4C5-42B6-B87B-ABD85C006D9E}" type="slidenum">
              <a:rPr lang="en-US" altLang="en-US" smtClean="0"/>
              <a:pPr/>
              <a:t>9</a:t>
            </a:fld>
            <a:endParaRPr lang="en-US" altLang="en-US"/>
          </a:p>
        </p:txBody>
      </p:sp>
    </p:spTree>
    <p:extLst>
      <p:ext uri="{BB962C8B-B14F-4D97-AF65-F5344CB8AC3E}">
        <p14:creationId xmlns:p14="http://schemas.microsoft.com/office/powerpoint/2010/main" val="194009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5994896F-9FBD-44FC-9B63-3EBB0B709A33}" type="slidenum">
              <a:rPr lang="en-US" altLang="en-US"/>
              <a:pPr>
                <a:defRPr/>
              </a:pPr>
              <a:t>‹#›</a:t>
            </a:fld>
            <a:endParaRPr lang="en-US" altLang="en-US"/>
          </a:p>
        </p:txBody>
      </p:sp>
    </p:spTree>
    <p:extLst>
      <p:ext uri="{BB962C8B-B14F-4D97-AF65-F5344CB8AC3E}">
        <p14:creationId xmlns:p14="http://schemas.microsoft.com/office/powerpoint/2010/main" val="524993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72341206-AA9E-454D-80B1-78928EF98B7B}" type="datetime4">
              <a:rPr lang="en-US" altLang="en-US"/>
              <a:pPr>
                <a:defRPr/>
              </a:pPr>
              <a:t>October 14,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D8F64C7E-A3DD-483D-B61A-3D4CFDA0ED2C}" type="slidenum">
              <a:rPr lang="en-US" altLang="en-US"/>
              <a:pPr>
                <a:defRPr/>
              </a:pPr>
              <a:t>‹#›</a:t>
            </a:fld>
            <a:endParaRPr lang="en-US" altLang="en-US"/>
          </a:p>
        </p:txBody>
      </p:sp>
    </p:spTree>
    <p:extLst>
      <p:ext uri="{BB962C8B-B14F-4D97-AF65-F5344CB8AC3E}">
        <p14:creationId xmlns:p14="http://schemas.microsoft.com/office/powerpoint/2010/main" val="2068147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9922EF13-A1D0-466E-BB91-073D22AFB881}" type="datetime4">
              <a:rPr lang="en-US" altLang="en-US"/>
              <a:pPr>
                <a:defRPr/>
              </a:pPr>
              <a:t>October 14,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F6AD860D-F1C4-40D3-88EB-50000316C1E2}" type="slidenum">
              <a:rPr lang="en-US" altLang="en-US"/>
              <a:pPr>
                <a:defRPr/>
              </a:pPr>
              <a:t>‹#›</a:t>
            </a:fld>
            <a:endParaRPr lang="en-US" altLang="en-US"/>
          </a:p>
        </p:txBody>
      </p:sp>
    </p:spTree>
    <p:extLst>
      <p:ext uri="{BB962C8B-B14F-4D97-AF65-F5344CB8AC3E}">
        <p14:creationId xmlns:p14="http://schemas.microsoft.com/office/powerpoint/2010/main" val="2051710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8DD5D03-DF24-466A-B8F7-32E73A681936}" type="datetime4">
              <a:rPr lang="en-US" altLang="en-US"/>
              <a:pPr>
                <a:defRPr/>
              </a:pPr>
              <a:t>October 14, 2019</a:t>
            </a:fld>
            <a:endParaRPr lang="en-US" altLang="en-US"/>
          </a:p>
        </p:txBody>
      </p:sp>
      <p:sp>
        <p:nvSpPr>
          <p:cNvPr id="5"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6B3D9785-2BA3-4789-8E08-AC9832DF8602}" type="slidenum">
              <a:rPr lang="en-US" altLang="en-US"/>
              <a:pPr>
                <a:defRPr/>
              </a:pPr>
              <a:t>‹#›</a:t>
            </a:fld>
            <a:endParaRPr lang="en-US" altLang="en-US"/>
          </a:p>
        </p:txBody>
      </p:sp>
    </p:spTree>
    <p:extLst>
      <p:ext uri="{BB962C8B-B14F-4D97-AF65-F5344CB8AC3E}">
        <p14:creationId xmlns:p14="http://schemas.microsoft.com/office/powerpoint/2010/main" val="1351087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p:cNvSpPr>
            <a:spLocks noGrp="1"/>
          </p:cNvSpPr>
          <p:nvPr>
            <p:ph type="dt" sz="half" idx="10"/>
          </p:nvPr>
        </p:nvSpPr>
        <p:spPr/>
        <p:txBody>
          <a:bodyPr/>
          <a:lstStyle>
            <a:lvl1pPr>
              <a:defRPr/>
            </a:lvl1pPr>
          </a:lstStyle>
          <a:p>
            <a:pPr>
              <a:defRPr/>
            </a:pPr>
            <a:fld id="{F42517FD-58DE-497A-A82A-D3DE978EC2C9}" type="datetime4">
              <a:rPr lang="en-US" altLang="en-US"/>
              <a:pPr>
                <a:defRPr/>
              </a:pPr>
              <a:t>October 14, 2019</a:t>
            </a:fld>
            <a:endParaRPr lang="en-US" altLang="en-US"/>
          </a:p>
        </p:txBody>
      </p:sp>
      <p:sp>
        <p:nvSpPr>
          <p:cNvPr id="8" name="Footer Placeholder 4"/>
          <p:cNvSpPr>
            <a:spLocks noGrp="1"/>
          </p:cNvSpPr>
          <p:nvPr>
            <p:ph type="ftr" sz="quarter" idx="11"/>
          </p:nvPr>
        </p:nvSpPr>
        <p:spPr/>
        <p:txBody>
          <a:bodyPr/>
          <a:lstStyle>
            <a:lvl1pPr>
              <a:defRPr/>
            </a:lvl1pPr>
          </a:lstStyle>
          <a:p>
            <a:pPr>
              <a:defRPr/>
            </a:pPr>
            <a:r>
              <a:rPr lang="en-US"/>
              <a:t>Footer Text</a:t>
            </a:r>
          </a:p>
        </p:txBody>
      </p:sp>
      <p:sp>
        <p:nvSpPr>
          <p:cNvPr id="9" name="Slide Number Placeholder 5"/>
          <p:cNvSpPr>
            <a:spLocks noGrp="1"/>
          </p:cNvSpPr>
          <p:nvPr>
            <p:ph type="sldNum" sz="quarter" idx="12"/>
          </p:nvPr>
        </p:nvSpPr>
        <p:spPr/>
        <p:txBody>
          <a:bodyPr/>
          <a:lstStyle>
            <a:lvl1pPr>
              <a:defRPr/>
            </a:lvl1pPr>
          </a:lstStyle>
          <a:p>
            <a:pPr>
              <a:defRPr/>
            </a:pPr>
            <a:fld id="{26DCACFF-8F3D-4ABE-B0AD-74E577AA2DFD}" type="slidenum">
              <a:rPr lang="en-US" altLang="en-US"/>
              <a:pPr>
                <a:defRPr/>
              </a:pPr>
              <a:t>‹#›</a:t>
            </a:fld>
            <a:endParaRPr lang="en-US" altLang="en-US"/>
          </a:p>
        </p:txBody>
      </p:sp>
    </p:spTree>
    <p:extLst>
      <p:ext uri="{BB962C8B-B14F-4D97-AF65-F5344CB8AC3E}">
        <p14:creationId xmlns:p14="http://schemas.microsoft.com/office/powerpoint/2010/main" val="556653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4"/>
          </p:nvPr>
        </p:nvSpPr>
        <p:spPr/>
        <p:txBody>
          <a:bodyPr/>
          <a:lstStyle>
            <a:lvl1pPr>
              <a:defRPr/>
            </a:lvl1pPr>
          </a:lstStyle>
          <a:p>
            <a:pPr>
              <a:defRPr/>
            </a:pPr>
            <a:fld id="{202F5851-705C-41F4-A50B-DC46381BF616}" type="datetime4">
              <a:rPr lang="en-US" altLang="en-US"/>
              <a:pPr>
                <a:defRPr/>
              </a:pPr>
              <a:t>October 14, 2019</a:t>
            </a:fld>
            <a:endParaRPr lang="en-US" altLang="en-US"/>
          </a:p>
        </p:txBody>
      </p:sp>
      <p:sp>
        <p:nvSpPr>
          <p:cNvPr id="6" name="Footer Placeholder 4"/>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6"/>
          </p:nvPr>
        </p:nvSpPr>
        <p:spPr/>
        <p:txBody>
          <a:bodyPr/>
          <a:lstStyle>
            <a:lvl1pPr>
              <a:defRPr/>
            </a:lvl1pPr>
          </a:lstStyle>
          <a:p>
            <a:pPr>
              <a:defRPr/>
            </a:pPr>
            <a:fld id="{67662634-D51B-4792-91F2-C08F29C80918}" type="slidenum">
              <a:rPr lang="en-US" altLang="en-US"/>
              <a:pPr>
                <a:defRPr/>
              </a:pPr>
              <a:t>‹#›</a:t>
            </a:fld>
            <a:endParaRPr lang="en-US" altLang="en-US"/>
          </a:p>
        </p:txBody>
      </p:sp>
    </p:spTree>
    <p:extLst>
      <p:ext uri="{BB962C8B-B14F-4D97-AF65-F5344CB8AC3E}">
        <p14:creationId xmlns:p14="http://schemas.microsoft.com/office/powerpoint/2010/main" val="2026943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5"/>
          </p:nvPr>
        </p:nvSpPr>
        <p:spPr/>
        <p:txBody>
          <a:bodyPr/>
          <a:lstStyle>
            <a:lvl1pPr>
              <a:defRPr/>
            </a:lvl1pPr>
          </a:lstStyle>
          <a:p>
            <a:pPr>
              <a:defRPr/>
            </a:pPr>
            <a:fld id="{1D7D9C2A-8AF7-4139-A5A3-82585D890285}" type="datetime4">
              <a:rPr lang="en-US" altLang="en-US"/>
              <a:pPr>
                <a:defRPr/>
              </a:pPr>
              <a:t>October 14, 2019</a:t>
            </a:fld>
            <a:endParaRPr lang="en-US" altLang="en-US"/>
          </a:p>
        </p:txBody>
      </p:sp>
      <p:sp>
        <p:nvSpPr>
          <p:cNvPr id="8" name="Footer Placeholder 4"/>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p:cNvSpPr>
            <a:spLocks noGrp="1"/>
          </p:cNvSpPr>
          <p:nvPr>
            <p:ph type="sldNum" sz="quarter" idx="17"/>
          </p:nvPr>
        </p:nvSpPr>
        <p:spPr/>
        <p:txBody>
          <a:bodyPr/>
          <a:lstStyle>
            <a:lvl1pPr>
              <a:defRPr/>
            </a:lvl1pPr>
          </a:lstStyle>
          <a:p>
            <a:pPr>
              <a:defRPr/>
            </a:pPr>
            <a:fld id="{28902529-12B7-4860-9B89-8DCC9595012F}" type="slidenum">
              <a:rPr lang="en-US" altLang="en-US"/>
              <a:pPr>
                <a:defRPr/>
              </a:pPr>
              <a:t>‹#›</a:t>
            </a:fld>
            <a:endParaRPr lang="en-US" altLang="en-US"/>
          </a:p>
        </p:txBody>
      </p:sp>
    </p:spTree>
    <p:extLst>
      <p:ext uri="{BB962C8B-B14F-4D97-AF65-F5344CB8AC3E}">
        <p14:creationId xmlns:p14="http://schemas.microsoft.com/office/powerpoint/2010/main" val="2231269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B9F3920C-157F-45E1-8288-59E820578C0B}" type="datetime4">
              <a:rPr lang="en-US" altLang="en-US"/>
              <a:pPr>
                <a:defRPr/>
              </a:pPr>
              <a:t>October 14, 2019</a:t>
            </a:fld>
            <a:endParaRPr lang="en-US" altLang="en-US"/>
          </a:p>
        </p:txBody>
      </p:sp>
      <p:sp>
        <p:nvSpPr>
          <p:cNvPr id="4"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E5659908-98E7-4F68-B98C-CD8D6175399C}" type="slidenum">
              <a:rPr lang="en-US" altLang="en-US"/>
              <a:pPr>
                <a:defRPr/>
              </a:pPr>
              <a:t>‹#›</a:t>
            </a:fld>
            <a:endParaRPr lang="en-US" altLang="en-US"/>
          </a:p>
        </p:txBody>
      </p:sp>
    </p:spTree>
    <p:extLst>
      <p:ext uri="{BB962C8B-B14F-4D97-AF65-F5344CB8AC3E}">
        <p14:creationId xmlns:p14="http://schemas.microsoft.com/office/powerpoint/2010/main" val="3682989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A1A3117-BDEC-4A45-9DCF-4F3FAFAFF4EE}" type="datetime4">
              <a:rPr lang="en-US" altLang="en-US"/>
              <a:pPr>
                <a:defRPr/>
              </a:pPr>
              <a:t>October 14, 2019</a:t>
            </a:fld>
            <a:endParaRPr lang="en-US" altLang="en-US"/>
          </a:p>
        </p:txBody>
      </p:sp>
      <p:sp>
        <p:nvSpPr>
          <p:cNvPr id="3"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97E4F702-0DA5-4D9E-A05B-403B9B0DDD08}" type="slidenum">
              <a:rPr lang="en-US" altLang="en-US"/>
              <a:pPr>
                <a:defRPr/>
              </a:pPr>
              <a:t>‹#›</a:t>
            </a:fld>
            <a:endParaRPr lang="en-US" altLang="en-US"/>
          </a:p>
        </p:txBody>
      </p:sp>
    </p:spTree>
    <p:extLst>
      <p:ext uri="{BB962C8B-B14F-4D97-AF65-F5344CB8AC3E}">
        <p14:creationId xmlns:p14="http://schemas.microsoft.com/office/powerpoint/2010/main" val="3200968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355453BA-A835-4B2D-B23C-1AA42E844AE4}" type="datetime4">
              <a:rPr lang="en-US" altLang="en-US"/>
              <a:pPr>
                <a:defRPr/>
              </a:pPr>
              <a:t>October 14,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76F2118A-0C0F-4C59-90C9-E8E9FA301D0B}" type="slidenum">
              <a:rPr lang="en-US" altLang="en-US"/>
              <a:pPr>
                <a:defRPr/>
              </a:pPr>
              <a:t>‹#›</a:t>
            </a:fld>
            <a:endParaRPr lang="en-US" altLang="en-US"/>
          </a:p>
        </p:txBody>
      </p:sp>
    </p:spTree>
    <p:extLst>
      <p:ext uri="{BB962C8B-B14F-4D97-AF65-F5344CB8AC3E}">
        <p14:creationId xmlns:p14="http://schemas.microsoft.com/office/powerpoint/2010/main" val="3961386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7BE81C2A-A1CA-4526-9CB9-5023820D525A}" type="datetime4">
              <a:rPr lang="en-US" altLang="en-US"/>
              <a:pPr>
                <a:defRPr/>
              </a:pPr>
              <a:t>October 14, 2019</a:t>
            </a:fld>
            <a:endParaRPr lang="en-US" altLang="en-US"/>
          </a:p>
        </p:txBody>
      </p:sp>
      <p:sp>
        <p:nvSpPr>
          <p:cNvPr id="6" name="Footer Placeholder 4"/>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9521BFAC-E5FC-4F5D-8C30-AAED4051BC3A}" type="slidenum">
              <a:rPr lang="en-US" altLang="en-US"/>
              <a:pPr>
                <a:defRPr/>
              </a:pPr>
              <a:t>‹#›</a:t>
            </a:fld>
            <a:endParaRPr lang="en-US" altLang="en-US"/>
          </a:p>
        </p:txBody>
      </p:sp>
    </p:spTree>
    <p:extLst>
      <p:ext uri="{BB962C8B-B14F-4D97-AF65-F5344CB8AC3E}">
        <p14:creationId xmlns:p14="http://schemas.microsoft.com/office/powerpoint/2010/main" val="1989681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2F9087BA-DE19-4B0F-AB57-0A9D32A16705}" type="datetime4">
              <a:rPr lang="en-US" altLang="en-US"/>
              <a:pPr>
                <a:defRPr/>
              </a:pPr>
              <a:t>October 14, 2019</a:t>
            </a:fld>
            <a:endParaRPr lang="en-US" altLang="en-US"/>
          </a:p>
        </p:txBody>
      </p:sp>
      <p:sp>
        <p:nvSpPr>
          <p:cNvPr id="5" name="Footer Placeholder 4"/>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AE070EDC-20AF-42A4-A87E-41BDC3388CB8}"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791D5BE7-D13E-1844-A612-4C6D530720A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0B462681-298D-E441-A1E4-4FF382EF75AA}"/>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39573F68-779D-C14F-9AF4-74A5BDB1BB64}"/>
                </a:ext>
              </a:extLst>
            </p:cNvPr>
            <p:cNvPicPr>
              <a:picLocks noChangeAspect="1"/>
            </p:cNvPicPr>
            <p:nvPr/>
          </p:nvPicPr>
          <p:blipFill>
            <a:blip r:embed="rId14" cstate="print">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1168F48-2E9C-DA4F-A8F5-F1E7E6F08CA1}"/>
                </a:ext>
              </a:extLst>
            </p:cNvPr>
            <p:cNvPicPr>
              <a:picLocks noChangeAspect="1"/>
            </p:cNvPicPr>
            <p:nvPr/>
          </p:nvPicPr>
          <p:blipFill>
            <a:blip r:embed="rId15" cstate="print">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F0ED0448-C318-1F46-9EFF-A1265DC36E60}"/>
                </a:ext>
              </a:extLst>
            </p:cNvPr>
            <p:cNvPicPr>
              <a:picLocks noChangeAspect="1"/>
            </p:cNvPicPr>
            <p:nvPr/>
          </p:nvPicPr>
          <p:blipFill>
            <a:blip r:embed="rId16" cstate="print">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8F0D829B-596E-5E45-B10D-C9C15CDAFBEE}"/>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0729F65-65EB-104D-9C62-F43770503714}"/>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32" r:id="rId1"/>
    <p:sldLayoutId id="2147484333" r:id="rId2"/>
    <p:sldLayoutId id="2147484342"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9A1141E6-B902-3440-8FE0-FBB086887F8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8656" y="1363474"/>
            <a:ext cx="7786687" cy="5180744"/>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5857697"/>
            <a:ext cx="874110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Roar of the Crowd</a:t>
            </a: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3263218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A6FF9721-B8DB-114B-B967-921F9DE58CBC}"/>
              </a:ext>
            </a:extLst>
          </p:cNvPr>
          <p:cNvGrpSpPr/>
          <p:nvPr/>
        </p:nvGrpSpPr>
        <p:grpSpPr>
          <a:xfrm>
            <a:off x="210208" y="2777590"/>
            <a:ext cx="8741104" cy="3887630"/>
            <a:chOff x="210208" y="-206692"/>
            <a:chExt cx="8741104" cy="3887630"/>
          </a:xfrm>
        </p:grpSpPr>
        <p:sp>
          <p:nvSpPr>
            <p:cNvPr id="14" name="Rounded Rectangle 13">
              <a:extLst>
                <a:ext uri="{FF2B5EF4-FFF2-40B4-BE49-F238E27FC236}">
                  <a16:creationId xmlns:a16="http://schemas.microsoft.com/office/drawing/2014/main" id="{D18C22CE-897C-524A-8886-FF59EB0F542A}"/>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9">
              <a:extLst>
                <a:ext uri="{FF2B5EF4-FFF2-40B4-BE49-F238E27FC236}">
                  <a16:creationId xmlns:a16="http://schemas.microsoft.com/office/drawing/2014/main" id="{887B93B2-E4D3-4A40-9DCF-FB70CEBF7E53}"/>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6" name="Rectangle 15">
            <a:extLst>
              <a:ext uri="{FF2B5EF4-FFF2-40B4-BE49-F238E27FC236}">
                <a16:creationId xmlns:a16="http://schemas.microsoft.com/office/drawing/2014/main" id="{7CF60C94-7B04-F14F-836E-3F2456FD9401}"/>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BAE30D95-5382-DA4D-9D5F-D21E90C4CFEB}"/>
              </a:ext>
            </a:extLst>
          </p:cNvPr>
          <p:cNvGrpSpPr/>
          <p:nvPr/>
        </p:nvGrpSpPr>
        <p:grpSpPr>
          <a:xfrm>
            <a:off x="1477968" y="541918"/>
            <a:ext cx="6361772" cy="1977646"/>
            <a:chOff x="1477968" y="1451354"/>
            <a:chExt cx="6361772" cy="1977646"/>
          </a:xfrm>
        </p:grpSpPr>
        <p:pic>
          <p:nvPicPr>
            <p:cNvPr id="18" name="Picture 13">
              <a:extLst>
                <a:ext uri="{FF2B5EF4-FFF2-40B4-BE49-F238E27FC236}">
                  <a16:creationId xmlns:a16="http://schemas.microsoft.com/office/drawing/2014/main" id="{F1A6A47A-61E5-7B43-A70B-BBE9E8CED3A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a:extLst>
                <a:ext uri="{FF2B5EF4-FFF2-40B4-BE49-F238E27FC236}">
                  <a16:creationId xmlns:a16="http://schemas.microsoft.com/office/drawing/2014/main" id="{F7604DA9-595B-2148-B355-9A7AB5B0DFB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1AF295A5-9B38-B140-B298-98291A65B23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a:extLst>
                <a:ext uri="{FF2B5EF4-FFF2-40B4-BE49-F238E27FC236}">
                  <a16:creationId xmlns:a16="http://schemas.microsoft.com/office/drawing/2014/main" id="{90A31AA2-0FA7-F648-92AC-699C9009F1DA}"/>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996C6CC-9BA4-F446-BEC6-E0DC77DAD083}"/>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2">
            <a:extLst>
              <a:ext uri="{FF2B5EF4-FFF2-40B4-BE49-F238E27FC236}">
                <a16:creationId xmlns:a16="http://schemas.microsoft.com/office/drawing/2014/main" id="{A535C4BA-5A65-DA43-8A8F-78F706DFD5E3}"/>
              </a:ext>
            </a:extLst>
          </p:cNvPr>
          <p:cNvSpPr txBox="1">
            <a:spLocks noChangeArrowheads="1"/>
          </p:cNvSpPr>
          <p:nvPr/>
        </p:nvSpPr>
        <p:spPr bwMode="auto">
          <a:xfrm>
            <a:off x="7021940" y="1871759"/>
            <a:ext cx="1765464" cy="27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pPr>
            <a:r>
              <a:rPr lang="en-GB" altLang="en-US" dirty="0">
                <a:solidFill>
                  <a:schemeClr val="tx1">
                    <a:lumMod val="50000"/>
                    <a:lumOff val="50000"/>
                  </a:schemeClr>
                </a:solidFill>
              </a:rPr>
              <a:t>What sounds do you hear at a football match?</a:t>
            </a:r>
          </a:p>
          <a:p>
            <a:pPr>
              <a:spcBef>
                <a:spcPct val="0"/>
              </a:spcBef>
              <a:buFontTx/>
              <a:buNone/>
            </a:pPr>
            <a:endParaRPr lang="en-GB" altLang="en-US" i="1" dirty="0">
              <a:solidFill>
                <a:schemeClr val="tx1">
                  <a:lumMod val="50000"/>
                  <a:lumOff val="50000"/>
                </a:schemeClr>
              </a:solidFill>
            </a:endParaRPr>
          </a:p>
        </p:txBody>
      </p:sp>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A SILENT STADIUM…</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a:solidFill>
                <a:srgbClr val="595959"/>
              </a:solidFill>
            </a:endParaRPr>
          </a:p>
        </p:txBody>
      </p:sp>
      <p:pic>
        <p:nvPicPr>
          <p:cNvPr id="9" name="Picture 18">
            <a:extLst>
              <a:ext uri="{FF2B5EF4-FFF2-40B4-BE49-F238E27FC236}">
                <a16:creationId xmlns:a16="http://schemas.microsoft.com/office/drawing/2014/main" id="{FEFF04B6-2948-EC4A-80D6-8736BDBB3E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483883" y="2020148"/>
            <a:ext cx="6073962" cy="4261982"/>
          </a:xfrm>
          <a:prstGeom prst="roundRect">
            <a:avLst>
              <a:gd name="adj" fmla="val 5261"/>
            </a:avLst>
          </a:prstGeom>
          <a:solidFill>
            <a:srgbClr val="FFFFFF">
              <a:shade val="85000"/>
            </a:srgbClr>
          </a:solidFill>
          <a:ln w="31750">
            <a:solidFill>
              <a:srgbClr val="133176"/>
            </a:solidFill>
            <a:miter lim="800000"/>
            <a:headEnd/>
            <a:tailEnd/>
          </a:ln>
          <a:effectLst/>
        </p:spPr>
      </p:pic>
      <p:sp>
        <p:nvSpPr>
          <p:cNvPr id="6" name="TextBox 12">
            <a:extLst>
              <a:ext uri="{FF2B5EF4-FFF2-40B4-BE49-F238E27FC236}">
                <a16:creationId xmlns:a16="http://schemas.microsoft.com/office/drawing/2014/main" id="{3C5CEF16-3A94-E946-8115-62DBE1AB504C}"/>
              </a:ext>
            </a:extLst>
          </p:cNvPr>
          <p:cNvSpPr txBox="1">
            <a:spLocks noChangeArrowheads="1"/>
          </p:cNvSpPr>
          <p:nvPr/>
        </p:nvSpPr>
        <p:spPr bwMode="auto">
          <a:xfrm>
            <a:off x="7021940" y="4515695"/>
            <a:ext cx="1765464"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600"/>
              </a:spcAft>
              <a:buFontTx/>
              <a:buNone/>
            </a:pPr>
            <a:r>
              <a:rPr lang="en-GB" altLang="en-US" sz="1800" dirty="0">
                <a:solidFill>
                  <a:schemeClr val="tx1">
                    <a:lumMod val="50000"/>
                    <a:lumOff val="50000"/>
                  </a:schemeClr>
                </a:solidFill>
              </a:rPr>
              <a:t>When are there loud sounds?</a:t>
            </a:r>
          </a:p>
          <a:p>
            <a:pPr>
              <a:spcBef>
                <a:spcPct val="0"/>
              </a:spcBef>
              <a:spcAft>
                <a:spcPts val="600"/>
              </a:spcAft>
              <a:buFontTx/>
              <a:buNone/>
            </a:pPr>
            <a:r>
              <a:rPr lang="en-GB" altLang="en-US" sz="1800" dirty="0">
                <a:solidFill>
                  <a:schemeClr val="tx1">
                    <a:lumMod val="50000"/>
                    <a:lumOff val="50000"/>
                  </a:schemeClr>
                </a:solidFill>
              </a:rPr>
              <a:t>When will it be quietest?</a:t>
            </a:r>
          </a:p>
          <a:p>
            <a:pPr>
              <a:spcBef>
                <a:spcPct val="0"/>
              </a:spcBef>
              <a:buFontTx/>
              <a:buNone/>
            </a:pPr>
            <a:endParaRPr lang="en-GB" altLang="en-US" i="1" dirty="0">
              <a:solidFill>
                <a:schemeClr val="tx1">
                  <a:lumMod val="50000"/>
                  <a:lumOff val="50000"/>
                </a:schemeClr>
              </a:solidFill>
            </a:endParaRPr>
          </a:p>
        </p:txBody>
      </p:sp>
    </p:spTree>
    <p:extLst>
      <p:ext uri="{BB962C8B-B14F-4D97-AF65-F5344CB8AC3E}">
        <p14:creationId xmlns:p14="http://schemas.microsoft.com/office/powerpoint/2010/main" val="2242500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2">
            <a:extLst>
              <a:ext uri="{FF2B5EF4-FFF2-40B4-BE49-F238E27FC236}">
                <a16:creationId xmlns:a16="http://schemas.microsoft.com/office/drawing/2014/main" id="{A535C4BA-5A65-DA43-8A8F-78F706DFD5E3}"/>
              </a:ext>
            </a:extLst>
          </p:cNvPr>
          <p:cNvSpPr txBox="1">
            <a:spLocks noChangeArrowheads="1"/>
          </p:cNvSpPr>
          <p:nvPr/>
        </p:nvSpPr>
        <p:spPr bwMode="auto">
          <a:xfrm>
            <a:off x="392539" y="4986337"/>
            <a:ext cx="833712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r>
              <a:rPr lang="en-GB" altLang="en-US" dirty="0">
                <a:solidFill>
                  <a:schemeClr val="bg1">
                    <a:lumMod val="50000"/>
                  </a:schemeClr>
                </a:solidFill>
              </a:rPr>
              <a:t>An acoustic engineer is consulted to ensure that stadiums create the ‘right sound’ as this can improve the atmosphere in the ground for players and spectators. </a:t>
            </a:r>
          </a:p>
          <a:p>
            <a:pPr>
              <a:spcBef>
                <a:spcPct val="0"/>
              </a:spcBef>
              <a:buFontTx/>
              <a:buNone/>
            </a:pPr>
            <a:endParaRPr lang="en-GB" altLang="en-US" i="1" dirty="0">
              <a:solidFill>
                <a:schemeClr val="tx1">
                  <a:lumMod val="50000"/>
                  <a:lumOff val="50000"/>
                </a:schemeClr>
              </a:solidFill>
            </a:endParaRPr>
          </a:p>
        </p:txBody>
      </p:sp>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A REFEREE AND THEIR WHISTLE</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a:solidFill>
                <a:srgbClr val="595959"/>
              </a:solidFill>
            </a:endParaRPr>
          </a:p>
        </p:txBody>
      </p:sp>
      <p:pic>
        <p:nvPicPr>
          <p:cNvPr id="9" name="Picture 18">
            <a:extLst>
              <a:ext uri="{FF2B5EF4-FFF2-40B4-BE49-F238E27FC236}">
                <a16:creationId xmlns:a16="http://schemas.microsoft.com/office/drawing/2014/main" id="{FEFF04B6-2948-EC4A-80D6-8736BDBB3E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524119" y="2024658"/>
            <a:ext cx="6073962" cy="2636308"/>
          </a:xfrm>
          <a:prstGeom prst="roundRect">
            <a:avLst>
              <a:gd name="adj" fmla="val 5261"/>
            </a:avLst>
          </a:prstGeom>
          <a:solidFill>
            <a:srgbClr val="FFFFFF">
              <a:shade val="85000"/>
            </a:srgbClr>
          </a:solidFill>
          <a:ln w="31750">
            <a:solidFill>
              <a:srgbClr val="133176"/>
            </a:solidFill>
            <a:miter lim="800000"/>
            <a:headEnd/>
            <a:tailEnd/>
          </a:ln>
          <a:effectLst/>
        </p:spPr>
      </p:pic>
    </p:spTree>
    <p:extLst>
      <p:ext uri="{BB962C8B-B14F-4D97-AF65-F5344CB8AC3E}">
        <p14:creationId xmlns:p14="http://schemas.microsoft.com/office/powerpoint/2010/main" val="2182865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KING POWER STADIUM</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a:solidFill>
                <a:srgbClr val="595959"/>
              </a:solidFill>
            </a:endParaRPr>
          </a:p>
        </p:txBody>
      </p:sp>
      <p:pic>
        <p:nvPicPr>
          <p:cNvPr id="9" name="Picture 18">
            <a:extLst>
              <a:ext uri="{FF2B5EF4-FFF2-40B4-BE49-F238E27FC236}">
                <a16:creationId xmlns:a16="http://schemas.microsoft.com/office/drawing/2014/main" id="{FEFF04B6-2948-EC4A-80D6-8736BDBB3E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535019" y="1904286"/>
            <a:ext cx="6073962" cy="3049427"/>
          </a:xfrm>
          <a:prstGeom prst="roundRect">
            <a:avLst>
              <a:gd name="adj" fmla="val 5261"/>
            </a:avLst>
          </a:prstGeom>
          <a:solidFill>
            <a:srgbClr val="FFFFFF">
              <a:shade val="85000"/>
            </a:srgbClr>
          </a:solidFill>
          <a:ln w="31750">
            <a:solidFill>
              <a:srgbClr val="133176"/>
            </a:solidFill>
            <a:miter lim="800000"/>
            <a:headEnd/>
            <a:tailEnd/>
          </a:ln>
          <a:effectLst/>
        </p:spPr>
      </p:pic>
      <p:sp>
        <p:nvSpPr>
          <p:cNvPr id="6" name="TextBox 12">
            <a:extLst>
              <a:ext uri="{FF2B5EF4-FFF2-40B4-BE49-F238E27FC236}">
                <a16:creationId xmlns:a16="http://schemas.microsoft.com/office/drawing/2014/main" id="{93466E83-2F11-5248-98ED-619575233CFD}"/>
              </a:ext>
            </a:extLst>
          </p:cNvPr>
          <p:cNvSpPr txBox="1">
            <a:spLocks noChangeArrowheads="1"/>
          </p:cNvSpPr>
          <p:nvPr/>
        </p:nvSpPr>
        <p:spPr bwMode="auto">
          <a:xfrm>
            <a:off x="731269" y="5086350"/>
            <a:ext cx="8337123"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r>
              <a:rPr lang="en-GB" altLang="en-US" dirty="0">
                <a:solidFill>
                  <a:schemeClr val="bg1">
                    <a:lumMod val="50000"/>
                  </a:schemeClr>
                </a:solidFill>
              </a:rPr>
              <a:t>The acoustics in the King Power Stadium are really good. 32,500 people can sit and enjoy the game.  They can clap, cheer, chant and use their thunder clappers. </a:t>
            </a:r>
          </a:p>
          <a:p>
            <a:pPr>
              <a:spcBef>
                <a:spcPct val="0"/>
              </a:spcBef>
              <a:buFontTx/>
              <a:buNone/>
            </a:pPr>
            <a:endParaRPr lang="en-GB" altLang="en-US" i="1" dirty="0">
              <a:solidFill>
                <a:schemeClr val="tx1">
                  <a:lumMod val="50000"/>
                  <a:lumOff val="50000"/>
                </a:schemeClr>
              </a:solidFill>
            </a:endParaRPr>
          </a:p>
        </p:txBody>
      </p:sp>
    </p:spTree>
    <p:extLst>
      <p:ext uri="{BB962C8B-B14F-4D97-AF65-F5344CB8AC3E}">
        <p14:creationId xmlns:p14="http://schemas.microsoft.com/office/powerpoint/2010/main" val="234723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002060"/>
                </a:solidFill>
              </a:rPr>
              <a:t>WHAT IS A DATALOGGER?</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a:solidFill>
                <a:srgbClr val="595959"/>
              </a:solidFill>
            </a:endParaRPr>
          </a:p>
        </p:txBody>
      </p:sp>
      <p:sp>
        <p:nvSpPr>
          <p:cNvPr id="13" name="TextBox 12">
            <a:extLst>
              <a:ext uri="{FF2B5EF4-FFF2-40B4-BE49-F238E27FC236}">
                <a16:creationId xmlns:a16="http://schemas.microsoft.com/office/drawing/2014/main" id="{67EFB954-1792-9B43-AD99-77A6D4ED2AD3}"/>
              </a:ext>
            </a:extLst>
          </p:cNvPr>
          <p:cNvSpPr txBox="1">
            <a:spLocks noChangeArrowheads="1"/>
          </p:cNvSpPr>
          <p:nvPr/>
        </p:nvSpPr>
        <p:spPr bwMode="auto">
          <a:xfrm>
            <a:off x="403438" y="2050053"/>
            <a:ext cx="8337123" cy="4376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defRPr/>
            </a:pPr>
            <a:r>
              <a:rPr lang="en-GB" i="1" dirty="0"/>
              <a:t> A device that measures</a:t>
            </a:r>
          </a:p>
          <a:p>
            <a:pPr marL="1085850" lvl="1" indent="-342900">
              <a:defRPr/>
            </a:pPr>
            <a:r>
              <a:rPr lang="en-GB" sz="2400" i="1" dirty="0"/>
              <a:t>Temperature</a:t>
            </a:r>
          </a:p>
          <a:p>
            <a:pPr marL="1085850" lvl="1" indent="-342900">
              <a:defRPr/>
            </a:pPr>
            <a:r>
              <a:rPr lang="en-GB" sz="2400" i="1" dirty="0"/>
              <a:t>Light</a:t>
            </a:r>
          </a:p>
          <a:p>
            <a:pPr marL="1085850" lvl="1" indent="-342900">
              <a:defRPr/>
            </a:pPr>
            <a:r>
              <a:rPr lang="en-GB" sz="2400" i="1" dirty="0"/>
              <a:t>Sound </a:t>
            </a:r>
          </a:p>
          <a:p>
            <a:pPr marL="457200" indent="-457200">
              <a:defRPr/>
            </a:pPr>
            <a:endParaRPr lang="en-GB" i="1" dirty="0"/>
          </a:p>
          <a:p>
            <a:pPr>
              <a:defRPr/>
            </a:pPr>
            <a:r>
              <a:rPr lang="en-GB" i="1" dirty="0"/>
              <a:t> It measures</a:t>
            </a:r>
          </a:p>
          <a:p>
            <a:pPr marL="1028700" lvl="1">
              <a:defRPr/>
            </a:pPr>
            <a:r>
              <a:rPr lang="en-GB" sz="2400" i="1" dirty="0"/>
              <a:t>Temperature in </a:t>
            </a:r>
            <a:r>
              <a:rPr lang="en-GB" sz="2400" b="1" i="1" dirty="0">
                <a:solidFill>
                  <a:schemeClr val="tx1">
                    <a:lumMod val="65000"/>
                    <a:lumOff val="35000"/>
                  </a:schemeClr>
                </a:solidFill>
              </a:rPr>
              <a:t>ºC</a:t>
            </a:r>
            <a:r>
              <a:rPr lang="en-GB" sz="2400" i="1" dirty="0"/>
              <a:t> (degrees Celsius)</a:t>
            </a:r>
          </a:p>
          <a:p>
            <a:pPr marL="1028700" lvl="1">
              <a:defRPr/>
            </a:pPr>
            <a:r>
              <a:rPr lang="en-GB" sz="2400" i="1" dirty="0"/>
              <a:t>Light in </a:t>
            </a:r>
            <a:r>
              <a:rPr lang="en-GB" sz="2400" b="1" i="1" dirty="0">
                <a:solidFill>
                  <a:schemeClr val="tx1">
                    <a:lumMod val="65000"/>
                    <a:lumOff val="35000"/>
                  </a:schemeClr>
                </a:solidFill>
              </a:rPr>
              <a:t>lx</a:t>
            </a:r>
            <a:r>
              <a:rPr lang="en-GB" sz="2400" i="1" dirty="0"/>
              <a:t> (lux)</a:t>
            </a:r>
          </a:p>
          <a:p>
            <a:pPr marL="1028700" lvl="1">
              <a:defRPr/>
            </a:pPr>
            <a:r>
              <a:rPr lang="en-GB" sz="2400" i="1" dirty="0"/>
              <a:t>Sound in </a:t>
            </a:r>
            <a:r>
              <a:rPr lang="en-GB" sz="2400" b="1" i="1" dirty="0">
                <a:solidFill>
                  <a:schemeClr val="tx1">
                    <a:lumMod val="65000"/>
                    <a:lumOff val="35000"/>
                  </a:schemeClr>
                </a:solidFill>
              </a:rPr>
              <a:t>dB</a:t>
            </a:r>
            <a:r>
              <a:rPr lang="en-GB" sz="2400" i="1" dirty="0"/>
              <a:t>  (decibels)</a:t>
            </a:r>
          </a:p>
          <a:p>
            <a:pPr>
              <a:spcBef>
                <a:spcPct val="0"/>
              </a:spcBef>
              <a:buFontTx/>
              <a:buNone/>
            </a:pPr>
            <a:endParaRPr lang="en-GB" altLang="en-US" i="1" dirty="0">
              <a:solidFill>
                <a:schemeClr val="tx1">
                  <a:lumMod val="50000"/>
                  <a:lumOff val="50000"/>
                </a:schemeClr>
              </a:solidFill>
            </a:endParaRPr>
          </a:p>
        </p:txBody>
      </p:sp>
      <p:pic>
        <p:nvPicPr>
          <p:cNvPr id="14" name="Picture 2">
            <a:extLst>
              <a:ext uri="{FF2B5EF4-FFF2-40B4-BE49-F238E27FC236}">
                <a16:creationId xmlns:a16="http://schemas.microsoft.com/office/drawing/2014/main" id="{8FB0E0FD-A8C0-414D-81DC-A97742D5DB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96616" y="1317761"/>
            <a:ext cx="2490788"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COLLECTING DATA</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a:solidFill>
                <a:srgbClr val="595959"/>
              </a:solidFill>
            </a:endParaRPr>
          </a:p>
        </p:txBody>
      </p:sp>
      <p:graphicFrame>
        <p:nvGraphicFramePr>
          <p:cNvPr id="5" name="Table 4">
            <a:extLst>
              <a:ext uri="{FF2B5EF4-FFF2-40B4-BE49-F238E27FC236}">
                <a16:creationId xmlns:a16="http://schemas.microsoft.com/office/drawing/2014/main" id="{FBE54D79-B4FE-544B-9A03-3C3DE33A3C50}"/>
              </a:ext>
            </a:extLst>
          </p:cNvPr>
          <p:cNvGraphicFramePr>
            <a:graphicFrameLocks noGrp="1"/>
          </p:cNvGraphicFramePr>
          <p:nvPr>
            <p:extLst>
              <p:ext uri="{D42A27DB-BD31-4B8C-83A1-F6EECF244321}">
                <p14:modId xmlns:p14="http://schemas.microsoft.com/office/powerpoint/2010/main" val="1158785810"/>
              </p:ext>
            </p:extLst>
          </p:nvPr>
        </p:nvGraphicFramePr>
        <p:xfrm>
          <a:off x="306130" y="2071688"/>
          <a:ext cx="6880484" cy="3771900"/>
        </p:xfrm>
        <a:graphic>
          <a:graphicData uri="http://schemas.openxmlformats.org/drawingml/2006/table">
            <a:tbl>
              <a:tblPr firstRow="1" firstCol="1" bandRow="1">
                <a:tableStyleId>{5C22544A-7EE6-4342-B048-85BDC9FD1C3A}</a:tableStyleId>
              </a:tblPr>
              <a:tblGrid>
                <a:gridCol w="1613853">
                  <a:extLst>
                    <a:ext uri="{9D8B030D-6E8A-4147-A177-3AD203B41FA5}">
                      <a16:colId xmlns:a16="http://schemas.microsoft.com/office/drawing/2014/main" val="20000"/>
                    </a:ext>
                  </a:extLst>
                </a:gridCol>
                <a:gridCol w="1099887">
                  <a:extLst>
                    <a:ext uri="{9D8B030D-6E8A-4147-A177-3AD203B41FA5}">
                      <a16:colId xmlns:a16="http://schemas.microsoft.com/office/drawing/2014/main" val="20001"/>
                    </a:ext>
                  </a:extLst>
                </a:gridCol>
                <a:gridCol w="1356493">
                  <a:extLst>
                    <a:ext uri="{9D8B030D-6E8A-4147-A177-3AD203B41FA5}">
                      <a16:colId xmlns:a16="http://schemas.microsoft.com/office/drawing/2014/main" val="20002"/>
                    </a:ext>
                  </a:extLst>
                </a:gridCol>
                <a:gridCol w="1356493">
                  <a:extLst>
                    <a:ext uri="{9D8B030D-6E8A-4147-A177-3AD203B41FA5}">
                      <a16:colId xmlns:a16="http://schemas.microsoft.com/office/drawing/2014/main" val="20003"/>
                    </a:ext>
                  </a:extLst>
                </a:gridCol>
                <a:gridCol w="1453758">
                  <a:extLst>
                    <a:ext uri="{9D8B030D-6E8A-4147-A177-3AD203B41FA5}">
                      <a16:colId xmlns:a16="http://schemas.microsoft.com/office/drawing/2014/main" val="20004"/>
                    </a:ext>
                  </a:extLst>
                </a:gridCol>
              </a:tblGrid>
              <a:tr h="767505">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dirty="0">
                          <a:effectLst/>
                          <a:latin typeface="+mj-lt"/>
                        </a:rPr>
                        <a:t>Test 1  volume (dB)</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dirty="0">
                          <a:effectLst/>
                          <a:latin typeface="+mj-lt"/>
                        </a:rPr>
                        <a:t>Test 2 -</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tc>
                  <a:txBody>
                    <a:bodyPr/>
                    <a:lstStyle/>
                    <a:p>
                      <a:pPr>
                        <a:lnSpc>
                          <a:spcPct val="107000"/>
                        </a:lnSpc>
                        <a:spcAft>
                          <a:spcPts val="0"/>
                        </a:spcAft>
                      </a:pPr>
                      <a:r>
                        <a:rPr lang="en-GB" sz="1200" dirty="0">
                          <a:effectLst/>
                          <a:latin typeface="+mj-lt"/>
                        </a:rPr>
                        <a:t>Test 3 </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tc>
                  <a:txBody>
                    <a:bodyPr/>
                    <a:lstStyle/>
                    <a:p>
                      <a:pPr>
                        <a:lnSpc>
                          <a:spcPct val="107000"/>
                        </a:lnSpc>
                        <a:spcAft>
                          <a:spcPts val="0"/>
                        </a:spcAft>
                      </a:pPr>
                      <a:r>
                        <a:rPr lang="en-GB" sz="1200" dirty="0">
                          <a:effectLst/>
                          <a:latin typeface="+mj-lt"/>
                        </a:rPr>
                        <a:t>Average</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extLst>
                  <a:ext uri="{0D108BD9-81ED-4DB2-BD59-A6C34878D82A}">
                    <a16:rowId xmlns:a16="http://schemas.microsoft.com/office/drawing/2014/main" val="10000"/>
                  </a:ext>
                </a:extLst>
              </a:tr>
              <a:tr h="701880">
                <a:tc>
                  <a:txBody>
                    <a:bodyPr/>
                    <a:lstStyle/>
                    <a:p>
                      <a:pPr>
                        <a:lnSpc>
                          <a:spcPct val="107000"/>
                        </a:lnSpc>
                        <a:spcAft>
                          <a:spcPts val="0"/>
                        </a:spcAft>
                      </a:pPr>
                      <a:r>
                        <a:rPr lang="en-GB" sz="1200" dirty="0">
                          <a:effectLst/>
                          <a:latin typeface="+mj-lt"/>
                        </a:rPr>
                        <a:t>1 person</a:t>
                      </a:r>
                      <a:endParaRPr lang="en-GB" sz="1200" u="sng"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1"/>
                  </a:ext>
                </a:extLst>
              </a:tr>
              <a:tr h="767505">
                <a:tc>
                  <a:txBody>
                    <a:bodyPr/>
                    <a:lstStyle/>
                    <a:p>
                      <a:pPr>
                        <a:lnSpc>
                          <a:spcPct val="107000"/>
                        </a:lnSpc>
                        <a:spcAft>
                          <a:spcPts val="0"/>
                        </a:spcAft>
                      </a:pPr>
                      <a:r>
                        <a:rPr lang="en-GB" sz="1200" dirty="0">
                          <a:effectLst/>
                          <a:latin typeface="+mj-lt"/>
                        </a:rPr>
                        <a:t>2 people</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2"/>
                  </a:ext>
                </a:extLst>
              </a:tr>
              <a:tr h="767505">
                <a:tc>
                  <a:txBody>
                    <a:bodyPr/>
                    <a:lstStyle/>
                    <a:p>
                      <a:pPr>
                        <a:lnSpc>
                          <a:spcPct val="107000"/>
                        </a:lnSpc>
                        <a:spcAft>
                          <a:spcPts val="0"/>
                        </a:spcAft>
                      </a:pPr>
                      <a:r>
                        <a:rPr lang="en-GB" sz="1200" dirty="0">
                          <a:effectLst/>
                          <a:latin typeface="+mj-lt"/>
                        </a:rPr>
                        <a:t>5 people</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3"/>
                  </a:ext>
                </a:extLst>
              </a:tr>
              <a:tr h="767505">
                <a:tc>
                  <a:txBody>
                    <a:bodyPr/>
                    <a:lstStyle/>
                    <a:p>
                      <a:pPr>
                        <a:lnSpc>
                          <a:spcPct val="107000"/>
                        </a:lnSpc>
                        <a:spcAft>
                          <a:spcPts val="0"/>
                        </a:spcAft>
                      </a:pPr>
                      <a:r>
                        <a:rPr lang="en-GB" sz="1200" dirty="0">
                          <a:effectLst/>
                          <a:latin typeface="+mj-lt"/>
                        </a:rPr>
                        <a:t>10 people</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54666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COLLECTING DATA</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a:solidFill>
                <a:srgbClr val="595959"/>
              </a:solidFill>
            </a:endParaRPr>
          </a:p>
        </p:txBody>
      </p:sp>
      <p:graphicFrame>
        <p:nvGraphicFramePr>
          <p:cNvPr id="5" name="Table 4">
            <a:extLst>
              <a:ext uri="{FF2B5EF4-FFF2-40B4-BE49-F238E27FC236}">
                <a16:creationId xmlns:a16="http://schemas.microsoft.com/office/drawing/2014/main" id="{FBE54D79-B4FE-544B-9A03-3C3DE33A3C50}"/>
              </a:ext>
            </a:extLst>
          </p:cNvPr>
          <p:cNvGraphicFramePr>
            <a:graphicFrameLocks noGrp="1"/>
          </p:cNvGraphicFramePr>
          <p:nvPr>
            <p:extLst>
              <p:ext uri="{D42A27DB-BD31-4B8C-83A1-F6EECF244321}">
                <p14:modId xmlns:p14="http://schemas.microsoft.com/office/powerpoint/2010/main" val="3776920659"/>
              </p:ext>
            </p:extLst>
          </p:nvPr>
        </p:nvGraphicFramePr>
        <p:xfrm>
          <a:off x="306130" y="2071688"/>
          <a:ext cx="6880484" cy="3771900"/>
        </p:xfrm>
        <a:graphic>
          <a:graphicData uri="http://schemas.openxmlformats.org/drawingml/2006/table">
            <a:tbl>
              <a:tblPr firstRow="1" firstCol="1" bandRow="1">
                <a:tableStyleId>{5C22544A-7EE6-4342-B048-85BDC9FD1C3A}</a:tableStyleId>
              </a:tblPr>
              <a:tblGrid>
                <a:gridCol w="1613853">
                  <a:extLst>
                    <a:ext uri="{9D8B030D-6E8A-4147-A177-3AD203B41FA5}">
                      <a16:colId xmlns:a16="http://schemas.microsoft.com/office/drawing/2014/main" val="20000"/>
                    </a:ext>
                  </a:extLst>
                </a:gridCol>
                <a:gridCol w="1099887">
                  <a:extLst>
                    <a:ext uri="{9D8B030D-6E8A-4147-A177-3AD203B41FA5}">
                      <a16:colId xmlns:a16="http://schemas.microsoft.com/office/drawing/2014/main" val="20001"/>
                    </a:ext>
                  </a:extLst>
                </a:gridCol>
                <a:gridCol w="1356493">
                  <a:extLst>
                    <a:ext uri="{9D8B030D-6E8A-4147-A177-3AD203B41FA5}">
                      <a16:colId xmlns:a16="http://schemas.microsoft.com/office/drawing/2014/main" val="20002"/>
                    </a:ext>
                  </a:extLst>
                </a:gridCol>
                <a:gridCol w="1356493">
                  <a:extLst>
                    <a:ext uri="{9D8B030D-6E8A-4147-A177-3AD203B41FA5}">
                      <a16:colId xmlns:a16="http://schemas.microsoft.com/office/drawing/2014/main" val="20003"/>
                    </a:ext>
                  </a:extLst>
                </a:gridCol>
                <a:gridCol w="1453758">
                  <a:extLst>
                    <a:ext uri="{9D8B030D-6E8A-4147-A177-3AD203B41FA5}">
                      <a16:colId xmlns:a16="http://schemas.microsoft.com/office/drawing/2014/main" val="20004"/>
                    </a:ext>
                  </a:extLst>
                </a:gridCol>
              </a:tblGrid>
              <a:tr h="767505">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dirty="0">
                          <a:effectLst/>
                          <a:latin typeface="+mj-lt"/>
                        </a:rPr>
                        <a:t>1 person volume (dB)</a:t>
                      </a:r>
                      <a:endParaRPr lang="en-GB" sz="12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200" dirty="0">
                          <a:effectLst/>
                          <a:latin typeface="+mj-lt"/>
                        </a:rPr>
                        <a:t>2 people</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tc>
                  <a:txBody>
                    <a:bodyPr/>
                    <a:lstStyle/>
                    <a:p>
                      <a:pPr>
                        <a:lnSpc>
                          <a:spcPct val="107000"/>
                        </a:lnSpc>
                        <a:spcAft>
                          <a:spcPts val="0"/>
                        </a:spcAft>
                      </a:pPr>
                      <a:r>
                        <a:rPr lang="en-GB" sz="1200" dirty="0">
                          <a:effectLst/>
                          <a:latin typeface="+mj-lt"/>
                        </a:rPr>
                        <a:t>5 people</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tc>
                  <a:txBody>
                    <a:bodyPr/>
                    <a:lstStyle/>
                    <a:p>
                      <a:pPr>
                        <a:lnSpc>
                          <a:spcPct val="107000"/>
                        </a:lnSpc>
                        <a:spcAft>
                          <a:spcPts val="0"/>
                        </a:spcAft>
                      </a:pPr>
                      <a:r>
                        <a:rPr lang="en-GB" sz="1200" dirty="0">
                          <a:effectLst/>
                          <a:latin typeface="+mj-lt"/>
                        </a:rPr>
                        <a:t>10 people</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volume (dB)</a:t>
                      </a:r>
                    </a:p>
                  </a:txBody>
                  <a:tcPr marL="80478" marR="80478" marT="0" marB="0" anchor="ctr"/>
                </a:tc>
                <a:extLst>
                  <a:ext uri="{0D108BD9-81ED-4DB2-BD59-A6C34878D82A}">
                    <a16:rowId xmlns:a16="http://schemas.microsoft.com/office/drawing/2014/main" val="10000"/>
                  </a:ext>
                </a:extLst>
              </a:tr>
              <a:tr h="701880">
                <a:tc>
                  <a:txBody>
                    <a:bodyPr/>
                    <a:lstStyle/>
                    <a:p>
                      <a:pPr>
                        <a:lnSpc>
                          <a:spcPct val="107000"/>
                        </a:lnSpc>
                        <a:spcAft>
                          <a:spcPts val="0"/>
                        </a:spcAft>
                      </a:pPr>
                      <a:r>
                        <a:rPr lang="en-GB" sz="1200" dirty="0">
                          <a:effectLst/>
                          <a:latin typeface="+mj-lt"/>
                        </a:rPr>
                        <a:t>Sound 1: </a:t>
                      </a:r>
                      <a:endParaRPr lang="en-GB" sz="800" dirty="0">
                        <a:effectLst/>
                        <a:latin typeface="+mj-lt"/>
                      </a:endParaRPr>
                    </a:p>
                    <a:p>
                      <a:pPr>
                        <a:lnSpc>
                          <a:spcPct val="107000"/>
                        </a:lnSpc>
                        <a:spcAft>
                          <a:spcPts val="0"/>
                        </a:spcAft>
                      </a:pPr>
                      <a:r>
                        <a:rPr lang="en-GB" sz="1200" u="sng" dirty="0">
                          <a:effectLst/>
                          <a:latin typeface="+mj-lt"/>
                          <a:ea typeface="Calibri" panose="020F0502020204030204" pitchFamily="34" charset="0"/>
                          <a:cs typeface="Times New Roman" panose="02020603050405020304" pitchFamily="18" charset="0"/>
                        </a:rPr>
                        <a:t>e.g. clapping</a:t>
                      </a: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1"/>
                  </a:ext>
                </a:extLst>
              </a:tr>
              <a:tr h="767505">
                <a:tc>
                  <a:txBody>
                    <a:bodyPr/>
                    <a:lstStyle/>
                    <a:p>
                      <a:pPr>
                        <a:lnSpc>
                          <a:spcPct val="107000"/>
                        </a:lnSpc>
                        <a:spcAft>
                          <a:spcPts val="0"/>
                        </a:spcAft>
                      </a:pPr>
                      <a:r>
                        <a:rPr lang="en-GB" sz="1200" dirty="0">
                          <a:effectLst/>
                          <a:latin typeface="+mj-lt"/>
                        </a:rPr>
                        <a:t>Sound 2:</a:t>
                      </a: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_____________</a:t>
                      </a: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2"/>
                  </a:ext>
                </a:extLst>
              </a:tr>
              <a:tr h="767505">
                <a:tc>
                  <a:txBody>
                    <a:bodyPr/>
                    <a:lstStyle/>
                    <a:p>
                      <a:pPr>
                        <a:lnSpc>
                          <a:spcPct val="107000"/>
                        </a:lnSpc>
                        <a:spcAft>
                          <a:spcPts val="0"/>
                        </a:spcAft>
                      </a:pPr>
                      <a:r>
                        <a:rPr lang="en-GB" sz="1200" dirty="0">
                          <a:effectLst/>
                          <a:latin typeface="+mj-lt"/>
                        </a:rPr>
                        <a:t>Sound 3:</a:t>
                      </a:r>
                      <a:endParaRPr lang="en-GB" sz="12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_____________</a:t>
                      </a: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3"/>
                  </a:ext>
                </a:extLst>
              </a:tr>
              <a:tr h="767505">
                <a:tc>
                  <a:txBody>
                    <a:bodyPr/>
                    <a:lstStyle/>
                    <a:p>
                      <a:pPr>
                        <a:lnSpc>
                          <a:spcPct val="107000"/>
                        </a:lnSpc>
                        <a:spcAft>
                          <a:spcPts val="0"/>
                        </a:spcAft>
                      </a:pPr>
                      <a:r>
                        <a:rPr lang="en-GB" sz="1200" dirty="0">
                          <a:effectLst/>
                          <a:latin typeface="+mj-lt"/>
                        </a:rPr>
                        <a:t>Sound 4:</a:t>
                      </a:r>
                      <a:endParaRPr lang="en-GB" sz="12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1200" dirty="0">
                          <a:effectLst/>
                          <a:latin typeface="+mj-lt"/>
                          <a:ea typeface="Calibri" panose="020F0502020204030204" pitchFamily="34" charset="0"/>
                          <a:cs typeface="Times New Roman" panose="02020603050405020304" pitchFamily="18" charset="0"/>
                        </a:rPr>
                        <a:t>_____________</a:t>
                      </a: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a:effectLst/>
                          <a:latin typeface="+mj-lt"/>
                        </a:rPr>
                        <a:t> </a:t>
                      </a:r>
                      <a:endParaRPr lang="en-GB" sz="1300">
                        <a:effectLst/>
                        <a:latin typeface="+mj-lt"/>
                        <a:ea typeface="Calibri" panose="020F0502020204030204" pitchFamily="34" charset="0"/>
                        <a:cs typeface="Times New Roman" panose="02020603050405020304" pitchFamily="18" charset="0"/>
                      </a:endParaRPr>
                    </a:p>
                  </a:txBody>
                  <a:tcPr marL="80478" marR="80478" marT="0" marB="0" anchor="ctr"/>
                </a:tc>
                <a:tc>
                  <a:txBody>
                    <a:bodyPr/>
                    <a:lstStyle/>
                    <a:p>
                      <a:pPr>
                        <a:lnSpc>
                          <a:spcPct val="107000"/>
                        </a:lnSpc>
                        <a:spcAft>
                          <a:spcPts val="0"/>
                        </a:spcAft>
                      </a:pPr>
                      <a:r>
                        <a:rPr lang="en-GB" sz="1300" dirty="0">
                          <a:effectLst/>
                          <a:latin typeface="+mj-lt"/>
                        </a:rPr>
                        <a:t> </a:t>
                      </a:r>
                      <a:endParaRPr lang="en-GB" sz="1300" dirty="0">
                        <a:effectLst/>
                        <a:latin typeface="+mj-lt"/>
                        <a:ea typeface="Calibri" panose="020F0502020204030204" pitchFamily="34" charset="0"/>
                        <a:cs typeface="Times New Roman" panose="02020603050405020304" pitchFamily="18" charset="0"/>
                      </a:endParaRPr>
                    </a:p>
                  </a:txBody>
                  <a:tcPr marL="80478" marR="80478"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10188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SOUND IN SPACE</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a:solidFill>
                <a:srgbClr val="595959"/>
              </a:solidFill>
            </a:endParaRPr>
          </a:p>
        </p:txBody>
      </p:sp>
      <p:pic>
        <p:nvPicPr>
          <p:cNvPr id="5" name="Picture 18">
            <a:extLst>
              <a:ext uri="{FF2B5EF4-FFF2-40B4-BE49-F238E27FC236}">
                <a16:creationId xmlns:a16="http://schemas.microsoft.com/office/drawing/2014/main" id="{1C9BD99F-A96B-264E-B129-D3526334E1E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bwMode="auto">
          <a:xfrm>
            <a:off x="1412265" y="2063010"/>
            <a:ext cx="6674555" cy="4261982"/>
          </a:xfrm>
          <a:prstGeom prst="roundRect">
            <a:avLst>
              <a:gd name="adj" fmla="val 5261"/>
            </a:avLst>
          </a:prstGeom>
          <a:solidFill>
            <a:srgbClr val="FFFFFF">
              <a:shade val="85000"/>
            </a:srgbClr>
          </a:solidFill>
          <a:ln w="31750">
            <a:solidFill>
              <a:srgbClr val="133176"/>
            </a:solidFill>
            <a:miter lim="800000"/>
            <a:headEnd/>
            <a:tailEnd/>
          </a:ln>
          <a:effectLst/>
        </p:spPr>
      </p:pic>
      <p:sp>
        <p:nvSpPr>
          <p:cNvPr id="2" name="TextBox 1">
            <a:extLst>
              <a:ext uri="{FF2B5EF4-FFF2-40B4-BE49-F238E27FC236}">
                <a16:creationId xmlns:a16="http://schemas.microsoft.com/office/drawing/2014/main" id="{77107953-A700-2247-A87D-76E981D7A440}"/>
              </a:ext>
            </a:extLst>
          </p:cNvPr>
          <p:cNvSpPr txBox="1"/>
          <p:nvPr/>
        </p:nvSpPr>
        <p:spPr>
          <a:xfrm>
            <a:off x="2342098" y="3128963"/>
            <a:ext cx="4814887" cy="1754326"/>
          </a:xfrm>
          <a:prstGeom prst="rect">
            <a:avLst/>
          </a:prstGeom>
          <a:noFill/>
        </p:spPr>
        <p:txBody>
          <a:bodyPr wrap="square" rtlCol="0">
            <a:spAutoFit/>
          </a:bodyPr>
          <a:lstStyle/>
          <a:p>
            <a:pPr algn="ctr"/>
            <a:r>
              <a:rPr lang="en-GB" sz="5400" b="1" dirty="0">
                <a:solidFill>
                  <a:schemeClr val="bg1"/>
                </a:solidFill>
                <a:latin typeface="Bauhaus 93" pitchFamily="82" charset="77"/>
                <a:ea typeface="STCaiyun" panose="020B0503020204020204" pitchFamily="34" charset="-122"/>
              </a:rPr>
              <a:t>There is no sound in space</a:t>
            </a:r>
          </a:p>
        </p:txBody>
      </p:sp>
    </p:spTree>
    <p:extLst>
      <p:ext uri="{BB962C8B-B14F-4D97-AF65-F5344CB8AC3E}">
        <p14:creationId xmlns:p14="http://schemas.microsoft.com/office/powerpoint/2010/main" val="756634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a:extLst>
              <a:ext uri="{FF2B5EF4-FFF2-40B4-BE49-F238E27FC236}">
                <a16:creationId xmlns:a16="http://schemas.microsoft.com/office/drawing/2014/main" id="{1A00887A-12C6-E540-98FC-E004D6715FC1}"/>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SCIENTIFIC SKILLS HAVE WE USED?</a:t>
            </a:r>
          </a:p>
        </p:txBody>
      </p:sp>
      <p:sp>
        <p:nvSpPr>
          <p:cNvPr id="18" name="Slide Number Placeholder 8">
            <a:extLst>
              <a:ext uri="{FF2B5EF4-FFF2-40B4-BE49-F238E27FC236}">
                <a16:creationId xmlns:a16="http://schemas.microsoft.com/office/drawing/2014/main" id="{C1AB0272-0EE4-B14F-9F32-225186FA9F90}"/>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a:solidFill>
                <a:srgbClr val="595959"/>
              </a:solidFill>
            </a:endParaRPr>
          </a:p>
        </p:txBody>
      </p:sp>
      <p:sp>
        <p:nvSpPr>
          <p:cNvPr id="11" name="TextBox 12">
            <a:extLst>
              <a:ext uri="{FF2B5EF4-FFF2-40B4-BE49-F238E27FC236}">
                <a16:creationId xmlns:a16="http://schemas.microsoft.com/office/drawing/2014/main" id="{EBB1B8D4-02ED-1940-8273-2E439EF9601E}"/>
              </a:ext>
            </a:extLst>
          </p:cNvPr>
          <p:cNvSpPr txBox="1">
            <a:spLocks noChangeArrowheads="1"/>
          </p:cNvSpPr>
          <p:nvPr/>
        </p:nvSpPr>
        <p:spPr bwMode="auto">
          <a:xfrm>
            <a:off x="177543" y="1924390"/>
            <a:ext cx="7939087" cy="504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defRPr/>
            </a:pPr>
            <a:r>
              <a:rPr lang="en-GB" b="1" dirty="0">
                <a:solidFill>
                  <a:schemeClr val="bg1">
                    <a:lumMod val="50000"/>
                  </a:schemeClr>
                </a:solidFill>
              </a:rPr>
              <a:t> finding patterns between the volume of a sound and the strength of the vibrations that produced it</a:t>
            </a:r>
          </a:p>
          <a:p>
            <a:pPr>
              <a:defRPr/>
            </a:pPr>
            <a:r>
              <a:rPr lang="en-GB" b="1" dirty="0">
                <a:solidFill>
                  <a:schemeClr val="bg1">
                    <a:lumMod val="50000"/>
                  </a:schemeClr>
                </a:solidFill>
              </a:rPr>
              <a:t> taking measurements, using dataloggers, with increasing accuracy and precision</a:t>
            </a:r>
          </a:p>
          <a:p>
            <a:pPr>
              <a:defRPr/>
            </a:pPr>
            <a:r>
              <a:rPr lang="en-GB" b="1" dirty="0">
                <a:solidFill>
                  <a:schemeClr val="bg1">
                    <a:lumMod val="50000"/>
                  </a:schemeClr>
                </a:solidFill>
              </a:rPr>
              <a:t> taking repeat readings</a:t>
            </a:r>
          </a:p>
          <a:p>
            <a:pPr>
              <a:defRPr/>
            </a:pPr>
            <a:endParaRPr lang="en-GB" b="1" dirty="0">
              <a:solidFill>
                <a:schemeClr val="bg1">
                  <a:lumMod val="50000"/>
                </a:schemeClr>
              </a:solidFill>
            </a:endParaRPr>
          </a:p>
          <a:p>
            <a:pPr>
              <a:defRPr/>
            </a:pPr>
            <a:endParaRPr lang="en-GB" b="1" dirty="0">
              <a:solidFill>
                <a:schemeClr val="bg1">
                  <a:lumMod val="50000"/>
                </a:schemeClr>
              </a:solidFill>
            </a:endParaRPr>
          </a:p>
          <a:p>
            <a:pPr>
              <a:defRPr/>
            </a:pPr>
            <a:r>
              <a:rPr lang="en-GB" b="1" dirty="0">
                <a:solidFill>
                  <a:schemeClr val="bg1">
                    <a:lumMod val="50000"/>
                  </a:schemeClr>
                </a:solidFill>
              </a:rPr>
              <a:t> the volume of a sound depends on the strength of the vibrations that produced it</a:t>
            </a:r>
          </a:p>
          <a:p>
            <a:pPr>
              <a:defRPr/>
            </a:pPr>
            <a:r>
              <a:rPr lang="en-GB" b="1" dirty="0">
                <a:solidFill>
                  <a:schemeClr val="bg1">
                    <a:lumMod val="50000"/>
                  </a:schemeClr>
                </a:solidFill>
              </a:rPr>
              <a:t> that sounds get fainter as the distance from the sound source increases</a:t>
            </a:r>
            <a:endParaRPr lang="en-GB" sz="4000" b="1" dirty="0">
              <a:solidFill>
                <a:schemeClr val="bg1">
                  <a:lumMod val="50000"/>
                </a:schemeClr>
              </a:solidFill>
            </a:endParaRPr>
          </a:p>
          <a:p>
            <a:pPr>
              <a:defRPr/>
            </a:pPr>
            <a:endParaRPr lang="en-GB" b="1" dirty="0">
              <a:solidFill>
                <a:schemeClr val="bg1">
                  <a:lumMod val="50000"/>
                </a:schemeClr>
              </a:solidFill>
            </a:endParaRPr>
          </a:p>
        </p:txBody>
      </p:sp>
      <p:sp>
        <p:nvSpPr>
          <p:cNvPr id="5" name="TextBox 5">
            <a:extLst>
              <a:ext uri="{FF2B5EF4-FFF2-40B4-BE49-F238E27FC236}">
                <a16:creationId xmlns:a16="http://schemas.microsoft.com/office/drawing/2014/main" id="{12FDB814-0648-BD4A-8245-B61664C97E75}"/>
              </a:ext>
            </a:extLst>
          </p:cNvPr>
          <p:cNvSpPr txBox="1">
            <a:spLocks noChangeArrowheads="1"/>
          </p:cNvSpPr>
          <p:nvPr/>
        </p:nvSpPr>
        <p:spPr bwMode="auto">
          <a:xfrm>
            <a:off x="177543" y="4302205"/>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HAVE WE LEARNED?</a:t>
            </a:r>
          </a:p>
        </p:txBody>
      </p:sp>
    </p:spTree>
    <p:extLst>
      <p:ext uri="{BB962C8B-B14F-4D97-AF65-F5344CB8AC3E}">
        <p14:creationId xmlns:p14="http://schemas.microsoft.com/office/powerpoint/2010/main" val="25001714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C3F3C4-C4D5-4F38-A61C-BE5F2133435C}"/>
</file>

<file path=customXml/itemProps2.xml><?xml version="1.0" encoding="utf-8"?>
<ds:datastoreItem xmlns:ds="http://schemas.openxmlformats.org/officeDocument/2006/customXml" ds:itemID="{C9C421BC-239D-4880-A06D-C9A5B2ED720A}"/>
</file>

<file path=customXml/itemProps3.xml><?xml version="1.0" encoding="utf-8"?>
<ds:datastoreItem xmlns:ds="http://schemas.openxmlformats.org/officeDocument/2006/customXml" ds:itemID="{D260D1CA-35B7-415A-8F3D-9D1A89BB2DED}"/>
</file>

<file path=docProps/app.xml><?xml version="1.0" encoding="utf-8"?>
<Properties xmlns="http://schemas.openxmlformats.org/officeDocument/2006/extended-properties" xmlns:vt="http://schemas.openxmlformats.org/officeDocument/2006/docPropsVTypes">
  <Template>Executive.thmx</Template>
  <TotalTime>57552</TotalTime>
  <Words>818</Words>
  <Application>Microsoft Macintosh PowerPoint</Application>
  <PresentationFormat>On-screen Show (4:3)</PresentationFormat>
  <Paragraphs>132</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Bauhaus 93</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Marketing</dc:creator>
  <cp:lastModifiedBy>Sue Martin</cp:lastModifiedBy>
  <cp:revision>237</cp:revision>
  <cp:lastPrinted>2016-09-05T12:38:26Z</cp:lastPrinted>
  <dcterms:created xsi:type="dcterms:W3CDTF">2016-01-29T16:12:45Z</dcterms:created>
  <dcterms:modified xsi:type="dcterms:W3CDTF">2019-10-14T09:44:36Z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0x01010003DD103851B62549BC2360EB6DC619ED</vt:lpwstr>
  </property>
</Properties>
</file>