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38" r:id="rId2"/>
    <p:sldId id="314" r:id="rId3"/>
    <p:sldId id="329" r:id="rId4"/>
    <p:sldId id="330" r:id="rId5"/>
    <p:sldId id="331" r:id="rId6"/>
    <p:sldId id="332" r:id="rId7"/>
    <p:sldId id="333" r:id="rId8"/>
    <p:sldId id="334" r:id="rId9"/>
    <p:sldId id="335" r:id="rId10"/>
    <p:sldId id="336" r:id="rId11"/>
    <p:sldId id="337" r:id="rId12"/>
    <p:sldId id="319" r:id="rId13"/>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0083E6-2EE8-B844-A76C-B846802EEE77}" v="2" dt="2019-09-25T13:15:26.6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61" autoAdjust="0"/>
    <p:restoredTop sz="76998" autoAdjust="0"/>
  </p:normalViewPr>
  <p:slideViewPr>
    <p:cSldViewPr snapToGrid="0" snapToObjects="1">
      <p:cViewPr varScale="1">
        <p:scale>
          <a:sx n="72" d="100"/>
          <a:sy n="72" d="100"/>
        </p:scale>
        <p:origin x="214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23" Type="http://schemas.openxmlformats.org/officeDocument/2006/relationships/customXml" Target="../customXml/item3.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4E093620-150F-0C46-94FB-81302A026834}"/>
    <pc:docChg chg="custSel addSld delSld modSld">
      <pc:chgData name="Sue Martin" userId="cb0194a5-6d63-41ca-ace6-4751bda7921e" providerId="ADAL" clId="{4E093620-150F-0C46-94FB-81302A026834}" dt="2019-09-24T13:25:04.993" v="729" actId="2696"/>
      <pc:docMkLst>
        <pc:docMk/>
      </pc:docMkLst>
      <pc:sldChg chg="del">
        <pc:chgData name="Sue Martin" userId="cb0194a5-6d63-41ca-ace6-4751bda7921e" providerId="ADAL" clId="{4E093620-150F-0C46-94FB-81302A026834}" dt="2019-09-24T13:25:04.993" v="729" actId="2696"/>
        <pc:sldMkLst>
          <pc:docMk/>
          <pc:sldMk cId="0" sldId="256"/>
        </pc:sldMkLst>
      </pc:sldChg>
      <pc:sldChg chg="modSp">
        <pc:chgData name="Sue Martin" userId="cb0194a5-6d63-41ca-ace6-4751bda7921e" providerId="ADAL" clId="{4E093620-150F-0C46-94FB-81302A026834}" dt="2019-09-24T09:50:07.221" v="11" actId="20577"/>
        <pc:sldMkLst>
          <pc:docMk/>
          <pc:sldMk cId="319918638" sldId="335"/>
        </pc:sldMkLst>
        <pc:spChg chg="mod">
          <ac:chgData name="Sue Martin" userId="cb0194a5-6d63-41ca-ace6-4751bda7921e" providerId="ADAL" clId="{4E093620-150F-0C46-94FB-81302A026834}" dt="2019-09-24T09:50:07.221" v="11" actId="20577"/>
          <ac:spMkLst>
            <pc:docMk/>
            <pc:sldMk cId="319918638" sldId="335"/>
            <ac:spMk id="5" creationId="{572ABE42-8445-3441-8B1C-4E1C3C4A40BB}"/>
          </ac:spMkLst>
        </pc:spChg>
      </pc:sldChg>
      <pc:sldChg chg="modNotesTx">
        <pc:chgData name="Sue Martin" userId="cb0194a5-6d63-41ca-ace6-4751bda7921e" providerId="ADAL" clId="{4E093620-150F-0C46-94FB-81302A026834}" dt="2019-09-24T09:57:00.243" v="675" actId="20577"/>
        <pc:sldMkLst>
          <pc:docMk/>
          <pc:sldMk cId="1868591386" sldId="336"/>
        </pc:sldMkLst>
      </pc:sldChg>
      <pc:sldChg chg="modSp">
        <pc:chgData name="Sue Martin" userId="cb0194a5-6d63-41ca-ace6-4751bda7921e" providerId="ADAL" clId="{4E093620-150F-0C46-94FB-81302A026834}" dt="2019-09-24T09:58:12.791" v="692" actId="20577"/>
        <pc:sldMkLst>
          <pc:docMk/>
          <pc:sldMk cId="1705933171" sldId="337"/>
        </pc:sldMkLst>
        <pc:spChg chg="mod">
          <ac:chgData name="Sue Martin" userId="cb0194a5-6d63-41ca-ace6-4751bda7921e" providerId="ADAL" clId="{4E093620-150F-0C46-94FB-81302A026834}" dt="2019-09-24T09:58:12.791" v="692" actId="20577"/>
          <ac:spMkLst>
            <pc:docMk/>
            <pc:sldMk cId="1705933171" sldId="337"/>
            <ac:spMk id="5" creationId="{572ABE42-8445-3441-8B1C-4E1C3C4A40BB}"/>
          </ac:spMkLst>
        </pc:spChg>
      </pc:sldChg>
      <pc:sldChg chg="modSp add">
        <pc:chgData name="Sue Martin" userId="cb0194a5-6d63-41ca-ace6-4751bda7921e" providerId="ADAL" clId="{4E093620-150F-0C46-94FB-81302A026834}" dt="2019-09-24T12:23:33.074" v="728" actId="732"/>
        <pc:sldMkLst>
          <pc:docMk/>
          <pc:sldMk cId="1055460576" sldId="338"/>
        </pc:sldMkLst>
        <pc:spChg chg="mod">
          <ac:chgData name="Sue Martin" userId="cb0194a5-6d63-41ca-ace6-4751bda7921e" providerId="ADAL" clId="{4E093620-150F-0C46-94FB-81302A026834}" dt="2019-09-24T12:20:39.209" v="713" actId="20577"/>
          <ac:spMkLst>
            <pc:docMk/>
            <pc:sldMk cId="1055460576" sldId="338"/>
            <ac:spMk id="4103" creationId="{00000000-0000-0000-0000-000000000000}"/>
          </ac:spMkLst>
        </pc:spChg>
        <pc:picChg chg="mod modCrop">
          <ac:chgData name="Sue Martin" userId="cb0194a5-6d63-41ca-ace6-4751bda7921e" providerId="ADAL" clId="{4E093620-150F-0C46-94FB-81302A026834}" dt="2019-09-24T12:23:33.074" v="728" actId="732"/>
          <ac:picMkLst>
            <pc:docMk/>
            <pc:sldMk cId="1055460576" sldId="338"/>
            <ac:picMk id="9" creationId="{A6E252C3-91C5-744F-981F-B80456EB2BE7}"/>
          </ac:picMkLst>
        </pc:picChg>
      </pc:sldChg>
    </pc:docChg>
  </pc:docChgLst>
  <pc:docChgLst>
    <pc:chgData name="Sue Martin" userId="cb0194a5-6d63-41ca-ace6-4751bda7921e" providerId="ADAL" clId="{B70083E6-2EE8-B844-A76C-B846802EEE77}"/>
    <pc:docChg chg="custSel modSld">
      <pc:chgData name="Sue Martin" userId="cb0194a5-6d63-41ca-ace6-4751bda7921e" providerId="ADAL" clId="{B70083E6-2EE8-B844-A76C-B846802EEE77}" dt="2019-09-25T13:15:30.461" v="1205" actId="20577"/>
      <pc:docMkLst>
        <pc:docMk/>
      </pc:docMkLst>
      <pc:sldChg chg="modNotesTx">
        <pc:chgData name="Sue Martin" userId="cb0194a5-6d63-41ca-ace6-4751bda7921e" providerId="ADAL" clId="{B70083E6-2EE8-B844-A76C-B846802EEE77}" dt="2019-09-25T13:14:50.817" v="1204" actId="20577"/>
        <pc:sldMkLst>
          <pc:docMk/>
          <pc:sldMk cId="0" sldId="314"/>
        </pc:sldMkLst>
      </pc:sldChg>
      <pc:sldChg chg="modNotesTx">
        <pc:chgData name="Sue Martin" userId="cb0194a5-6d63-41ca-ace6-4751bda7921e" providerId="ADAL" clId="{B70083E6-2EE8-B844-A76C-B846802EEE77}" dt="2019-09-25T13:13:24.170" v="1202" actId="20577"/>
        <pc:sldMkLst>
          <pc:docMk/>
          <pc:sldMk cId="3246539349" sldId="329"/>
        </pc:sldMkLst>
      </pc:sldChg>
      <pc:sldChg chg="modNotesTx">
        <pc:chgData name="Sue Martin" userId="cb0194a5-6d63-41ca-ace6-4751bda7921e" providerId="ADAL" clId="{B70083E6-2EE8-B844-A76C-B846802EEE77}" dt="2019-09-25T13:15:30.461" v="1205" actId="20577"/>
        <pc:sldMkLst>
          <pc:docMk/>
          <pc:sldMk cId="3027861071" sldId="3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9DCE9B31-A594-4C18-826E-1FF386C1F2A7}" type="datetimeFigureOut">
              <a:rPr lang="en-US" altLang="en-US"/>
              <a:pPr>
                <a:defRPr/>
              </a:pPr>
              <a:t>9/25/19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1428342-FF40-4140-99F5-61FFECBDE4C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grc.nasa.gov/www/k-12/rocket/combst1.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grc.nasa.gov/www/k-12/rocket/atmosi.html" TargetMode="External"/><Relationship Id="rId5" Type="http://schemas.openxmlformats.org/officeDocument/2006/relationships/hyperlink" Target="https://www.grc.nasa.gov/www/k-12/rocket/rktthsum.html" TargetMode="External"/><Relationship Id="rId4" Type="http://schemas.openxmlformats.org/officeDocument/2006/relationships/hyperlink" Target="https://www.grc.nasa.gov/www/k-12/rocket/ienzl.html"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2553654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 typeface="Arial" panose="020B0604020202020204" pitchFamily="34" charset="0"/>
              <a:buChar char="•"/>
            </a:pPr>
            <a:r>
              <a:rPr lang="en-GB" altLang="en-US" sz="1200" dirty="0">
                <a:latin typeface="Century Gothic" panose="020B0502020202020204" pitchFamily="34" charset="0"/>
              </a:rPr>
              <a:t> A driving force is one where the force (push) is in the same direction as the travel (e.g. air pushing the paper rocket). Thrust is generated when a force generated in one direction causes a force and movement in the opposite direction (e.g. burning fuel pushing out of rear of rocket forces rocket itself to move upwards)</a:t>
            </a:r>
          </a:p>
          <a:p>
            <a:pPr>
              <a:buFont typeface="Arial" panose="020B0604020202020204" pitchFamily="34" charset="0"/>
              <a:buChar char="•"/>
            </a:pPr>
            <a:endParaRPr lang="en-GB" altLang="en-US" sz="1200" dirty="0">
              <a:latin typeface="Century Gothic" panose="020B0502020202020204" pitchFamily="34" charset="0"/>
            </a:endParaRPr>
          </a:p>
          <a:p>
            <a:pPr>
              <a:buFont typeface="Arial" panose="020B0604020202020204" pitchFamily="34" charset="0"/>
              <a:buChar char="•"/>
            </a:pPr>
            <a:r>
              <a:rPr lang="en-GB" altLang="en-US" sz="1200" dirty="0">
                <a:latin typeface="Century Gothic" panose="020B0502020202020204" pitchFamily="34" charset="0"/>
              </a:rPr>
              <a:t> The tablets are dissolved in the water, which allows chemicals in the tablet (usually citric acid and bicarbonate of soda) to react and create carbon dioxide gas (amongst other things)</a:t>
            </a:r>
          </a:p>
          <a:p>
            <a:pPr>
              <a:buFont typeface="Arial" panose="020B0604020202020204" pitchFamily="34" charset="0"/>
              <a:buChar char="•"/>
            </a:pPr>
            <a:endParaRPr lang="en-GB" altLang="en-US" sz="1200" dirty="0">
              <a:latin typeface="Century Gothic" panose="020B0502020202020204" pitchFamily="34" charset="0"/>
            </a:endParaRPr>
          </a:p>
          <a:p>
            <a:pPr>
              <a:buFont typeface="Arial" panose="020B0604020202020204" pitchFamily="34" charset="0"/>
              <a:buChar char="•"/>
            </a:pPr>
            <a:r>
              <a:rPr lang="en-GB" altLang="en-US" sz="1200" dirty="0">
                <a:latin typeface="Century Gothic" panose="020B0502020202020204" pitchFamily="34" charset="0"/>
              </a:rPr>
              <a:t> The gas builds up and is then forced out</a:t>
            </a:r>
          </a:p>
          <a:p>
            <a:pPr>
              <a:buFont typeface="Arial" panose="020B0604020202020204" pitchFamily="34" charset="0"/>
              <a:buChar char="•"/>
            </a:pPr>
            <a:endParaRPr lang="en-GB" altLang="en-US" sz="1200" dirty="0">
              <a:latin typeface="Century Gothic" panose="020B0502020202020204" pitchFamily="34" charset="0"/>
            </a:endParaRPr>
          </a:p>
          <a:p>
            <a:pPr>
              <a:buFont typeface="Arial" panose="020B0604020202020204" pitchFamily="34" charset="0"/>
              <a:buChar char="•"/>
            </a:pPr>
            <a:r>
              <a:rPr lang="en-GB" altLang="en-US" sz="1200" dirty="0">
                <a:latin typeface="Century Gothic" panose="020B0502020202020204" pitchFamily="34" charset="0"/>
              </a:rPr>
              <a:t> This is the principal of how real rockets work, but on a massive scale and with much more powerful fuels that rely on a burning reaction</a:t>
            </a:r>
          </a:p>
          <a:p>
            <a:pPr>
              <a:buFont typeface="Arial" panose="020B0604020202020204" pitchFamily="34" charset="0"/>
              <a:buChar char="•"/>
            </a:pPr>
            <a:endParaRPr lang="en-GB" altLang="en-US" sz="1200" dirty="0">
              <a:latin typeface="Century Gothic" panose="020B0502020202020204" pitchFamily="34" charset="0"/>
            </a:endParaRPr>
          </a:p>
          <a:p>
            <a:pPr>
              <a:buFont typeface="Arial" panose="020B0604020202020204" pitchFamily="34" charset="0"/>
              <a:buChar char="•"/>
            </a:pPr>
            <a:r>
              <a:rPr lang="en-GB" altLang="en-US" sz="1200" dirty="0">
                <a:latin typeface="Century Gothic" panose="020B0502020202020204" pitchFamily="34" charset="0"/>
              </a:rPr>
              <a:t> Isaac Newton’s 3</a:t>
            </a:r>
            <a:r>
              <a:rPr lang="en-GB" altLang="en-US" sz="1200" baseline="30000" dirty="0">
                <a:latin typeface="Century Gothic" panose="020B0502020202020204" pitchFamily="34" charset="0"/>
              </a:rPr>
              <a:t>rd</a:t>
            </a:r>
            <a:r>
              <a:rPr lang="en-GB" altLang="en-US" sz="1200" dirty="0">
                <a:latin typeface="Century Gothic" panose="020B0502020202020204" pitchFamily="34" charset="0"/>
              </a:rPr>
              <a:t> law of motion – for every action, there is an equal and opposite reaction.</a:t>
            </a:r>
          </a:p>
          <a:p>
            <a:pPr>
              <a:buFont typeface="Arial" panose="020B0604020202020204" pitchFamily="34" charset="0"/>
              <a:buChar char="•"/>
            </a:pPr>
            <a:endParaRPr lang="en-GB" altLang="en-US" sz="1200" dirty="0">
              <a:latin typeface="Century Gothic" panose="020B0502020202020204" pitchFamily="34" charset="0"/>
            </a:endParaRPr>
          </a:p>
          <a:p>
            <a:pPr>
              <a:buFont typeface="Arial" panose="020B0604020202020204" pitchFamily="34" charset="0"/>
              <a:buChar char="•"/>
            </a:pPr>
            <a:r>
              <a:rPr lang="en-GB" sz="1200" b="1" i="0" kern="1200" dirty="0">
                <a:solidFill>
                  <a:schemeClr val="tx1"/>
                </a:solidFill>
                <a:effectLst/>
                <a:latin typeface="+mn-lt"/>
                <a:ea typeface="MS PGothic" panose="020B0600070205080204" pitchFamily="34" charset="-128"/>
                <a:cs typeface="ＭＳ Ｐゴシック" charset="0"/>
              </a:rPr>
              <a:t> chemical rocket engines</a:t>
            </a:r>
            <a:r>
              <a:rPr lang="en-GB" sz="1200" b="0" i="0" kern="1200" dirty="0">
                <a:solidFill>
                  <a:schemeClr val="tx1"/>
                </a:solidFill>
                <a:effectLst/>
                <a:latin typeface="+mn-lt"/>
                <a:ea typeface="MS PGothic" panose="020B0600070205080204" pitchFamily="34" charset="-128"/>
                <a:cs typeface="ＭＳ Ｐゴシック" charset="0"/>
              </a:rPr>
              <a:t>. Chemical rocket engines use the </a:t>
            </a:r>
            <a:r>
              <a:rPr lang="en-GB" sz="1200" b="0" i="0" kern="1200" dirty="0">
                <a:solidFill>
                  <a:schemeClr val="tx1"/>
                </a:solidFill>
                <a:effectLst/>
                <a:latin typeface="+mn-lt"/>
                <a:ea typeface="MS PGothic" panose="020B0600070205080204" pitchFamily="34" charset="-128"/>
                <a:cs typeface="ＭＳ Ｐゴシック" charset="0"/>
                <a:hlinkClick r:id="rId3"/>
              </a:rPr>
              <a:t>combustion</a:t>
            </a:r>
            <a:r>
              <a:rPr lang="en-GB" sz="1200" b="0" i="0" kern="1200" dirty="0">
                <a:solidFill>
                  <a:schemeClr val="tx1"/>
                </a:solidFill>
                <a:effectLst/>
                <a:latin typeface="+mn-lt"/>
                <a:ea typeface="MS PGothic" panose="020B0600070205080204" pitchFamily="34" charset="-128"/>
                <a:cs typeface="ＭＳ Ｐゴシック" charset="0"/>
              </a:rPr>
              <a:t> of propellants to produce exhaust gases as the working fluid. The high pressures and temperatures of combustion are used to accelerate the exhaust gases through a </a:t>
            </a:r>
            <a:r>
              <a:rPr lang="en-GB" sz="1200" b="0" i="0" kern="1200" dirty="0">
                <a:solidFill>
                  <a:schemeClr val="tx1"/>
                </a:solidFill>
                <a:effectLst/>
                <a:latin typeface="+mn-lt"/>
                <a:ea typeface="MS PGothic" panose="020B0600070205080204" pitchFamily="34" charset="-128"/>
                <a:cs typeface="ＭＳ Ｐゴシック" charset="0"/>
                <a:hlinkClick r:id="rId4"/>
              </a:rPr>
              <a:t>rocket nozzle</a:t>
            </a:r>
            <a:r>
              <a:rPr lang="en-GB" sz="1200" b="0" i="0" kern="1200" dirty="0">
                <a:solidFill>
                  <a:schemeClr val="tx1"/>
                </a:solidFill>
                <a:effectLst/>
                <a:latin typeface="+mn-lt"/>
                <a:ea typeface="MS PGothic" panose="020B0600070205080204" pitchFamily="34" charset="-128"/>
                <a:cs typeface="ＭＳ Ｐゴシック" charset="0"/>
              </a:rPr>
              <a:t> to produce thrust. There are two important parts of a chemical rocket engine; the nozzle, and the propellants. The nozzle design </a:t>
            </a:r>
            <a:r>
              <a:rPr lang="en-GB" sz="1200" b="0" i="0" kern="1200" dirty="0">
                <a:solidFill>
                  <a:schemeClr val="tx1"/>
                </a:solidFill>
                <a:effectLst/>
                <a:latin typeface="+mn-lt"/>
                <a:ea typeface="MS PGothic" panose="020B0600070205080204" pitchFamily="34" charset="-128"/>
                <a:cs typeface="ＭＳ Ｐゴシック" charset="0"/>
                <a:hlinkClick r:id="rId5"/>
              </a:rPr>
              <a:t>determines</a:t>
            </a:r>
            <a:r>
              <a:rPr lang="en-GB" sz="1200" b="0" i="0" kern="1200" dirty="0">
                <a:solidFill>
                  <a:schemeClr val="tx1"/>
                </a:solidFill>
                <a:effectLst/>
                <a:latin typeface="+mn-lt"/>
                <a:ea typeface="MS PGothic" panose="020B0600070205080204" pitchFamily="34" charset="-128"/>
                <a:cs typeface="ＭＳ Ｐゴシック" charset="0"/>
              </a:rPr>
              <a:t> the mass flow rate, exhaust velocity, and exit pressure for a given initial pressure and temperature. The initial pressure and temperature are determined by the chemical properties of the propellants. Propellants are composed of a </a:t>
            </a:r>
            <a:r>
              <a:rPr lang="en-GB" sz="1200" b="1" i="0" kern="1200" dirty="0">
                <a:solidFill>
                  <a:schemeClr val="tx1"/>
                </a:solidFill>
                <a:effectLst/>
                <a:latin typeface="+mn-lt"/>
                <a:ea typeface="MS PGothic" panose="020B0600070205080204" pitchFamily="34" charset="-128"/>
                <a:cs typeface="ＭＳ Ｐゴシック" charset="0"/>
              </a:rPr>
              <a:t>fuel</a:t>
            </a:r>
            <a:r>
              <a:rPr lang="en-GB" sz="1200" b="0" i="0" kern="1200" dirty="0">
                <a:solidFill>
                  <a:schemeClr val="tx1"/>
                </a:solidFill>
                <a:effectLst/>
                <a:latin typeface="+mn-lt"/>
                <a:ea typeface="MS PGothic" panose="020B0600070205080204" pitchFamily="34" charset="-128"/>
                <a:cs typeface="ＭＳ Ｐゴシック" charset="0"/>
              </a:rPr>
              <a:t> to be burned and an </a:t>
            </a:r>
            <a:r>
              <a:rPr lang="en-GB" sz="1200" b="1" i="0" kern="1200" dirty="0">
                <a:solidFill>
                  <a:schemeClr val="tx1"/>
                </a:solidFill>
                <a:effectLst/>
                <a:latin typeface="+mn-lt"/>
                <a:ea typeface="MS PGothic" panose="020B0600070205080204" pitchFamily="34" charset="-128"/>
                <a:cs typeface="ＭＳ Ｐゴシック" charset="0"/>
              </a:rPr>
              <a:t>oxidizer</a:t>
            </a:r>
            <a:r>
              <a:rPr lang="en-GB" sz="1200" b="0" i="0" kern="1200" dirty="0">
                <a:solidFill>
                  <a:schemeClr val="tx1"/>
                </a:solidFill>
                <a:effectLst/>
                <a:latin typeface="+mn-lt"/>
                <a:ea typeface="MS PGothic" panose="020B0600070205080204" pitchFamily="34" charset="-128"/>
                <a:cs typeface="ＭＳ Ｐゴシック" charset="0"/>
              </a:rPr>
              <a:t>, or source of oxygen, for combustion. Under normal temperature conditions, propellants do not burn, but require some source of heat, or </a:t>
            </a:r>
            <a:r>
              <a:rPr lang="en-GB" sz="1200" b="1" i="0" kern="1200" dirty="0">
                <a:solidFill>
                  <a:schemeClr val="tx1"/>
                </a:solidFill>
                <a:effectLst/>
                <a:latin typeface="+mn-lt"/>
                <a:ea typeface="MS PGothic" panose="020B0600070205080204" pitchFamily="34" charset="-128"/>
                <a:cs typeface="ＭＳ Ｐゴシック" charset="0"/>
              </a:rPr>
              <a:t>igniter</a:t>
            </a:r>
            <a:r>
              <a:rPr lang="en-GB" sz="1200" b="0" i="0" kern="1200" dirty="0">
                <a:solidFill>
                  <a:schemeClr val="tx1"/>
                </a:solidFill>
                <a:effectLst/>
                <a:latin typeface="+mn-lt"/>
                <a:ea typeface="MS PGothic" panose="020B0600070205080204" pitchFamily="34" charset="-128"/>
                <a:cs typeface="ＭＳ Ｐゴシック" charset="0"/>
              </a:rPr>
              <a:t>, to initiate combustion. Chemical rocket engines do not typically rely on the surrounding </a:t>
            </a:r>
            <a:r>
              <a:rPr lang="en-GB" sz="1200" b="0" i="0" kern="1200" dirty="0">
                <a:solidFill>
                  <a:schemeClr val="tx1"/>
                </a:solidFill>
                <a:effectLst/>
                <a:latin typeface="+mn-lt"/>
                <a:ea typeface="MS PGothic" panose="020B0600070205080204" pitchFamily="34" charset="-128"/>
                <a:cs typeface="ＭＳ Ｐゴシック" charset="0"/>
                <a:hlinkClick r:id="rId6"/>
              </a:rPr>
              <a:t>atmosphere</a:t>
            </a:r>
            <a:r>
              <a:rPr lang="en-GB" sz="1200" b="0" i="0" kern="1200" dirty="0">
                <a:solidFill>
                  <a:schemeClr val="tx1"/>
                </a:solidFill>
                <a:effectLst/>
                <a:latin typeface="+mn-lt"/>
                <a:ea typeface="MS PGothic" panose="020B0600070205080204" pitchFamily="34" charset="-128"/>
                <a:cs typeface="ＭＳ Ｐゴシック" charset="0"/>
              </a:rPr>
              <a:t> as a source of oxygen. Therefore, chemical rocket engines can be used in space, where there is no atmosphere present.</a:t>
            </a:r>
            <a:endParaRPr lang="en-GB" altLang="en-US" sz="1200" dirty="0">
              <a:latin typeface="Century Gothic" panose="020B0502020202020204" pitchFamily="34" charset="0"/>
            </a:endParaRPr>
          </a:p>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10</a:t>
            </a:fld>
            <a:endParaRPr lang="en-US" altLang="en-US"/>
          </a:p>
        </p:txBody>
      </p:sp>
    </p:spTree>
    <p:extLst>
      <p:ext uri="{BB962C8B-B14F-4D97-AF65-F5344CB8AC3E}">
        <p14:creationId xmlns:p14="http://schemas.microsoft.com/office/powerpoint/2010/main" val="2712841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11</a:t>
            </a:fld>
            <a:endParaRPr lang="en-US" altLang="en-US"/>
          </a:p>
        </p:txBody>
      </p:sp>
    </p:spTree>
    <p:extLst>
      <p:ext uri="{BB962C8B-B14F-4D97-AF65-F5344CB8AC3E}">
        <p14:creationId xmlns:p14="http://schemas.microsoft.com/office/powerpoint/2010/main" val="3105066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DDC7409-957D-4504-9870-9D540B7BD8BC}" type="slidenum">
              <a:rPr lang="en-US" altLang="en-US" smtClean="0">
                <a:latin typeface="Palatino Linotype" panose="02040502050505030304" pitchFamily="18" charset="0"/>
              </a:rPr>
              <a:pPr>
                <a:spcBef>
                  <a:spcPct val="0"/>
                </a:spcBef>
              </a:pPr>
              <a:t>12</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3270457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Think about forces on the individuals and also consider the forces on a ball when it is kicked.</a:t>
            </a:r>
          </a:p>
          <a:p>
            <a:endParaRPr lang="en-GB" altLang="en-US" dirty="0"/>
          </a:p>
          <a:p>
            <a:r>
              <a:rPr lang="en-GB" altLang="en-US" dirty="0"/>
              <a:t>A common misconception is that the ‘kick’ on a ball is a force that remains on the ball until it stops moving. The force of the kick only exists when it is imparted on the ball. The ball will continue to accelerate in the direction of the force until opposing forces (air resistance and ground friction) balance the force or are greater and slow the ball down to an eventual stop. Gravity is pulling the ball downwards at all times (so it will fall down through the air or remain on the ground).</a:t>
            </a:r>
          </a:p>
          <a:p>
            <a:endParaRPr lang="en-GB" altLang="en-US" dirty="0"/>
          </a:p>
          <a:p>
            <a:pPr lvl="0"/>
            <a:r>
              <a:rPr lang="en-GB" sz="1200" kern="1200" dirty="0">
                <a:solidFill>
                  <a:schemeClr val="tx1"/>
                </a:solidFill>
                <a:effectLst/>
                <a:latin typeface="+mn-lt"/>
                <a:ea typeface="MS PGothic" panose="020B0600070205080204" pitchFamily="34" charset="-128"/>
                <a:cs typeface="ＭＳ Ｐゴシック" charset="0"/>
              </a:rPr>
              <a:t>If forces on an object are balanced, a stationary object will remain still and a moving object will continue to travel at a constant speed. </a:t>
            </a:r>
          </a:p>
          <a:p>
            <a:pPr lvl="0"/>
            <a:r>
              <a:rPr lang="en-GB" sz="1200" kern="1200" dirty="0">
                <a:solidFill>
                  <a:schemeClr val="tx1"/>
                </a:solidFill>
                <a:effectLst/>
                <a:latin typeface="+mn-lt"/>
                <a:ea typeface="MS PGothic" panose="020B0600070205080204" pitchFamily="34" charset="-128"/>
                <a:cs typeface="ＭＳ Ｐゴシック" charset="0"/>
              </a:rPr>
              <a:t>If forces on an object are unbalanced, a stationary object will start to move and a moving object will speed up, slow down or change its direction. Forces may cause an object to change shape.</a:t>
            </a:r>
          </a:p>
          <a:p>
            <a:pPr lvl="0"/>
            <a:r>
              <a:rPr lang="en-GB" sz="1200" kern="1200" dirty="0">
                <a:solidFill>
                  <a:schemeClr val="tx1"/>
                </a:solidFill>
                <a:effectLst/>
                <a:latin typeface="+mn-lt"/>
                <a:ea typeface="MS PGothic" panose="020B0600070205080204" pitchFamily="34" charset="-128"/>
                <a:cs typeface="ＭＳ Ｐゴシック" charset="0"/>
              </a:rPr>
              <a:t>For every action (force), there is an equal and opposite reaction (force). So when you kick a ball, your foot experiences an equal force from the ball. </a:t>
            </a:r>
          </a:p>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The greatest amount of thrust is needed to launch the rocket (as it is at its heaviest, with the greatest fuel load on board), overcome gravity and air resistance. Once the rocket escapes the Earth’s atmosphere there is little drag, so very little thrust is needed to propel the rocket forward.</a:t>
            </a:r>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3</a:t>
            </a:fld>
            <a:endParaRPr lang="en-US" altLang="en-US"/>
          </a:p>
        </p:txBody>
      </p:sp>
    </p:spTree>
    <p:extLst>
      <p:ext uri="{BB962C8B-B14F-4D97-AF65-F5344CB8AC3E}">
        <p14:creationId xmlns:p14="http://schemas.microsoft.com/office/powerpoint/2010/main" val="3281723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4</a:t>
            </a:fld>
            <a:endParaRPr lang="en-US" altLang="en-US"/>
          </a:p>
        </p:txBody>
      </p:sp>
    </p:spTree>
    <p:extLst>
      <p:ext uri="{BB962C8B-B14F-4D97-AF65-F5344CB8AC3E}">
        <p14:creationId xmlns:p14="http://schemas.microsoft.com/office/powerpoint/2010/main" val="1028208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GB" sz="1200" kern="1200" dirty="0">
                <a:solidFill>
                  <a:schemeClr val="tx1"/>
                </a:solidFill>
                <a:effectLst/>
                <a:latin typeface="+mn-lt"/>
                <a:ea typeface="MS PGothic" panose="020B0600070205080204" pitchFamily="34" charset="-128"/>
                <a:cs typeface="ＭＳ Ｐゴシック" charset="0"/>
              </a:rPr>
              <a:t>The paper ‘rockets’ are not really rockets, because like a football, they are being pushed away by an applied force (from the air forces out of the bottle when it is stomped). We are creating a ‘projectile’ where the force pushes in the same direction as the motion. More able children should be able to distinguish between these situations.</a:t>
            </a:r>
          </a:p>
          <a:p>
            <a:pPr lvl="0"/>
            <a:endParaRPr lang="en-GB" sz="1200" kern="1200">
              <a:solidFill>
                <a:schemeClr val="tx1"/>
              </a:solidFill>
              <a:effectLst/>
              <a:latin typeface="+mn-lt"/>
              <a:ea typeface="MS PGothic" panose="020B0600070205080204" pitchFamily="34" charset="-128"/>
              <a:cs typeface="ＭＳ Ｐゴシック" charset="0"/>
            </a:endParaRPr>
          </a:p>
          <a:p>
            <a:pPr lvl="0"/>
            <a:r>
              <a:rPr lang="en-GB" sz="1200" kern="1200">
                <a:solidFill>
                  <a:schemeClr val="tx1"/>
                </a:solidFill>
                <a:effectLst/>
                <a:latin typeface="+mn-lt"/>
                <a:ea typeface="MS PGothic" panose="020B0600070205080204" pitchFamily="34" charset="-128"/>
                <a:cs typeface="ＭＳ Ｐゴシック" charset="0"/>
              </a:rPr>
              <a:t>Actual rockets rely on thrust: the force of burning gases expelled out of the rear of the rocket create an equal and opposite force on the rocket, which propels it forward. </a:t>
            </a:r>
          </a:p>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5</a:t>
            </a:fld>
            <a:endParaRPr lang="en-US" altLang="en-US"/>
          </a:p>
        </p:txBody>
      </p:sp>
    </p:spTree>
    <p:extLst>
      <p:ext uri="{BB962C8B-B14F-4D97-AF65-F5344CB8AC3E}">
        <p14:creationId xmlns:p14="http://schemas.microsoft.com/office/powerpoint/2010/main" val="2437094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HOWEVER, if the challenge is to be to come up with the best design, it is perfectly acceptable to change multiple variables (and not carry out a fair test) and simply compare the overall designs for their effectiveness.</a:t>
            </a:r>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6</a:t>
            </a:fld>
            <a:endParaRPr lang="en-US" altLang="en-US"/>
          </a:p>
        </p:txBody>
      </p:sp>
    </p:spTree>
    <p:extLst>
      <p:ext uri="{BB962C8B-B14F-4D97-AF65-F5344CB8AC3E}">
        <p14:creationId xmlns:p14="http://schemas.microsoft.com/office/powerpoint/2010/main" val="3405845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7</a:t>
            </a:fld>
            <a:endParaRPr lang="en-US" altLang="en-US"/>
          </a:p>
        </p:txBody>
      </p:sp>
    </p:spTree>
    <p:extLst>
      <p:ext uri="{BB962C8B-B14F-4D97-AF65-F5344CB8AC3E}">
        <p14:creationId xmlns:p14="http://schemas.microsoft.com/office/powerpoint/2010/main" val="3082350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8</a:t>
            </a:fld>
            <a:endParaRPr lang="en-US" altLang="en-US"/>
          </a:p>
        </p:txBody>
      </p:sp>
    </p:spTree>
    <p:extLst>
      <p:ext uri="{BB962C8B-B14F-4D97-AF65-F5344CB8AC3E}">
        <p14:creationId xmlns:p14="http://schemas.microsoft.com/office/powerpoint/2010/main" val="2623675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F000C709-2492-4DD1-95AA-7CD04BB012A1}" type="slidenum">
              <a:rPr lang="en-US" altLang="en-US" smtClean="0"/>
              <a:pPr/>
              <a:t>9</a:t>
            </a:fld>
            <a:endParaRPr lang="en-US" altLang="en-US"/>
          </a:p>
        </p:txBody>
      </p:sp>
    </p:spTree>
    <p:extLst>
      <p:ext uri="{BB962C8B-B14F-4D97-AF65-F5344CB8AC3E}">
        <p14:creationId xmlns:p14="http://schemas.microsoft.com/office/powerpoint/2010/main" val="1688663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5A9D97AE-522D-4F50-B019-88D526D182C3}"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59B2E2-9D34-4779-BE5F-BC1FD6CF8621}" type="slidenum">
              <a:rPr lang="en-US" altLang="en-US"/>
              <a:pPr>
                <a:defRPr/>
              </a:pPr>
              <a:t>‹#›</a:t>
            </a:fld>
            <a:endParaRPr lang="en-US" altLang="en-US"/>
          </a:p>
        </p:txBody>
      </p:sp>
    </p:spTree>
    <p:extLst>
      <p:ext uri="{BB962C8B-B14F-4D97-AF65-F5344CB8AC3E}">
        <p14:creationId xmlns:p14="http://schemas.microsoft.com/office/powerpoint/2010/main" val="3845296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4F3A0A4-C946-45E7-A134-092F5B80C834}"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2AD5859-3E38-473F-8147-DF9D1F7D37B0}" type="slidenum">
              <a:rPr lang="en-US" altLang="en-US"/>
              <a:pPr>
                <a:defRPr/>
              </a:pPr>
              <a:t>‹#›</a:t>
            </a:fld>
            <a:endParaRPr lang="en-US" altLang="en-US"/>
          </a:p>
        </p:txBody>
      </p:sp>
    </p:spTree>
    <p:extLst>
      <p:ext uri="{BB962C8B-B14F-4D97-AF65-F5344CB8AC3E}">
        <p14:creationId xmlns:p14="http://schemas.microsoft.com/office/powerpoint/2010/main" val="546815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3DD37DBF-E00C-471F-A44B-BB6A2FF5D6CC}"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118A33A-EF36-4F2D-B7A8-66AEC4642DC2}" type="slidenum">
              <a:rPr lang="en-US" altLang="en-US"/>
              <a:pPr>
                <a:defRPr/>
              </a:pPr>
              <a:t>‹#›</a:t>
            </a:fld>
            <a:endParaRPr lang="en-US" altLang="en-US"/>
          </a:p>
        </p:txBody>
      </p:sp>
    </p:spTree>
    <p:extLst>
      <p:ext uri="{BB962C8B-B14F-4D97-AF65-F5344CB8AC3E}">
        <p14:creationId xmlns:p14="http://schemas.microsoft.com/office/powerpoint/2010/main" val="3510776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204FCC6-4FD9-4686-A495-E76F237FEA31}" type="datetime4">
              <a:rPr lang="en-US" altLang="en-US"/>
              <a:pPr>
                <a:defRPr/>
              </a:pPr>
              <a:t>September 25,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ECA8B42-C8CB-40F6-B534-585E60F6EE1F}" type="slidenum">
              <a:rPr lang="en-US" altLang="en-US"/>
              <a:pPr>
                <a:defRPr/>
              </a:pPr>
              <a:t>‹#›</a:t>
            </a:fld>
            <a:endParaRPr lang="en-US" altLang="en-US"/>
          </a:p>
        </p:txBody>
      </p:sp>
    </p:spTree>
    <p:extLst>
      <p:ext uri="{BB962C8B-B14F-4D97-AF65-F5344CB8AC3E}">
        <p14:creationId xmlns:p14="http://schemas.microsoft.com/office/powerpoint/2010/main" val="1979407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49E5EDD8-62E2-450A-AAEF-416238C08FDA}" type="datetime4">
              <a:rPr lang="en-US" altLang="en-US"/>
              <a:pPr>
                <a:defRPr/>
              </a:pPr>
              <a:t>September 25,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56C66A8B-DB96-498B-917A-FD03546DF0C7}" type="slidenum">
              <a:rPr lang="en-US" altLang="en-US"/>
              <a:pPr>
                <a:defRPr/>
              </a:pPr>
              <a:t>‹#›</a:t>
            </a:fld>
            <a:endParaRPr lang="en-US" altLang="en-US"/>
          </a:p>
        </p:txBody>
      </p:sp>
    </p:spTree>
    <p:extLst>
      <p:ext uri="{BB962C8B-B14F-4D97-AF65-F5344CB8AC3E}">
        <p14:creationId xmlns:p14="http://schemas.microsoft.com/office/powerpoint/2010/main" val="117404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EA448AB8-E124-45EE-879E-C0903B44B8B2}" type="datetime4">
              <a:rPr lang="en-US" altLang="en-US"/>
              <a:pPr>
                <a:defRPr/>
              </a:pPr>
              <a:t>September 25,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C4A7D76E-D2CA-4E87-9028-C5F5B9BFFF65}" type="slidenum">
              <a:rPr lang="en-US" altLang="en-US"/>
              <a:pPr>
                <a:defRPr/>
              </a:pPr>
              <a:t>‹#›</a:t>
            </a:fld>
            <a:endParaRPr lang="en-US" altLang="en-US"/>
          </a:p>
        </p:txBody>
      </p:sp>
    </p:spTree>
    <p:extLst>
      <p:ext uri="{BB962C8B-B14F-4D97-AF65-F5344CB8AC3E}">
        <p14:creationId xmlns:p14="http://schemas.microsoft.com/office/powerpoint/2010/main" val="2701530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C0EBD65F-8C72-4060-BA6C-0C9406FD5B10}" type="datetime4">
              <a:rPr lang="en-US" altLang="en-US"/>
              <a:pPr>
                <a:defRPr/>
              </a:pPr>
              <a:t>September 25,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289858B4-4194-4EDC-943F-AE3E4E275469}" type="slidenum">
              <a:rPr lang="en-US" altLang="en-US"/>
              <a:pPr>
                <a:defRPr/>
              </a:pPr>
              <a:t>‹#›</a:t>
            </a:fld>
            <a:endParaRPr lang="en-US" altLang="en-US"/>
          </a:p>
        </p:txBody>
      </p:sp>
    </p:spTree>
    <p:extLst>
      <p:ext uri="{BB962C8B-B14F-4D97-AF65-F5344CB8AC3E}">
        <p14:creationId xmlns:p14="http://schemas.microsoft.com/office/powerpoint/2010/main" val="1650239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EE7E462B-C07A-4B49-9A16-BAB878FDB7C0}" type="datetime4">
              <a:rPr lang="en-US" altLang="en-US"/>
              <a:pPr>
                <a:defRPr/>
              </a:pPr>
              <a:t>September 25,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3A8D933-DA2D-4C23-86AE-F0451735B6C7}" type="slidenum">
              <a:rPr lang="en-US" altLang="en-US"/>
              <a:pPr>
                <a:defRPr/>
              </a:pPr>
              <a:t>‹#›</a:t>
            </a:fld>
            <a:endParaRPr lang="en-US" altLang="en-US"/>
          </a:p>
        </p:txBody>
      </p:sp>
    </p:spTree>
    <p:extLst>
      <p:ext uri="{BB962C8B-B14F-4D97-AF65-F5344CB8AC3E}">
        <p14:creationId xmlns:p14="http://schemas.microsoft.com/office/powerpoint/2010/main" val="686713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237EBA0-172B-4C49-A86E-774FA9AE13EB}" type="datetime4">
              <a:rPr lang="en-US" altLang="en-US"/>
              <a:pPr>
                <a:defRPr/>
              </a:pPr>
              <a:t>September 25,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D755CC9E-2560-4895-9C6B-A2090421CCD2}" type="slidenum">
              <a:rPr lang="en-US" altLang="en-US"/>
              <a:pPr>
                <a:defRPr/>
              </a:pPr>
              <a:t>‹#›</a:t>
            </a:fld>
            <a:endParaRPr lang="en-US" altLang="en-US"/>
          </a:p>
        </p:txBody>
      </p:sp>
    </p:spTree>
    <p:extLst>
      <p:ext uri="{BB962C8B-B14F-4D97-AF65-F5344CB8AC3E}">
        <p14:creationId xmlns:p14="http://schemas.microsoft.com/office/powerpoint/2010/main" val="30211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C68258A5-7CBE-4F82-9922-8D4A1DA302B9}"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D9C090BF-1659-4BD5-B11D-903C54B01F22}" type="slidenum">
              <a:rPr lang="en-US" altLang="en-US"/>
              <a:pPr>
                <a:defRPr/>
              </a:pPr>
              <a:t>‹#›</a:t>
            </a:fld>
            <a:endParaRPr lang="en-US" altLang="en-US"/>
          </a:p>
        </p:txBody>
      </p:sp>
    </p:spTree>
    <p:extLst>
      <p:ext uri="{BB962C8B-B14F-4D97-AF65-F5344CB8AC3E}">
        <p14:creationId xmlns:p14="http://schemas.microsoft.com/office/powerpoint/2010/main" val="2963092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146854D4-24CF-4DAC-A638-8EFAE07B2134}" type="datetime4">
              <a:rPr lang="en-US" altLang="en-US"/>
              <a:pPr>
                <a:defRPr/>
              </a:pPr>
              <a:t>September 25,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89501AD-6045-44E9-B318-332F56850C7C}" type="slidenum">
              <a:rPr lang="en-US" altLang="en-US"/>
              <a:pPr>
                <a:defRPr/>
              </a:pPr>
              <a:t>‹#›</a:t>
            </a:fld>
            <a:endParaRPr lang="en-US" altLang="en-US"/>
          </a:p>
        </p:txBody>
      </p:sp>
    </p:spTree>
    <p:extLst>
      <p:ext uri="{BB962C8B-B14F-4D97-AF65-F5344CB8AC3E}">
        <p14:creationId xmlns:p14="http://schemas.microsoft.com/office/powerpoint/2010/main" val="1363345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F67EA80E-09B8-4DA3-94E0-3B7664695117}" type="datetime4">
              <a:rPr lang="en-US" altLang="en-US"/>
              <a:pPr>
                <a:defRPr/>
              </a:pPr>
              <a:t>September 25,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DD2237C5-131C-4F8F-84C3-5B2560162CA4}"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37C0F987-218F-6845-8CA1-6A1A6319E76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1DBE6B02-CD5B-A24D-ACC8-81C7DE844023}"/>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65EAF5CC-C58F-7C48-A107-38A9D9012F7F}"/>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EDB3D4D0-B9E3-BA4E-B28C-3D102528BBBE}"/>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47CE3900-FD9A-1844-BD0F-EEB28143BC3A}"/>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CB0744F4-4096-4747-ABDD-B5FFED556968}"/>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05988ED-DC01-0943-ADB0-085DBF924128}"/>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56" r:id="rId1"/>
    <p:sldLayoutId id="2147484357" r:id="rId2"/>
    <p:sldLayoutId id="2147484366"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17DAA2FA-C33B-AB45-8356-D89AB7D5AB56}"/>
              </a:ext>
            </a:extLst>
          </p:cNvPr>
          <p:cNvPicPr>
            <a:picLocks noChangeAspect="1"/>
          </p:cNvPicPr>
          <p:nvPr/>
        </p:nvPicPr>
        <p:blipFill rotWithShape="1">
          <a:blip r:embed="rId3">
            <a:extLst>
              <a:ext uri="{28A0092B-C50C-407E-A947-70E740481C1C}">
                <a14:useLocalDpi xmlns:a14="http://schemas.microsoft.com/office/drawing/2010/main" val="0"/>
              </a:ext>
            </a:extLst>
          </a:blip>
          <a:srcRect l="4395" r="12775"/>
          <a:stretch/>
        </p:blipFill>
        <p:spPr>
          <a:xfrm>
            <a:off x="201448" y="1366887"/>
            <a:ext cx="8741103" cy="5276559"/>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33147"/>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Kick-off to Lift-off</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055460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FIZZ, BANG, ZOOM! – ROCKET CHEMISTRY</a:t>
            </a:r>
          </a:p>
        </p:txBody>
      </p:sp>
      <p:grpSp>
        <p:nvGrpSpPr>
          <p:cNvPr id="6" name="Group 5">
            <a:extLst>
              <a:ext uri="{FF2B5EF4-FFF2-40B4-BE49-F238E27FC236}">
                <a16:creationId xmlns:a16="http://schemas.microsoft.com/office/drawing/2014/main" id="{0F9851D2-93DF-EE4D-B2B1-69141449D623}"/>
              </a:ext>
            </a:extLst>
          </p:cNvPr>
          <p:cNvGrpSpPr/>
          <p:nvPr/>
        </p:nvGrpSpPr>
        <p:grpSpPr>
          <a:xfrm>
            <a:off x="233637" y="2090739"/>
            <a:ext cx="8272780" cy="4285133"/>
            <a:chOff x="435610" y="2090739"/>
            <a:chExt cx="8272780" cy="4285133"/>
          </a:xfrm>
        </p:grpSpPr>
        <p:sp>
          <p:nvSpPr>
            <p:cNvPr id="7" name="TextBox 11">
              <a:extLst>
                <a:ext uri="{FF2B5EF4-FFF2-40B4-BE49-F238E27FC236}">
                  <a16:creationId xmlns:a16="http://schemas.microsoft.com/office/drawing/2014/main" id="{CC9CB027-EF70-AA47-B1A4-1A19F9514767}"/>
                </a:ext>
              </a:extLst>
            </p:cNvPr>
            <p:cNvSpPr txBox="1">
              <a:spLocks noChangeArrowheads="1"/>
            </p:cNvSpPr>
            <p:nvPr/>
          </p:nvSpPr>
          <p:spPr bwMode="auto">
            <a:xfrm>
              <a:off x="435610" y="2090739"/>
              <a:ext cx="827278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pPr>
                <a:spcAft>
                  <a:spcPts val="600"/>
                </a:spcAft>
                <a:buFont typeface="Arial" panose="020B0604020202020204" pitchFamily="34" charset="0"/>
                <a:buChar char="•"/>
              </a:pPr>
              <a:r>
                <a:rPr lang="en-GB" altLang="en-US" sz="2100" b="1" dirty="0">
                  <a:solidFill>
                    <a:schemeClr val="tx1">
                      <a:lumMod val="50000"/>
                      <a:lumOff val="50000"/>
                    </a:schemeClr>
                  </a:solidFill>
                  <a:latin typeface="Century Gothic" panose="020B0502020202020204" pitchFamily="34" charset="0"/>
                </a:rPr>
                <a:t>Stomp-rockets get their driving force from air in the launchers pushing them forward, but where does the thrust for full-size rockets come from?</a:t>
              </a:r>
            </a:p>
            <a:p>
              <a:pPr>
                <a:buFont typeface="Arial" panose="020B0604020202020204" pitchFamily="34" charset="0"/>
                <a:buChar char="•"/>
              </a:pPr>
              <a:r>
                <a:rPr lang="en-GB" altLang="en-US" sz="2100" dirty="0">
                  <a:solidFill>
                    <a:schemeClr val="tx1">
                      <a:lumMod val="50000"/>
                      <a:lumOff val="50000"/>
                    </a:schemeClr>
                  </a:solidFill>
                  <a:latin typeface="Century Gothic" panose="020B0502020202020204" pitchFamily="34" charset="0"/>
                </a:rPr>
                <a:t>Chemical rocket engines rely on the combustion (burning) of fuel to create exhaust gases that fire out of the bottom!</a:t>
              </a:r>
            </a:p>
            <a:p>
              <a:pPr>
                <a:buFont typeface="Arial" panose="020B0604020202020204" pitchFamily="34" charset="0"/>
                <a:buChar char="•"/>
              </a:pPr>
              <a:endParaRPr lang="en-GB" altLang="en-US" sz="2000" dirty="0">
                <a:latin typeface="Century Gothic" panose="020B0502020202020204" pitchFamily="34" charset="0"/>
              </a:endParaRPr>
            </a:p>
          </p:txBody>
        </p:sp>
        <p:pic>
          <p:nvPicPr>
            <p:cNvPr id="8" name="Picture 2" descr="Chemistry-Lab-Experiment, Chemistry-Lab, Research">
              <a:extLst>
                <a:ext uri="{FF2B5EF4-FFF2-40B4-BE49-F238E27FC236}">
                  <a16:creationId xmlns:a16="http://schemas.microsoft.com/office/drawing/2014/main" id="{BAC392BC-45D8-6E4D-B8E3-8DB4E33E2E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5321" y="4003529"/>
              <a:ext cx="2957940" cy="221845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istory Launch GIF by NASA">
              <a:extLst>
                <a:ext uri="{FF2B5EF4-FFF2-40B4-BE49-F238E27FC236}">
                  <a16:creationId xmlns:a16="http://schemas.microsoft.com/office/drawing/2014/main" id="{07B00515-69B6-CD42-99A2-53C6A0E4C81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03496" y="4135609"/>
              <a:ext cx="3474299" cy="195429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783216A-73F6-0B4A-BAAB-E16309336946}"/>
                </a:ext>
              </a:extLst>
            </p:cNvPr>
            <p:cNvSpPr txBox="1"/>
            <p:nvPr/>
          </p:nvSpPr>
          <p:spPr>
            <a:xfrm>
              <a:off x="1284685" y="6068095"/>
              <a:ext cx="2834640" cy="307777"/>
            </a:xfrm>
            <a:prstGeom prst="rect">
              <a:avLst/>
            </a:prstGeom>
            <a:noFill/>
          </p:spPr>
          <p:txBody>
            <a:bodyPr wrap="square" rtlCol="0">
              <a:spAutoFit/>
            </a:bodyPr>
            <a:lstStyle/>
            <a:p>
              <a:pPr algn="ctr"/>
              <a:r>
                <a:rPr lang="en-GB" sz="1400" b="1" dirty="0">
                  <a:solidFill>
                    <a:schemeClr val="tx1">
                      <a:lumMod val="50000"/>
                      <a:lumOff val="50000"/>
                    </a:schemeClr>
                  </a:solidFill>
                  <a:latin typeface="+mj-lt"/>
                </a:rPr>
                <a:t>Courtesy of NASA</a:t>
              </a:r>
            </a:p>
          </p:txBody>
        </p:sp>
      </p:grpSp>
    </p:spTree>
    <p:extLst>
      <p:ext uri="{BB962C8B-B14F-4D97-AF65-F5344CB8AC3E}">
        <p14:creationId xmlns:p14="http://schemas.microsoft.com/office/powerpoint/2010/main" val="186859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11</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HAVE WE LEARNED TODAY?</a:t>
            </a:r>
          </a:p>
        </p:txBody>
      </p:sp>
      <p:sp>
        <p:nvSpPr>
          <p:cNvPr id="5" name="TextBox 12">
            <a:extLst>
              <a:ext uri="{FF2B5EF4-FFF2-40B4-BE49-F238E27FC236}">
                <a16:creationId xmlns:a16="http://schemas.microsoft.com/office/drawing/2014/main" id="{572ABE42-8445-3441-8B1C-4E1C3C4A40BB}"/>
              </a:ext>
            </a:extLst>
          </p:cNvPr>
          <p:cNvSpPr txBox="1">
            <a:spLocks noChangeArrowheads="1"/>
          </p:cNvSpPr>
          <p:nvPr/>
        </p:nvSpPr>
        <p:spPr bwMode="auto">
          <a:xfrm>
            <a:off x="177542" y="1937403"/>
            <a:ext cx="7621752"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pPr>
            <a:r>
              <a:rPr lang="en-GB" altLang="en-US" b="1" dirty="0">
                <a:solidFill>
                  <a:schemeClr val="tx1">
                    <a:lumMod val="50000"/>
                    <a:lumOff val="50000"/>
                  </a:schemeClr>
                </a:solidFill>
              </a:rPr>
              <a:t>   The forces involved in kick-offs and lift-offs</a:t>
            </a:r>
          </a:p>
          <a:p>
            <a:pPr>
              <a:spcBef>
                <a:spcPct val="0"/>
              </a:spcBef>
              <a:spcAft>
                <a:spcPts val="600"/>
              </a:spcAft>
            </a:pPr>
            <a:r>
              <a:rPr lang="en-GB" altLang="en-US" b="1" dirty="0">
                <a:solidFill>
                  <a:schemeClr val="tx1">
                    <a:lumMod val="50000"/>
                    <a:lumOff val="50000"/>
                  </a:schemeClr>
                </a:solidFill>
              </a:rPr>
              <a:t>   How to build and launch paper rockets</a:t>
            </a:r>
          </a:p>
          <a:p>
            <a:pPr>
              <a:spcBef>
                <a:spcPct val="0"/>
              </a:spcBef>
              <a:spcAft>
                <a:spcPts val="600"/>
              </a:spcAft>
            </a:pPr>
            <a:r>
              <a:rPr lang="en-GB" altLang="en-US" b="1" dirty="0">
                <a:solidFill>
                  <a:schemeClr val="tx1">
                    <a:lumMod val="50000"/>
                    <a:lumOff val="50000"/>
                  </a:schemeClr>
                </a:solidFill>
              </a:rPr>
              <a:t>   How design and angle affects performance</a:t>
            </a:r>
          </a:p>
          <a:p>
            <a:pPr>
              <a:spcBef>
                <a:spcPct val="0"/>
              </a:spcBef>
              <a:spcAft>
                <a:spcPts val="600"/>
              </a:spcAft>
            </a:pPr>
            <a:r>
              <a:rPr lang="en-GB" altLang="en-US" b="1" dirty="0">
                <a:solidFill>
                  <a:schemeClr val="tx1">
                    <a:lumMod val="50000"/>
                    <a:lumOff val="50000"/>
                  </a:schemeClr>
                </a:solidFill>
              </a:rPr>
              <a:t>   How chemistry makes rockets go with a bang!</a:t>
            </a:r>
          </a:p>
        </p:txBody>
      </p:sp>
    </p:spTree>
    <p:extLst>
      <p:ext uri="{BB962C8B-B14F-4D97-AF65-F5344CB8AC3E}">
        <p14:creationId xmlns:p14="http://schemas.microsoft.com/office/powerpoint/2010/main" val="17059331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CFFC99F-61E9-494D-A228-887CAD8B6E37}"/>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E9285EAD-A765-2743-A246-59218B5407CE}"/>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0030FEC9-2ADE-DA45-96EC-015EFE912434}"/>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9A4367D3-8AEB-3849-8AA3-4280B7A34208}"/>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AB6AF484-D705-3F4A-9964-BCF857F28A3B}"/>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41DFD84E-C16C-EA4F-BBEB-C112FB3444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500B59DC-4B3B-AC4B-9610-649F66CC8E2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8F2606E1-6548-B445-A0A6-42C1D3C1FC5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B5F257ED-1664-1A46-9D82-EB5E353E5454}"/>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0366EB9-7420-1F4F-8EAC-F6408D34CD35}"/>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5707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362" y="3165777"/>
            <a:ext cx="8464334" cy="3350466"/>
          </a:xfrm>
          <a:prstGeom prst="rect">
            <a:avLst/>
          </a:prstGeom>
        </p:spPr>
      </p:pic>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SHOOT FOR THE MOON!</a:t>
            </a:r>
          </a:p>
        </p:txBody>
      </p:sp>
      <p:sp>
        <p:nvSpPr>
          <p:cNvPr id="15" name="TextBox 3">
            <a:extLst>
              <a:ext uri="{FF2B5EF4-FFF2-40B4-BE49-F238E27FC236}">
                <a16:creationId xmlns:a16="http://schemas.microsoft.com/office/drawing/2014/main" id="{290A1D34-3BD5-5940-8B63-3898ABC2510A}"/>
              </a:ext>
            </a:extLst>
          </p:cNvPr>
          <p:cNvSpPr txBox="1">
            <a:spLocks noChangeArrowheads="1"/>
          </p:cNvSpPr>
          <p:nvPr/>
        </p:nvSpPr>
        <p:spPr bwMode="auto">
          <a:xfrm>
            <a:off x="218323" y="1763683"/>
            <a:ext cx="8204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pPr marL="0" indent="0"/>
            <a:r>
              <a:rPr lang="en-GB" altLang="en-US" sz="2400" b="1" i="1" dirty="0">
                <a:solidFill>
                  <a:schemeClr val="tx1">
                    <a:lumMod val="50000"/>
                    <a:lumOff val="50000"/>
                  </a:schemeClr>
                </a:solidFill>
                <a:latin typeface="Century Gothic" panose="020B0502020202020204" pitchFamily="34" charset="0"/>
              </a:rPr>
              <a:t>What forces are involved here?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HOW DO ROCKETS WORK?</a:t>
            </a:r>
          </a:p>
        </p:txBody>
      </p:sp>
      <p:sp>
        <p:nvSpPr>
          <p:cNvPr id="6" name="TextBox 5">
            <a:extLst>
              <a:ext uri="{FF2B5EF4-FFF2-40B4-BE49-F238E27FC236}">
                <a16:creationId xmlns:a16="http://schemas.microsoft.com/office/drawing/2014/main" id="{33A1EDAE-F7F8-EC46-A781-385AB57161ED}"/>
              </a:ext>
            </a:extLst>
          </p:cNvPr>
          <p:cNvSpPr txBox="1"/>
          <p:nvPr/>
        </p:nvSpPr>
        <p:spPr>
          <a:xfrm rot="19005538">
            <a:off x="2901815" y="4304832"/>
            <a:ext cx="1354870" cy="369332"/>
          </a:xfrm>
          <a:prstGeom prst="rect">
            <a:avLst/>
          </a:prstGeom>
          <a:noFill/>
        </p:spPr>
        <p:txBody>
          <a:bodyPr wrap="square" rtlCol="0">
            <a:spAutoFit/>
          </a:bodyPr>
          <a:lstStyle/>
          <a:p>
            <a:pPr algn="ctr"/>
            <a:r>
              <a:rPr lang="en-GB" b="1" dirty="0">
                <a:solidFill>
                  <a:srgbClr val="133176"/>
                </a:solidFill>
                <a:latin typeface="+mj-lt"/>
              </a:rPr>
              <a:t>THRUST</a:t>
            </a:r>
            <a:endParaRPr lang="en-GB" dirty="0">
              <a:solidFill>
                <a:srgbClr val="133176"/>
              </a:solidFill>
              <a:latin typeface="+mj-lt"/>
            </a:endParaRPr>
          </a:p>
        </p:txBody>
      </p:sp>
      <p:sp>
        <p:nvSpPr>
          <p:cNvPr id="7" name="TextBox 6">
            <a:extLst>
              <a:ext uri="{FF2B5EF4-FFF2-40B4-BE49-F238E27FC236}">
                <a16:creationId xmlns:a16="http://schemas.microsoft.com/office/drawing/2014/main" id="{C5919CAA-17C0-4D4E-A9ED-EE3530594B7D}"/>
              </a:ext>
            </a:extLst>
          </p:cNvPr>
          <p:cNvSpPr txBox="1"/>
          <p:nvPr/>
        </p:nvSpPr>
        <p:spPr>
          <a:xfrm>
            <a:off x="1731629" y="5579044"/>
            <a:ext cx="1303529" cy="369332"/>
          </a:xfrm>
          <a:prstGeom prst="rect">
            <a:avLst/>
          </a:prstGeom>
          <a:noFill/>
        </p:spPr>
        <p:txBody>
          <a:bodyPr wrap="square" rtlCol="0">
            <a:spAutoFit/>
          </a:bodyPr>
          <a:lstStyle/>
          <a:p>
            <a:pPr algn="ctr"/>
            <a:r>
              <a:rPr lang="en-GB" b="1" dirty="0">
                <a:solidFill>
                  <a:srgbClr val="133176"/>
                </a:solidFill>
                <a:latin typeface="+mj-lt"/>
              </a:rPr>
              <a:t>GRAVITY</a:t>
            </a:r>
            <a:endParaRPr lang="en-GB" dirty="0">
              <a:solidFill>
                <a:srgbClr val="133176"/>
              </a:solidFill>
              <a:latin typeface="+mj-lt"/>
            </a:endParaRPr>
          </a:p>
        </p:txBody>
      </p:sp>
      <p:sp>
        <p:nvSpPr>
          <p:cNvPr id="8" name="TextBox 7">
            <a:extLst>
              <a:ext uri="{FF2B5EF4-FFF2-40B4-BE49-F238E27FC236}">
                <a16:creationId xmlns:a16="http://schemas.microsoft.com/office/drawing/2014/main" id="{54C11CBE-38CA-4F4E-A771-11CA1714B7E0}"/>
              </a:ext>
            </a:extLst>
          </p:cNvPr>
          <p:cNvSpPr txBox="1"/>
          <p:nvPr/>
        </p:nvSpPr>
        <p:spPr>
          <a:xfrm rot="19095959">
            <a:off x="106665" y="3759687"/>
            <a:ext cx="1589088" cy="369332"/>
          </a:xfrm>
          <a:prstGeom prst="rect">
            <a:avLst/>
          </a:prstGeom>
          <a:noFill/>
        </p:spPr>
        <p:txBody>
          <a:bodyPr wrap="square" rtlCol="0">
            <a:spAutoFit/>
          </a:bodyPr>
          <a:lstStyle/>
          <a:p>
            <a:pPr algn="ctr"/>
            <a:r>
              <a:rPr lang="en-GB" b="1" dirty="0">
                <a:solidFill>
                  <a:srgbClr val="133176"/>
                </a:solidFill>
                <a:latin typeface="+mj-lt"/>
              </a:rPr>
              <a:t>DRAG</a:t>
            </a:r>
            <a:endParaRPr lang="en-GB" dirty="0">
              <a:solidFill>
                <a:srgbClr val="133176"/>
              </a:solidFill>
              <a:latin typeface="+mj-lt"/>
            </a:endParaRPr>
          </a:p>
        </p:txBody>
      </p:sp>
      <p:sp>
        <p:nvSpPr>
          <p:cNvPr id="9" name="TextBox 8">
            <a:extLst>
              <a:ext uri="{FF2B5EF4-FFF2-40B4-BE49-F238E27FC236}">
                <a16:creationId xmlns:a16="http://schemas.microsoft.com/office/drawing/2014/main" id="{45DB4EB3-2593-7F40-A763-D1E276E49F37}"/>
              </a:ext>
            </a:extLst>
          </p:cNvPr>
          <p:cNvSpPr txBox="1"/>
          <p:nvPr/>
        </p:nvSpPr>
        <p:spPr>
          <a:xfrm>
            <a:off x="1945433" y="2256826"/>
            <a:ext cx="913273" cy="369332"/>
          </a:xfrm>
          <a:prstGeom prst="rect">
            <a:avLst/>
          </a:prstGeom>
          <a:noFill/>
        </p:spPr>
        <p:txBody>
          <a:bodyPr wrap="square" rtlCol="0">
            <a:spAutoFit/>
          </a:bodyPr>
          <a:lstStyle/>
          <a:p>
            <a:pPr algn="ctr"/>
            <a:r>
              <a:rPr lang="en-GB" b="1" dirty="0">
                <a:solidFill>
                  <a:srgbClr val="133176"/>
                </a:solidFill>
                <a:latin typeface="+mj-lt"/>
              </a:rPr>
              <a:t>LIFT</a:t>
            </a:r>
            <a:endParaRPr lang="en-GB" dirty="0">
              <a:solidFill>
                <a:srgbClr val="133176"/>
              </a:solidFill>
              <a:latin typeface="+mj-lt"/>
            </a:endParaRPr>
          </a:p>
        </p:txBody>
      </p:sp>
      <p:sp>
        <p:nvSpPr>
          <p:cNvPr id="10" name="Right Arrow 9">
            <a:extLst>
              <a:ext uri="{FF2B5EF4-FFF2-40B4-BE49-F238E27FC236}">
                <a16:creationId xmlns:a16="http://schemas.microsoft.com/office/drawing/2014/main" id="{493FFC8B-59D8-7E49-A660-803B6574A26A}"/>
              </a:ext>
            </a:extLst>
          </p:cNvPr>
          <p:cNvSpPr/>
          <p:nvPr/>
        </p:nvSpPr>
        <p:spPr>
          <a:xfrm rot="19030910">
            <a:off x="3045961" y="4096726"/>
            <a:ext cx="553387" cy="267854"/>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ight Arrow 10">
            <a:extLst>
              <a:ext uri="{FF2B5EF4-FFF2-40B4-BE49-F238E27FC236}">
                <a16:creationId xmlns:a16="http://schemas.microsoft.com/office/drawing/2014/main" id="{BBB8867B-F0B9-C74A-85BD-6C87346FE35F}"/>
              </a:ext>
            </a:extLst>
          </p:cNvPr>
          <p:cNvSpPr/>
          <p:nvPr/>
        </p:nvSpPr>
        <p:spPr>
          <a:xfrm rot="16200000">
            <a:off x="2125377" y="2794762"/>
            <a:ext cx="553387" cy="267854"/>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a:extLst>
              <a:ext uri="{FF2B5EF4-FFF2-40B4-BE49-F238E27FC236}">
                <a16:creationId xmlns:a16="http://schemas.microsoft.com/office/drawing/2014/main" id="{E82BBBB0-191F-0A45-B1A0-141D52DDA7F6}"/>
              </a:ext>
            </a:extLst>
          </p:cNvPr>
          <p:cNvSpPr/>
          <p:nvPr/>
        </p:nvSpPr>
        <p:spPr>
          <a:xfrm rot="8255900">
            <a:off x="836281" y="4095646"/>
            <a:ext cx="553387" cy="267854"/>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ight Arrow 15">
            <a:extLst>
              <a:ext uri="{FF2B5EF4-FFF2-40B4-BE49-F238E27FC236}">
                <a16:creationId xmlns:a16="http://schemas.microsoft.com/office/drawing/2014/main" id="{B233ECD5-B9C3-B449-986B-AAB3FBAB5FB1}"/>
              </a:ext>
            </a:extLst>
          </p:cNvPr>
          <p:cNvSpPr/>
          <p:nvPr/>
        </p:nvSpPr>
        <p:spPr>
          <a:xfrm rot="5400000">
            <a:off x="2106701" y="5153022"/>
            <a:ext cx="553387" cy="267854"/>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872D57D6-FAFB-6D46-BE6A-B100CE0E2C3C}"/>
              </a:ext>
            </a:extLst>
          </p:cNvPr>
          <p:cNvGrpSpPr/>
          <p:nvPr/>
        </p:nvGrpSpPr>
        <p:grpSpPr>
          <a:xfrm>
            <a:off x="1018384" y="3158937"/>
            <a:ext cx="2251501" cy="2164327"/>
            <a:chOff x="5363053" y="3158936"/>
            <a:chExt cx="2251501" cy="2164327"/>
          </a:xfrm>
        </p:grpSpPr>
        <p:pic>
          <p:nvPicPr>
            <p:cNvPr id="18" name="Picture 17">
              <a:extLst>
                <a:ext uri="{FF2B5EF4-FFF2-40B4-BE49-F238E27FC236}">
                  <a16:creationId xmlns:a16="http://schemas.microsoft.com/office/drawing/2014/main" id="{5DE5EEF5-7C1F-8D45-B1BD-5141356D2862}"/>
                </a:ext>
              </a:extLst>
            </p:cNvPr>
            <p:cNvPicPr>
              <a:picLocks noChangeAspect="1"/>
            </p:cNvPicPr>
            <p:nvPr/>
          </p:nvPicPr>
          <p:blipFill>
            <a:blip r:embed="rId3"/>
            <a:stretch>
              <a:fillRect/>
            </a:stretch>
          </p:blipFill>
          <p:spPr>
            <a:xfrm>
              <a:off x="6845912" y="3626389"/>
              <a:ext cx="328760" cy="349206"/>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9" name="Picture 4" descr="Rocket, Space Ship, Space, Launch, Propulsion">
              <a:extLst>
                <a:ext uri="{FF2B5EF4-FFF2-40B4-BE49-F238E27FC236}">
                  <a16:creationId xmlns:a16="http://schemas.microsoft.com/office/drawing/2014/main" id="{5EACE7F8-2D27-CC41-9F47-D9766DEE127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72195">
              <a:off x="5363053" y="3158936"/>
              <a:ext cx="2251501" cy="2164327"/>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a:extLst>
              <a:ext uri="{FF2B5EF4-FFF2-40B4-BE49-F238E27FC236}">
                <a16:creationId xmlns:a16="http://schemas.microsoft.com/office/drawing/2014/main" id="{51C7ABCC-87DD-D543-98EC-A39F416A71B8}"/>
              </a:ext>
            </a:extLst>
          </p:cNvPr>
          <p:cNvPicPr>
            <a:picLocks noChangeAspect="1"/>
          </p:cNvPicPr>
          <p:nvPr/>
        </p:nvPicPr>
        <p:blipFill>
          <a:blip r:embed="rId3"/>
          <a:stretch>
            <a:fillRect/>
          </a:stretch>
        </p:blipFill>
        <p:spPr>
          <a:xfrm>
            <a:off x="4874288" y="2126568"/>
            <a:ext cx="3173112" cy="3370452"/>
          </a:xfrm>
          <a:prstGeom prst="ellipse">
            <a:avLst/>
          </a:prstGeom>
          <a:ln w="31750" cap="rnd">
            <a:solidFill>
              <a:srgbClr val="133176"/>
            </a:solidFill>
          </a:ln>
          <a:effectLst/>
          <a:scene3d>
            <a:camera prst="orthographicFront"/>
            <a:lightRig rig="contrasting" dir="t">
              <a:rot lat="0" lon="0" rev="3000000"/>
            </a:lightRig>
          </a:scene3d>
          <a:sp3d contourW="7620">
            <a:bevelT w="95250" h="31750"/>
            <a:contourClr>
              <a:srgbClr val="333333"/>
            </a:contourClr>
          </a:sp3d>
        </p:spPr>
      </p:pic>
      <p:sp>
        <p:nvSpPr>
          <p:cNvPr id="21" name="TextBox 20">
            <a:extLst>
              <a:ext uri="{FF2B5EF4-FFF2-40B4-BE49-F238E27FC236}">
                <a16:creationId xmlns:a16="http://schemas.microsoft.com/office/drawing/2014/main" id="{1405F73A-9928-B045-8D8E-2781DEA6B08A}"/>
              </a:ext>
            </a:extLst>
          </p:cNvPr>
          <p:cNvSpPr txBox="1"/>
          <p:nvPr/>
        </p:nvSpPr>
        <p:spPr>
          <a:xfrm>
            <a:off x="4607690" y="5631962"/>
            <a:ext cx="3706308" cy="646331"/>
          </a:xfrm>
          <a:prstGeom prst="rect">
            <a:avLst/>
          </a:prstGeom>
          <a:noFill/>
        </p:spPr>
        <p:txBody>
          <a:bodyPr wrap="square" rtlCol="0">
            <a:spAutoFit/>
          </a:bodyPr>
          <a:lstStyle/>
          <a:p>
            <a:pPr algn="ctr"/>
            <a:r>
              <a:rPr lang="en-GB" b="1" dirty="0">
                <a:solidFill>
                  <a:srgbClr val="133176"/>
                </a:solidFill>
                <a:latin typeface="+mj-lt"/>
              </a:rPr>
              <a:t>Isaac Newton’s Laws of Motion</a:t>
            </a:r>
          </a:p>
          <a:p>
            <a:pPr algn="ctr"/>
            <a:r>
              <a:rPr lang="en-GB" dirty="0">
                <a:solidFill>
                  <a:srgbClr val="133176"/>
                </a:solidFill>
                <a:latin typeface="+mj-lt"/>
              </a:rPr>
              <a:t>Published in 1687</a:t>
            </a:r>
          </a:p>
        </p:txBody>
      </p:sp>
    </p:spTree>
    <p:extLst>
      <p:ext uri="{BB962C8B-B14F-4D97-AF65-F5344CB8AC3E}">
        <p14:creationId xmlns:p14="http://schemas.microsoft.com/office/powerpoint/2010/main" val="324653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2" grpId="0" animBg="1"/>
      <p:bldP spid="16"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WHERE DID ROCKETS COME FROM?</a:t>
            </a:r>
          </a:p>
        </p:txBody>
      </p:sp>
      <p:grpSp>
        <p:nvGrpSpPr>
          <p:cNvPr id="2" name="Group 1">
            <a:extLst>
              <a:ext uri="{FF2B5EF4-FFF2-40B4-BE49-F238E27FC236}">
                <a16:creationId xmlns:a16="http://schemas.microsoft.com/office/drawing/2014/main" id="{B70AF5E5-4652-E444-82DA-F63357ED5F1E}"/>
              </a:ext>
            </a:extLst>
          </p:cNvPr>
          <p:cNvGrpSpPr/>
          <p:nvPr/>
        </p:nvGrpSpPr>
        <p:grpSpPr>
          <a:xfrm>
            <a:off x="283995" y="2318327"/>
            <a:ext cx="8568457" cy="2959263"/>
            <a:chOff x="283995" y="2318327"/>
            <a:chExt cx="8646340" cy="2986161"/>
          </a:xfrm>
        </p:grpSpPr>
        <p:pic>
          <p:nvPicPr>
            <p:cNvPr id="22" name="Picture 21">
              <a:extLst>
                <a:ext uri="{FF2B5EF4-FFF2-40B4-BE49-F238E27FC236}">
                  <a16:creationId xmlns:a16="http://schemas.microsoft.com/office/drawing/2014/main" id="{B61843DC-4BCD-664F-8A95-6B890D36B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995" y="2318327"/>
              <a:ext cx="4195640" cy="2986161"/>
            </a:xfrm>
            <a:prstGeom prst="roundRect">
              <a:avLst>
                <a:gd name="adj" fmla="val 6375"/>
              </a:avLst>
            </a:prstGeom>
            <a:solidFill>
              <a:srgbClr val="FFFFFF">
                <a:shade val="85000"/>
              </a:srgbClr>
            </a:solidFill>
            <a:ln w="31750">
              <a:solidFill>
                <a:srgbClr val="133176"/>
              </a:solidFill>
            </a:ln>
            <a:effectLst/>
          </p:spPr>
        </p:pic>
        <p:pic>
          <p:nvPicPr>
            <p:cNvPr id="23" name="Picture 22">
              <a:extLst>
                <a:ext uri="{FF2B5EF4-FFF2-40B4-BE49-F238E27FC236}">
                  <a16:creationId xmlns:a16="http://schemas.microsoft.com/office/drawing/2014/main" id="{BE375156-39A0-1A46-B046-8D8BF2FD825C}"/>
                </a:ext>
              </a:extLst>
            </p:cNvPr>
            <p:cNvPicPr>
              <a:picLocks noChangeAspect="1"/>
            </p:cNvPicPr>
            <p:nvPr/>
          </p:nvPicPr>
          <p:blipFill rotWithShape="1">
            <a:blip r:embed="rId4">
              <a:extLst>
                <a:ext uri="{28A0092B-C50C-407E-A947-70E740481C1C}">
                  <a14:useLocalDpi xmlns:a14="http://schemas.microsoft.com/office/drawing/2010/main" val="0"/>
                </a:ext>
              </a:extLst>
            </a:blip>
            <a:srcRect l="21010" t="29664" r="66970" b="5690"/>
            <a:stretch/>
          </p:blipFill>
          <p:spPr>
            <a:xfrm>
              <a:off x="4664366" y="2318327"/>
              <a:ext cx="994311" cy="2986161"/>
            </a:xfrm>
            <a:prstGeom prst="roundRect">
              <a:avLst>
                <a:gd name="adj" fmla="val 16591"/>
              </a:avLst>
            </a:prstGeom>
            <a:solidFill>
              <a:srgbClr val="FFFFFF">
                <a:shade val="85000"/>
              </a:srgbClr>
            </a:solidFill>
            <a:ln w="31750">
              <a:solidFill>
                <a:srgbClr val="133176"/>
              </a:solidFill>
            </a:ln>
            <a:effectLst/>
          </p:spPr>
        </p:pic>
        <p:pic>
          <p:nvPicPr>
            <p:cNvPr id="24" name="Picture 23">
              <a:extLst>
                <a:ext uri="{FF2B5EF4-FFF2-40B4-BE49-F238E27FC236}">
                  <a16:creationId xmlns:a16="http://schemas.microsoft.com/office/drawing/2014/main" id="{D08650CB-756E-8E42-9560-0276041AF20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339" r="12480"/>
            <a:stretch/>
          </p:blipFill>
          <p:spPr>
            <a:xfrm>
              <a:off x="5885895" y="2318327"/>
              <a:ext cx="3044440" cy="2986160"/>
            </a:xfrm>
            <a:prstGeom prst="roundRect">
              <a:avLst>
                <a:gd name="adj" fmla="val 5868"/>
              </a:avLst>
            </a:prstGeom>
            <a:solidFill>
              <a:srgbClr val="FFFFFF">
                <a:shade val="85000"/>
              </a:srgbClr>
            </a:solidFill>
            <a:ln w="31750">
              <a:solidFill>
                <a:srgbClr val="133176"/>
              </a:solidFill>
            </a:ln>
            <a:effectLst/>
          </p:spPr>
        </p:pic>
      </p:grpSp>
      <p:sp>
        <p:nvSpPr>
          <p:cNvPr id="25" name="TextBox 24">
            <a:extLst>
              <a:ext uri="{FF2B5EF4-FFF2-40B4-BE49-F238E27FC236}">
                <a16:creationId xmlns:a16="http://schemas.microsoft.com/office/drawing/2014/main" id="{BA451290-997F-4646-9701-B661C9D0FAE7}"/>
              </a:ext>
            </a:extLst>
          </p:cNvPr>
          <p:cNvSpPr txBox="1"/>
          <p:nvPr/>
        </p:nvSpPr>
        <p:spPr>
          <a:xfrm>
            <a:off x="412318" y="5440218"/>
            <a:ext cx="4195640" cy="646331"/>
          </a:xfrm>
          <a:prstGeom prst="rect">
            <a:avLst/>
          </a:prstGeom>
          <a:noFill/>
        </p:spPr>
        <p:txBody>
          <a:bodyPr wrap="square" rtlCol="0">
            <a:spAutoFit/>
          </a:bodyPr>
          <a:lstStyle/>
          <a:p>
            <a:pPr algn="ctr"/>
            <a:r>
              <a:rPr lang="en-GB" b="1" dirty="0">
                <a:solidFill>
                  <a:srgbClr val="133176"/>
                </a:solidFill>
                <a:latin typeface="+mj-lt"/>
              </a:rPr>
              <a:t>China</a:t>
            </a:r>
          </a:p>
          <a:p>
            <a:pPr algn="ctr"/>
            <a:r>
              <a:rPr lang="en-GB" dirty="0">
                <a:solidFill>
                  <a:srgbClr val="133176"/>
                </a:solidFill>
                <a:latin typeface="+mj-lt"/>
              </a:rPr>
              <a:t>Year ~1200</a:t>
            </a:r>
          </a:p>
        </p:txBody>
      </p:sp>
      <p:sp>
        <p:nvSpPr>
          <p:cNvPr id="26" name="TextBox 25">
            <a:extLst>
              <a:ext uri="{FF2B5EF4-FFF2-40B4-BE49-F238E27FC236}">
                <a16:creationId xmlns:a16="http://schemas.microsoft.com/office/drawing/2014/main" id="{F2774A43-5999-654C-8A95-86C8554F006D}"/>
              </a:ext>
            </a:extLst>
          </p:cNvPr>
          <p:cNvSpPr txBox="1"/>
          <p:nvPr/>
        </p:nvSpPr>
        <p:spPr>
          <a:xfrm>
            <a:off x="4561778" y="5440218"/>
            <a:ext cx="1242843" cy="646331"/>
          </a:xfrm>
          <a:prstGeom prst="rect">
            <a:avLst/>
          </a:prstGeom>
          <a:noFill/>
        </p:spPr>
        <p:txBody>
          <a:bodyPr wrap="square" rtlCol="0">
            <a:spAutoFit/>
          </a:bodyPr>
          <a:lstStyle/>
          <a:p>
            <a:pPr algn="ctr"/>
            <a:r>
              <a:rPr lang="en-GB" b="1" dirty="0">
                <a:solidFill>
                  <a:srgbClr val="133176"/>
                </a:solidFill>
                <a:latin typeface="+mj-lt"/>
              </a:rPr>
              <a:t>Germany</a:t>
            </a:r>
          </a:p>
          <a:p>
            <a:pPr algn="ctr"/>
            <a:r>
              <a:rPr lang="en-GB" dirty="0">
                <a:solidFill>
                  <a:srgbClr val="133176"/>
                </a:solidFill>
                <a:latin typeface="+mj-lt"/>
              </a:rPr>
              <a:t>WW2</a:t>
            </a:r>
          </a:p>
        </p:txBody>
      </p:sp>
      <p:sp>
        <p:nvSpPr>
          <p:cNvPr id="27" name="TextBox 26">
            <a:extLst>
              <a:ext uri="{FF2B5EF4-FFF2-40B4-BE49-F238E27FC236}">
                <a16:creationId xmlns:a16="http://schemas.microsoft.com/office/drawing/2014/main" id="{6F619C60-4479-9D4B-8037-2241280A934D}"/>
              </a:ext>
            </a:extLst>
          </p:cNvPr>
          <p:cNvSpPr txBox="1"/>
          <p:nvPr/>
        </p:nvSpPr>
        <p:spPr>
          <a:xfrm>
            <a:off x="5804621" y="5440651"/>
            <a:ext cx="2974111" cy="646331"/>
          </a:xfrm>
          <a:prstGeom prst="rect">
            <a:avLst/>
          </a:prstGeom>
          <a:noFill/>
        </p:spPr>
        <p:txBody>
          <a:bodyPr wrap="square" rtlCol="0">
            <a:spAutoFit/>
          </a:bodyPr>
          <a:lstStyle/>
          <a:p>
            <a:pPr algn="ctr"/>
            <a:r>
              <a:rPr lang="en-GB" b="1" dirty="0">
                <a:solidFill>
                  <a:srgbClr val="133176"/>
                </a:solidFill>
                <a:latin typeface="+mj-lt"/>
              </a:rPr>
              <a:t>Global</a:t>
            </a:r>
          </a:p>
          <a:p>
            <a:pPr algn="ctr"/>
            <a:r>
              <a:rPr lang="en-GB" dirty="0">
                <a:solidFill>
                  <a:srgbClr val="133176"/>
                </a:solidFill>
                <a:latin typeface="+mj-lt"/>
              </a:rPr>
              <a:t>Modern era</a:t>
            </a:r>
          </a:p>
        </p:txBody>
      </p:sp>
    </p:spTree>
    <p:extLst>
      <p:ext uri="{BB962C8B-B14F-4D97-AF65-F5344CB8AC3E}">
        <p14:creationId xmlns:p14="http://schemas.microsoft.com/office/powerpoint/2010/main" val="6958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BUILD YOUR OWN PAPER ROCKET!</a:t>
            </a:r>
          </a:p>
        </p:txBody>
      </p:sp>
      <p:grpSp>
        <p:nvGrpSpPr>
          <p:cNvPr id="11" name="Group 10">
            <a:extLst>
              <a:ext uri="{FF2B5EF4-FFF2-40B4-BE49-F238E27FC236}">
                <a16:creationId xmlns:a16="http://schemas.microsoft.com/office/drawing/2014/main" id="{633516BD-356F-B149-A6C8-40352D667053}"/>
              </a:ext>
            </a:extLst>
          </p:cNvPr>
          <p:cNvGrpSpPr/>
          <p:nvPr/>
        </p:nvGrpSpPr>
        <p:grpSpPr>
          <a:xfrm>
            <a:off x="3594059" y="2241304"/>
            <a:ext cx="1595438" cy="3657600"/>
            <a:chOff x="3774281" y="2289969"/>
            <a:chExt cx="1595438" cy="3657600"/>
          </a:xfrm>
        </p:grpSpPr>
        <p:grpSp>
          <p:nvGrpSpPr>
            <p:cNvPr id="12" name="Group 11">
              <a:extLst>
                <a:ext uri="{FF2B5EF4-FFF2-40B4-BE49-F238E27FC236}">
                  <a16:creationId xmlns:a16="http://schemas.microsoft.com/office/drawing/2014/main" id="{720A32B7-902F-CE4A-A7FB-EDF4038920B0}"/>
                </a:ext>
              </a:extLst>
            </p:cNvPr>
            <p:cNvGrpSpPr/>
            <p:nvPr/>
          </p:nvGrpSpPr>
          <p:grpSpPr>
            <a:xfrm>
              <a:off x="3774281" y="2289969"/>
              <a:ext cx="1595438" cy="3657600"/>
              <a:chOff x="3832658" y="2289969"/>
              <a:chExt cx="1595438" cy="3657600"/>
            </a:xfrm>
          </p:grpSpPr>
          <p:sp>
            <p:nvSpPr>
              <p:cNvPr id="16" name="Rectangle 15">
                <a:extLst>
                  <a:ext uri="{FF2B5EF4-FFF2-40B4-BE49-F238E27FC236}">
                    <a16:creationId xmlns:a16="http://schemas.microsoft.com/office/drawing/2014/main" id="{5B24039E-7A46-B648-9A39-8F230CAAE1F8}"/>
                  </a:ext>
                </a:extLst>
              </p:cNvPr>
              <p:cNvSpPr/>
              <p:nvPr/>
            </p:nvSpPr>
            <p:spPr>
              <a:xfrm>
                <a:off x="4137313" y="3065823"/>
                <a:ext cx="989013" cy="2881746"/>
              </a:xfrm>
              <a:prstGeom prst="rect">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3">
                <a:extLst>
                  <a:ext uri="{FF2B5EF4-FFF2-40B4-BE49-F238E27FC236}">
                    <a16:creationId xmlns:a16="http://schemas.microsoft.com/office/drawing/2014/main" id="{2CF59DCF-6F18-E048-B445-0289B6713271}"/>
                  </a:ext>
                </a:extLst>
              </p:cNvPr>
              <p:cNvSpPr/>
              <p:nvPr/>
            </p:nvSpPr>
            <p:spPr>
              <a:xfrm>
                <a:off x="4134428" y="2289969"/>
                <a:ext cx="991898" cy="775854"/>
              </a:xfrm>
              <a:prstGeom prst="triangle">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4">
                <a:extLst>
                  <a:ext uri="{FF2B5EF4-FFF2-40B4-BE49-F238E27FC236}">
                    <a16:creationId xmlns:a16="http://schemas.microsoft.com/office/drawing/2014/main" id="{F13F65B4-34B5-334B-86A3-FF581BBC394A}"/>
                  </a:ext>
                </a:extLst>
              </p:cNvPr>
              <p:cNvSpPr/>
              <p:nvPr/>
            </p:nvSpPr>
            <p:spPr>
              <a:xfrm>
                <a:off x="5126326" y="4894623"/>
                <a:ext cx="301770" cy="1052946"/>
              </a:xfrm>
              <a:prstGeom prst="triangle">
                <a:avLst>
                  <a:gd name="adj" fmla="val 0"/>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5">
                <a:extLst>
                  <a:ext uri="{FF2B5EF4-FFF2-40B4-BE49-F238E27FC236}">
                    <a16:creationId xmlns:a16="http://schemas.microsoft.com/office/drawing/2014/main" id="{3EB56195-A58E-874E-B240-E4EF259CABBC}"/>
                  </a:ext>
                </a:extLst>
              </p:cNvPr>
              <p:cNvSpPr/>
              <p:nvPr/>
            </p:nvSpPr>
            <p:spPr>
              <a:xfrm flipH="1">
                <a:off x="3832658" y="4894623"/>
                <a:ext cx="301770" cy="1052946"/>
              </a:xfrm>
              <a:prstGeom prst="triangle">
                <a:avLst>
                  <a:gd name="adj" fmla="val 0"/>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14">
              <a:extLst>
                <a:ext uri="{FF2B5EF4-FFF2-40B4-BE49-F238E27FC236}">
                  <a16:creationId xmlns:a16="http://schemas.microsoft.com/office/drawing/2014/main" id="{AE542571-1CEB-2145-9BE4-F695A4B54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5905" y="4021894"/>
              <a:ext cx="741218" cy="741218"/>
            </a:xfrm>
            <a:prstGeom prst="rect">
              <a:avLst/>
            </a:prstGeom>
          </p:spPr>
        </p:pic>
      </p:grpSp>
      <p:sp>
        <p:nvSpPr>
          <p:cNvPr id="20" name="TextBox 19">
            <a:extLst>
              <a:ext uri="{FF2B5EF4-FFF2-40B4-BE49-F238E27FC236}">
                <a16:creationId xmlns:a16="http://schemas.microsoft.com/office/drawing/2014/main" id="{F687056E-6774-D745-9588-C7B0E3EAE479}"/>
              </a:ext>
            </a:extLst>
          </p:cNvPr>
          <p:cNvSpPr txBox="1"/>
          <p:nvPr/>
        </p:nvSpPr>
        <p:spPr>
          <a:xfrm>
            <a:off x="976678" y="3017158"/>
            <a:ext cx="1803699" cy="461665"/>
          </a:xfrm>
          <a:prstGeom prst="rect">
            <a:avLst/>
          </a:prstGeom>
          <a:noFill/>
        </p:spPr>
        <p:txBody>
          <a:bodyPr wrap="none" rtlCol="0">
            <a:spAutoFit/>
          </a:bodyPr>
          <a:lstStyle/>
          <a:p>
            <a:r>
              <a:rPr lang="en-GB" sz="2400" b="1" dirty="0">
                <a:solidFill>
                  <a:schemeClr val="tx1">
                    <a:lumMod val="50000"/>
                    <a:lumOff val="50000"/>
                  </a:schemeClr>
                </a:solidFill>
                <a:latin typeface="+mj-lt"/>
              </a:rPr>
              <a:t>Nose cone</a:t>
            </a:r>
          </a:p>
        </p:txBody>
      </p:sp>
      <p:sp>
        <p:nvSpPr>
          <p:cNvPr id="21" name="TextBox 20">
            <a:extLst>
              <a:ext uri="{FF2B5EF4-FFF2-40B4-BE49-F238E27FC236}">
                <a16:creationId xmlns:a16="http://schemas.microsoft.com/office/drawing/2014/main" id="{3749F01D-91E4-A545-B5FD-B2846F4110F3}"/>
              </a:ext>
            </a:extLst>
          </p:cNvPr>
          <p:cNvSpPr txBox="1"/>
          <p:nvPr/>
        </p:nvSpPr>
        <p:spPr>
          <a:xfrm>
            <a:off x="5189497" y="2638467"/>
            <a:ext cx="3720890" cy="830997"/>
          </a:xfrm>
          <a:prstGeom prst="rect">
            <a:avLst/>
          </a:prstGeom>
          <a:noFill/>
        </p:spPr>
        <p:txBody>
          <a:bodyPr wrap="none" rtlCol="0">
            <a:spAutoFit/>
          </a:bodyPr>
          <a:lstStyle/>
          <a:p>
            <a:pPr algn="ctr"/>
            <a:r>
              <a:rPr lang="en-GB" sz="2400" b="1" dirty="0">
                <a:solidFill>
                  <a:schemeClr val="tx1">
                    <a:lumMod val="50000"/>
                    <a:lumOff val="50000"/>
                  </a:schemeClr>
                </a:solidFill>
                <a:latin typeface="+mj-lt"/>
              </a:rPr>
              <a:t>Body tube (room for</a:t>
            </a:r>
          </a:p>
          <a:p>
            <a:pPr algn="ctr"/>
            <a:r>
              <a:rPr lang="en-GB" sz="2400" b="1" dirty="0">
                <a:solidFill>
                  <a:schemeClr val="tx1">
                    <a:lumMod val="50000"/>
                    <a:lumOff val="50000"/>
                  </a:schemeClr>
                </a:solidFill>
                <a:latin typeface="+mj-lt"/>
              </a:rPr>
              <a:t>engine, fuel and cargo)</a:t>
            </a:r>
          </a:p>
        </p:txBody>
      </p:sp>
      <p:sp>
        <p:nvSpPr>
          <p:cNvPr id="28" name="TextBox 27">
            <a:extLst>
              <a:ext uri="{FF2B5EF4-FFF2-40B4-BE49-F238E27FC236}">
                <a16:creationId xmlns:a16="http://schemas.microsoft.com/office/drawing/2014/main" id="{3221E4D3-9BBE-4140-A583-852C69A31C57}"/>
              </a:ext>
            </a:extLst>
          </p:cNvPr>
          <p:cNvSpPr txBox="1"/>
          <p:nvPr/>
        </p:nvSpPr>
        <p:spPr>
          <a:xfrm>
            <a:off x="6451529" y="5019710"/>
            <a:ext cx="724878" cy="461665"/>
          </a:xfrm>
          <a:prstGeom prst="rect">
            <a:avLst/>
          </a:prstGeom>
          <a:noFill/>
        </p:spPr>
        <p:txBody>
          <a:bodyPr wrap="none" rtlCol="0">
            <a:spAutoFit/>
          </a:bodyPr>
          <a:lstStyle/>
          <a:p>
            <a:r>
              <a:rPr lang="en-GB" sz="2400" b="1" dirty="0">
                <a:solidFill>
                  <a:schemeClr val="tx1">
                    <a:lumMod val="50000"/>
                    <a:lumOff val="50000"/>
                  </a:schemeClr>
                </a:solidFill>
                <a:latin typeface="+mj-lt"/>
              </a:rPr>
              <a:t>Fins</a:t>
            </a:r>
          </a:p>
        </p:txBody>
      </p:sp>
      <p:sp>
        <p:nvSpPr>
          <p:cNvPr id="29" name="TextBox 28">
            <a:extLst>
              <a:ext uri="{FF2B5EF4-FFF2-40B4-BE49-F238E27FC236}">
                <a16:creationId xmlns:a16="http://schemas.microsoft.com/office/drawing/2014/main" id="{723D5AF8-7C7E-3642-A351-D62DDE699A97}"/>
              </a:ext>
            </a:extLst>
          </p:cNvPr>
          <p:cNvSpPr txBox="1"/>
          <p:nvPr/>
        </p:nvSpPr>
        <p:spPr>
          <a:xfrm>
            <a:off x="608703" y="4366064"/>
            <a:ext cx="2493677" cy="1200329"/>
          </a:xfrm>
          <a:prstGeom prst="rect">
            <a:avLst/>
          </a:prstGeom>
          <a:noFill/>
        </p:spPr>
        <p:txBody>
          <a:bodyPr wrap="square" rtlCol="0">
            <a:spAutoFit/>
          </a:bodyPr>
          <a:lstStyle/>
          <a:p>
            <a:pPr algn="ctr"/>
            <a:r>
              <a:rPr lang="en-GB" sz="2400" b="1" dirty="0">
                <a:solidFill>
                  <a:schemeClr val="tx1">
                    <a:lumMod val="50000"/>
                    <a:lumOff val="50000"/>
                  </a:schemeClr>
                </a:solidFill>
                <a:latin typeface="+mj-lt"/>
              </a:rPr>
              <a:t>Exhaust nozzle </a:t>
            </a:r>
          </a:p>
          <a:p>
            <a:pPr algn="ctr"/>
            <a:r>
              <a:rPr lang="en-GB" sz="2400" b="1" dirty="0">
                <a:solidFill>
                  <a:schemeClr val="tx1">
                    <a:lumMod val="50000"/>
                    <a:lumOff val="50000"/>
                  </a:schemeClr>
                </a:solidFill>
                <a:latin typeface="+mj-lt"/>
              </a:rPr>
              <a:t>(hole for launcher)</a:t>
            </a:r>
          </a:p>
        </p:txBody>
      </p:sp>
      <p:cxnSp>
        <p:nvCxnSpPr>
          <p:cNvPr id="30" name="Straight Arrow Connector 29">
            <a:extLst>
              <a:ext uri="{FF2B5EF4-FFF2-40B4-BE49-F238E27FC236}">
                <a16:creationId xmlns:a16="http://schemas.microsoft.com/office/drawing/2014/main" id="{31E41275-584C-2743-A754-A6355D6E95DC}"/>
              </a:ext>
            </a:extLst>
          </p:cNvPr>
          <p:cNvCxnSpPr>
            <a:stCxn id="20" idx="3"/>
          </p:cNvCxnSpPr>
          <p:nvPr/>
        </p:nvCxnSpPr>
        <p:spPr>
          <a:xfrm flipV="1">
            <a:off x="2780377" y="2638467"/>
            <a:ext cx="1611401" cy="60952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A9AB4AA-41A4-2141-8FCE-DCDB56A542A8}"/>
              </a:ext>
            </a:extLst>
          </p:cNvPr>
          <p:cNvCxnSpPr>
            <a:stCxn id="21" idx="1"/>
          </p:cNvCxnSpPr>
          <p:nvPr/>
        </p:nvCxnSpPr>
        <p:spPr>
          <a:xfrm flipH="1">
            <a:off x="4571883" y="3053966"/>
            <a:ext cx="617614" cy="55053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B49965D-C69E-6847-847C-9157CC7FF1D3}"/>
              </a:ext>
            </a:extLst>
          </p:cNvPr>
          <p:cNvCxnSpPr>
            <a:stCxn id="28" idx="1"/>
          </p:cNvCxnSpPr>
          <p:nvPr/>
        </p:nvCxnSpPr>
        <p:spPr>
          <a:xfrm flipH="1">
            <a:off x="4963516" y="5250543"/>
            <a:ext cx="1488013" cy="41652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A629B9A-AC12-A54B-AA0F-679D6E18BC7E}"/>
              </a:ext>
            </a:extLst>
          </p:cNvPr>
          <p:cNvCxnSpPr>
            <a:stCxn id="29" idx="3"/>
          </p:cNvCxnSpPr>
          <p:nvPr/>
        </p:nvCxnSpPr>
        <p:spPr>
          <a:xfrm>
            <a:off x="3102380" y="4966229"/>
            <a:ext cx="1299515" cy="112112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B51026CB-8002-C54B-90C3-BD8C173EDF14}"/>
              </a:ext>
            </a:extLst>
          </p:cNvPr>
          <p:cNvCxnSpPr>
            <a:endCxn id="15" idx="3"/>
          </p:cNvCxnSpPr>
          <p:nvPr/>
        </p:nvCxnSpPr>
        <p:spPr>
          <a:xfrm flipH="1">
            <a:off x="4776901" y="4309950"/>
            <a:ext cx="1246074" cy="3388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04C17956-3059-4F4D-B7DB-E55763521B0D}"/>
              </a:ext>
            </a:extLst>
          </p:cNvPr>
          <p:cNvSpPr txBox="1"/>
          <p:nvPr/>
        </p:nvSpPr>
        <p:spPr>
          <a:xfrm>
            <a:off x="6094639" y="4046324"/>
            <a:ext cx="2018501" cy="461665"/>
          </a:xfrm>
          <a:prstGeom prst="rect">
            <a:avLst/>
          </a:prstGeom>
          <a:noFill/>
        </p:spPr>
        <p:txBody>
          <a:bodyPr wrap="none" rtlCol="0">
            <a:spAutoFit/>
          </a:bodyPr>
          <a:lstStyle/>
          <a:p>
            <a:r>
              <a:rPr lang="en-GB" sz="2400" b="1" dirty="0">
                <a:solidFill>
                  <a:schemeClr val="tx1">
                    <a:lumMod val="50000"/>
                    <a:lumOff val="50000"/>
                  </a:schemeClr>
                </a:solidFill>
                <a:latin typeface="+mj-lt"/>
              </a:rPr>
              <a:t>Mission logo</a:t>
            </a:r>
          </a:p>
        </p:txBody>
      </p:sp>
    </p:spTree>
    <p:extLst>
      <p:ext uri="{BB962C8B-B14F-4D97-AF65-F5344CB8AC3E}">
        <p14:creationId xmlns:p14="http://schemas.microsoft.com/office/powerpoint/2010/main" val="302786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8" grpId="0"/>
      <p:bldP spid="29"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EXPERIMENTAL DESIGN</a:t>
            </a:r>
          </a:p>
        </p:txBody>
      </p:sp>
      <p:sp>
        <p:nvSpPr>
          <p:cNvPr id="22" name="TextBox 12">
            <a:extLst>
              <a:ext uri="{FF2B5EF4-FFF2-40B4-BE49-F238E27FC236}">
                <a16:creationId xmlns:a16="http://schemas.microsoft.com/office/drawing/2014/main" id="{64D9012E-269C-7F4B-B803-1C77A596D519}"/>
              </a:ext>
            </a:extLst>
          </p:cNvPr>
          <p:cNvSpPr txBox="1">
            <a:spLocks noChangeArrowheads="1"/>
          </p:cNvSpPr>
          <p:nvPr/>
        </p:nvSpPr>
        <p:spPr bwMode="auto">
          <a:xfrm>
            <a:off x="177543" y="1937403"/>
            <a:ext cx="7230422"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buNone/>
            </a:pPr>
            <a:r>
              <a:rPr lang="en-GB" altLang="en-US" b="1" dirty="0"/>
              <a:t>To design a fair rest, each team should pick one factor to vary and keep the rest the same</a:t>
            </a:r>
          </a:p>
          <a:p>
            <a:endParaRPr lang="en-GB" altLang="en-US" dirty="0"/>
          </a:p>
          <a:p>
            <a:pPr marL="457200" indent="-457200"/>
            <a:r>
              <a:rPr lang="en-GB" altLang="en-US" dirty="0"/>
              <a:t>Length of rocket</a:t>
            </a:r>
          </a:p>
          <a:p>
            <a:pPr marL="457200" indent="-457200"/>
            <a:r>
              <a:rPr lang="en-GB" altLang="en-US" dirty="0"/>
              <a:t>Weight of rocket</a:t>
            </a:r>
          </a:p>
          <a:p>
            <a:pPr marL="457200" indent="-457200"/>
            <a:r>
              <a:rPr lang="en-GB" altLang="en-US" dirty="0"/>
              <a:t>Number of fins</a:t>
            </a:r>
          </a:p>
          <a:p>
            <a:pPr marL="457200" indent="-457200"/>
            <a:r>
              <a:rPr lang="en-GB" altLang="en-US" dirty="0"/>
              <a:t>Size or shape of fins</a:t>
            </a:r>
          </a:p>
          <a:p>
            <a:pPr marL="457200" indent="-457200"/>
            <a:r>
              <a:rPr lang="en-GB" altLang="en-US" dirty="0"/>
              <a:t>Shape of nose cone</a:t>
            </a:r>
          </a:p>
          <a:p>
            <a:pPr marL="457200" indent="-457200"/>
            <a:r>
              <a:rPr lang="en-GB" altLang="en-US" dirty="0"/>
              <a:t>…something else?</a:t>
            </a:r>
          </a:p>
        </p:txBody>
      </p:sp>
      <p:grpSp>
        <p:nvGrpSpPr>
          <p:cNvPr id="23" name="Group 22">
            <a:extLst>
              <a:ext uri="{FF2B5EF4-FFF2-40B4-BE49-F238E27FC236}">
                <a16:creationId xmlns:a16="http://schemas.microsoft.com/office/drawing/2014/main" id="{4FA68053-F61B-2146-875D-E837088E384D}"/>
              </a:ext>
            </a:extLst>
          </p:cNvPr>
          <p:cNvGrpSpPr/>
          <p:nvPr/>
        </p:nvGrpSpPr>
        <p:grpSpPr>
          <a:xfrm>
            <a:off x="5279963" y="3643672"/>
            <a:ext cx="3077918" cy="2308440"/>
            <a:chOff x="5279963" y="3643672"/>
            <a:chExt cx="3077918" cy="2308440"/>
          </a:xfrm>
        </p:grpSpPr>
        <p:pic>
          <p:nvPicPr>
            <p:cNvPr id="25" name="Picture 2" descr="Blueprint, Aircraft, Plane, Jet, Sketch, Drawing">
              <a:extLst>
                <a:ext uri="{FF2B5EF4-FFF2-40B4-BE49-F238E27FC236}">
                  <a16:creationId xmlns:a16="http://schemas.microsoft.com/office/drawing/2014/main" id="{1F37B5E6-3BCA-BE43-BA28-54D081554D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30977">
              <a:off x="5279963" y="3643672"/>
              <a:ext cx="3077918" cy="230844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CAF97B48-ED01-BE46-9AE7-0CC2F2C0A503}"/>
                </a:ext>
              </a:extLst>
            </p:cNvPr>
            <p:cNvGrpSpPr/>
            <p:nvPr/>
          </p:nvGrpSpPr>
          <p:grpSpPr>
            <a:xfrm rot="650828">
              <a:off x="5825139" y="3827404"/>
              <a:ext cx="744915" cy="1707745"/>
              <a:chOff x="3832658" y="2289969"/>
              <a:chExt cx="1595438" cy="3657600"/>
            </a:xfrm>
            <a:noFill/>
          </p:grpSpPr>
          <p:sp>
            <p:nvSpPr>
              <p:cNvPr id="50" name="Rectangle 49">
                <a:extLst>
                  <a:ext uri="{FF2B5EF4-FFF2-40B4-BE49-F238E27FC236}">
                    <a16:creationId xmlns:a16="http://schemas.microsoft.com/office/drawing/2014/main" id="{DFEEFB4D-15A6-6747-AE03-095B71E53185}"/>
                  </a:ext>
                </a:extLst>
              </p:cNvPr>
              <p:cNvSpPr/>
              <p:nvPr/>
            </p:nvSpPr>
            <p:spPr>
              <a:xfrm>
                <a:off x="4137313" y="3065823"/>
                <a:ext cx="989013" cy="2881746"/>
              </a:xfrm>
              <a:prstGeom prst="rect">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Isosceles Triangle 34">
                <a:extLst>
                  <a:ext uri="{FF2B5EF4-FFF2-40B4-BE49-F238E27FC236}">
                    <a16:creationId xmlns:a16="http://schemas.microsoft.com/office/drawing/2014/main" id="{F5E0F2A2-5D6A-0A4E-A519-7EB9FB1BA36E}"/>
                  </a:ext>
                </a:extLst>
              </p:cNvPr>
              <p:cNvSpPr/>
              <p:nvPr/>
            </p:nvSpPr>
            <p:spPr>
              <a:xfrm>
                <a:off x="4134428" y="2289969"/>
                <a:ext cx="991898" cy="775854"/>
              </a:xfrm>
              <a:prstGeom prst="triangle">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35">
                <a:extLst>
                  <a:ext uri="{FF2B5EF4-FFF2-40B4-BE49-F238E27FC236}">
                    <a16:creationId xmlns:a16="http://schemas.microsoft.com/office/drawing/2014/main" id="{38DEB486-AC5C-DE4A-AB1F-8324FED3D450}"/>
                  </a:ext>
                </a:extLst>
              </p:cNvPr>
              <p:cNvSpPr/>
              <p:nvPr/>
            </p:nvSpPr>
            <p:spPr>
              <a:xfrm>
                <a:off x="5126326" y="4894623"/>
                <a:ext cx="301770" cy="1052946"/>
              </a:xfrm>
              <a:prstGeom prst="triangle">
                <a:avLst>
                  <a:gd name="adj" fmla="val 0"/>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Isosceles Triangle 36">
                <a:extLst>
                  <a:ext uri="{FF2B5EF4-FFF2-40B4-BE49-F238E27FC236}">
                    <a16:creationId xmlns:a16="http://schemas.microsoft.com/office/drawing/2014/main" id="{D3B281C8-368F-1A4B-99EC-EAB65DF37F8C}"/>
                  </a:ext>
                </a:extLst>
              </p:cNvPr>
              <p:cNvSpPr/>
              <p:nvPr/>
            </p:nvSpPr>
            <p:spPr>
              <a:xfrm flipH="1">
                <a:off x="3832658" y="4894623"/>
                <a:ext cx="301770" cy="1052946"/>
              </a:xfrm>
              <a:prstGeom prst="triangle">
                <a:avLst>
                  <a:gd name="adj" fmla="val 0"/>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E8F993A9-358C-B842-A0DF-F1CB415DEDC1}"/>
                </a:ext>
              </a:extLst>
            </p:cNvPr>
            <p:cNvGrpSpPr/>
            <p:nvPr/>
          </p:nvGrpSpPr>
          <p:grpSpPr>
            <a:xfrm rot="650828">
              <a:off x="7064140" y="4086809"/>
              <a:ext cx="744918" cy="1707749"/>
              <a:chOff x="3832654" y="2289964"/>
              <a:chExt cx="1595442" cy="3657605"/>
            </a:xfrm>
            <a:noFill/>
          </p:grpSpPr>
          <p:sp>
            <p:nvSpPr>
              <p:cNvPr id="46" name="Rectangle 45">
                <a:extLst>
                  <a:ext uri="{FF2B5EF4-FFF2-40B4-BE49-F238E27FC236}">
                    <a16:creationId xmlns:a16="http://schemas.microsoft.com/office/drawing/2014/main" id="{9A4CDE7B-2DC3-1C4A-8184-BAF8C8EE894E}"/>
                  </a:ext>
                </a:extLst>
              </p:cNvPr>
              <p:cNvSpPr/>
              <p:nvPr/>
            </p:nvSpPr>
            <p:spPr>
              <a:xfrm>
                <a:off x="4137313" y="3065823"/>
                <a:ext cx="989013" cy="2881746"/>
              </a:xfrm>
              <a:prstGeom prst="rect">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Isosceles Triangle 39">
                <a:extLst>
                  <a:ext uri="{FF2B5EF4-FFF2-40B4-BE49-F238E27FC236}">
                    <a16:creationId xmlns:a16="http://schemas.microsoft.com/office/drawing/2014/main" id="{E1B4B6C7-FC5B-7B4D-9EFB-79C0953B3AF6}"/>
                  </a:ext>
                </a:extLst>
              </p:cNvPr>
              <p:cNvSpPr/>
              <p:nvPr/>
            </p:nvSpPr>
            <p:spPr>
              <a:xfrm>
                <a:off x="4134429" y="2289964"/>
                <a:ext cx="991898" cy="775854"/>
              </a:xfrm>
              <a:prstGeom prst="triangle">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40">
                <a:extLst>
                  <a:ext uri="{FF2B5EF4-FFF2-40B4-BE49-F238E27FC236}">
                    <a16:creationId xmlns:a16="http://schemas.microsoft.com/office/drawing/2014/main" id="{CE31C646-5003-004F-9621-EA50A28ED9ED}"/>
                  </a:ext>
                </a:extLst>
              </p:cNvPr>
              <p:cNvSpPr/>
              <p:nvPr/>
            </p:nvSpPr>
            <p:spPr>
              <a:xfrm>
                <a:off x="5126326" y="4894623"/>
                <a:ext cx="301770" cy="1052946"/>
              </a:xfrm>
              <a:prstGeom prst="triangle">
                <a:avLst>
                  <a:gd name="adj" fmla="val 0"/>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Isosceles Triangle 41">
                <a:extLst>
                  <a:ext uri="{FF2B5EF4-FFF2-40B4-BE49-F238E27FC236}">
                    <a16:creationId xmlns:a16="http://schemas.microsoft.com/office/drawing/2014/main" id="{463A33BF-992E-9542-921D-27AA4B51EFD5}"/>
                  </a:ext>
                </a:extLst>
              </p:cNvPr>
              <p:cNvSpPr/>
              <p:nvPr/>
            </p:nvSpPr>
            <p:spPr>
              <a:xfrm flipH="1">
                <a:off x="3832654" y="4894622"/>
                <a:ext cx="301769" cy="1052945"/>
              </a:xfrm>
              <a:prstGeom prst="triangle">
                <a:avLst>
                  <a:gd name="adj" fmla="val 0"/>
                </a:avLst>
              </a:prstGeom>
              <a:grp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6" name="Isosceles Triangle 42">
              <a:extLst>
                <a:ext uri="{FF2B5EF4-FFF2-40B4-BE49-F238E27FC236}">
                  <a16:creationId xmlns:a16="http://schemas.microsoft.com/office/drawing/2014/main" id="{EFDBE30B-73F7-D345-B76F-147E6756399F}"/>
                </a:ext>
              </a:extLst>
            </p:cNvPr>
            <p:cNvSpPr/>
            <p:nvPr/>
          </p:nvSpPr>
          <p:spPr>
            <a:xfrm rot="650828" flipH="1">
              <a:off x="7115797" y="4409747"/>
              <a:ext cx="140897" cy="491624"/>
            </a:xfrm>
            <a:prstGeom prst="triangle">
              <a:avLst>
                <a:gd name="adj" fmla="val 0"/>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Isosceles Triangle 43">
              <a:extLst>
                <a:ext uri="{FF2B5EF4-FFF2-40B4-BE49-F238E27FC236}">
                  <a16:creationId xmlns:a16="http://schemas.microsoft.com/office/drawing/2014/main" id="{A9EE6365-430A-8F4B-A565-65130E444E9A}"/>
                </a:ext>
              </a:extLst>
            </p:cNvPr>
            <p:cNvSpPr/>
            <p:nvPr/>
          </p:nvSpPr>
          <p:spPr>
            <a:xfrm rot="650828">
              <a:off x="7712421" y="4518161"/>
              <a:ext cx="140898" cy="491624"/>
            </a:xfrm>
            <a:prstGeom prst="triangle">
              <a:avLst>
                <a:gd name="adj" fmla="val 0"/>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Freeform 37">
              <a:extLst>
                <a:ext uri="{FF2B5EF4-FFF2-40B4-BE49-F238E27FC236}">
                  <a16:creationId xmlns:a16="http://schemas.microsoft.com/office/drawing/2014/main" id="{14074EBB-9731-444E-B42C-B0A56B2CAB33}"/>
                </a:ext>
              </a:extLst>
            </p:cNvPr>
            <p:cNvSpPr/>
            <p:nvPr/>
          </p:nvSpPr>
          <p:spPr>
            <a:xfrm>
              <a:off x="6890059" y="4081307"/>
              <a:ext cx="501888" cy="110003"/>
            </a:xfrm>
            <a:custGeom>
              <a:avLst/>
              <a:gdLst>
                <a:gd name="connsiteX0" fmla="*/ 0 w 501888"/>
                <a:gd name="connsiteY0" fmla="*/ 17188 h 203459"/>
                <a:gd name="connsiteX1" fmla="*/ 13750 w 501888"/>
                <a:gd name="connsiteY1" fmla="*/ 27501 h 203459"/>
                <a:gd name="connsiteX2" fmla="*/ 34375 w 501888"/>
                <a:gd name="connsiteY2" fmla="*/ 0 h 203459"/>
                <a:gd name="connsiteX3" fmla="*/ 41251 w 501888"/>
                <a:gd name="connsiteY3" fmla="*/ 58439 h 203459"/>
                <a:gd name="connsiteX4" fmla="*/ 48126 w 501888"/>
                <a:gd name="connsiteY4" fmla="*/ 85940 h 203459"/>
                <a:gd name="connsiteX5" fmla="*/ 55001 w 501888"/>
                <a:gd name="connsiteY5" fmla="*/ 103128 h 203459"/>
                <a:gd name="connsiteX6" fmla="*/ 58439 w 501888"/>
                <a:gd name="connsiteY6" fmla="*/ 127191 h 203459"/>
                <a:gd name="connsiteX7" fmla="*/ 61876 w 501888"/>
                <a:gd name="connsiteY7" fmla="*/ 137504 h 203459"/>
                <a:gd name="connsiteX8" fmla="*/ 92815 w 501888"/>
                <a:gd name="connsiteY8" fmla="*/ 82502 h 203459"/>
                <a:gd name="connsiteX9" fmla="*/ 106565 w 501888"/>
                <a:gd name="connsiteY9" fmla="*/ 61876 h 203459"/>
                <a:gd name="connsiteX10" fmla="*/ 113440 w 501888"/>
                <a:gd name="connsiteY10" fmla="*/ 34376 h 203459"/>
                <a:gd name="connsiteX11" fmla="*/ 116878 w 501888"/>
                <a:gd name="connsiteY11" fmla="*/ 58439 h 203459"/>
                <a:gd name="connsiteX12" fmla="*/ 127191 w 501888"/>
                <a:gd name="connsiteY12" fmla="*/ 75627 h 203459"/>
                <a:gd name="connsiteX13" fmla="*/ 140941 w 501888"/>
                <a:gd name="connsiteY13" fmla="*/ 103128 h 203459"/>
                <a:gd name="connsiteX14" fmla="*/ 223443 w 501888"/>
                <a:gd name="connsiteY14" fmla="*/ 68752 h 203459"/>
                <a:gd name="connsiteX15" fmla="*/ 192505 w 501888"/>
                <a:gd name="connsiteY15" fmla="*/ 158129 h 203459"/>
                <a:gd name="connsiteX16" fmla="*/ 185630 w 501888"/>
                <a:gd name="connsiteY16" fmla="*/ 178755 h 203459"/>
                <a:gd name="connsiteX17" fmla="*/ 199380 w 501888"/>
                <a:gd name="connsiteY17" fmla="*/ 134066 h 203459"/>
                <a:gd name="connsiteX18" fmla="*/ 195942 w 501888"/>
                <a:gd name="connsiteY18" fmla="*/ 161567 h 203459"/>
                <a:gd name="connsiteX19" fmla="*/ 192505 w 501888"/>
                <a:gd name="connsiteY19" fmla="*/ 182192 h 203459"/>
                <a:gd name="connsiteX20" fmla="*/ 195942 w 501888"/>
                <a:gd name="connsiteY20" fmla="*/ 199380 h 203459"/>
                <a:gd name="connsiteX21" fmla="*/ 237194 w 501888"/>
                <a:gd name="connsiteY21" fmla="*/ 185630 h 203459"/>
                <a:gd name="connsiteX22" fmla="*/ 271569 w 501888"/>
                <a:gd name="connsiteY22" fmla="*/ 144379 h 203459"/>
                <a:gd name="connsiteX23" fmla="*/ 292195 w 501888"/>
                <a:gd name="connsiteY23" fmla="*/ 110003 h 203459"/>
                <a:gd name="connsiteX24" fmla="*/ 323133 w 501888"/>
                <a:gd name="connsiteY24" fmla="*/ 51564 h 203459"/>
                <a:gd name="connsiteX25" fmla="*/ 326571 w 501888"/>
                <a:gd name="connsiteY25" fmla="*/ 110003 h 203459"/>
                <a:gd name="connsiteX26" fmla="*/ 336884 w 501888"/>
                <a:gd name="connsiteY26" fmla="*/ 113440 h 203459"/>
                <a:gd name="connsiteX27" fmla="*/ 347197 w 501888"/>
                <a:gd name="connsiteY27" fmla="*/ 103128 h 203459"/>
                <a:gd name="connsiteX28" fmla="*/ 333446 w 501888"/>
                <a:gd name="connsiteY28" fmla="*/ 175317 h 203459"/>
                <a:gd name="connsiteX29" fmla="*/ 330009 w 501888"/>
                <a:gd name="connsiteY29" fmla="*/ 195943 h 203459"/>
                <a:gd name="connsiteX30" fmla="*/ 340321 w 501888"/>
                <a:gd name="connsiteY30" fmla="*/ 192505 h 203459"/>
                <a:gd name="connsiteX31" fmla="*/ 360947 w 501888"/>
                <a:gd name="connsiteY31" fmla="*/ 175317 h 203459"/>
                <a:gd name="connsiteX32" fmla="*/ 364385 w 501888"/>
                <a:gd name="connsiteY32" fmla="*/ 165004 h 203459"/>
                <a:gd name="connsiteX33" fmla="*/ 374697 w 501888"/>
                <a:gd name="connsiteY33" fmla="*/ 189067 h 203459"/>
                <a:gd name="connsiteX34" fmla="*/ 388448 w 501888"/>
                <a:gd name="connsiteY34" fmla="*/ 192505 h 203459"/>
                <a:gd name="connsiteX35" fmla="*/ 409073 w 501888"/>
                <a:gd name="connsiteY35" fmla="*/ 165004 h 203459"/>
                <a:gd name="connsiteX36" fmla="*/ 436574 w 501888"/>
                <a:gd name="connsiteY36" fmla="*/ 171879 h 203459"/>
                <a:gd name="connsiteX37" fmla="*/ 481263 w 501888"/>
                <a:gd name="connsiteY37" fmla="*/ 161567 h 203459"/>
                <a:gd name="connsiteX38" fmla="*/ 498451 w 501888"/>
                <a:gd name="connsiteY38" fmla="*/ 158129 h 203459"/>
                <a:gd name="connsiteX39" fmla="*/ 484700 w 501888"/>
                <a:gd name="connsiteY39" fmla="*/ 189067 h 203459"/>
                <a:gd name="connsiteX40" fmla="*/ 481263 w 501888"/>
                <a:gd name="connsiteY40" fmla="*/ 202818 h 203459"/>
                <a:gd name="connsiteX41" fmla="*/ 498451 w 501888"/>
                <a:gd name="connsiteY41" fmla="*/ 195943 h 203459"/>
                <a:gd name="connsiteX42" fmla="*/ 501888 w 501888"/>
                <a:gd name="connsiteY42" fmla="*/ 192505 h 20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01888" h="203459">
                  <a:moveTo>
                    <a:pt x="0" y="17188"/>
                  </a:moveTo>
                  <a:cubicBezTo>
                    <a:pt x="4583" y="20626"/>
                    <a:pt x="8192" y="28891"/>
                    <a:pt x="13750" y="27501"/>
                  </a:cubicBezTo>
                  <a:cubicBezTo>
                    <a:pt x="17016" y="26684"/>
                    <a:pt x="30787" y="5382"/>
                    <a:pt x="34375" y="0"/>
                  </a:cubicBezTo>
                  <a:cubicBezTo>
                    <a:pt x="35739" y="13641"/>
                    <a:pt x="38211" y="43237"/>
                    <a:pt x="41251" y="58439"/>
                  </a:cubicBezTo>
                  <a:cubicBezTo>
                    <a:pt x="43104" y="67705"/>
                    <a:pt x="45347" y="76909"/>
                    <a:pt x="48126" y="85940"/>
                  </a:cubicBezTo>
                  <a:cubicBezTo>
                    <a:pt x="49941" y="91838"/>
                    <a:pt x="52709" y="97399"/>
                    <a:pt x="55001" y="103128"/>
                  </a:cubicBezTo>
                  <a:cubicBezTo>
                    <a:pt x="56147" y="111149"/>
                    <a:pt x="56850" y="119246"/>
                    <a:pt x="58439" y="127191"/>
                  </a:cubicBezTo>
                  <a:cubicBezTo>
                    <a:pt x="59150" y="130744"/>
                    <a:pt x="59125" y="139862"/>
                    <a:pt x="61876" y="137504"/>
                  </a:cubicBezTo>
                  <a:cubicBezTo>
                    <a:pt x="81247" y="120899"/>
                    <a:pt x="81911" y="102753"/>
                    <a:pt x="92815" y="82502"/>
                  </a:cubicBezTo>
                  <a:cubicBezTo>
                    <a:pt x="96732" y="75227"/>
                    <a:pt x="101982" y="68751"/>
                    <a:pt x="106565" y="61876"/>
                  </a:cubicBezTo>
                  <a:cubicBezTo>
                    <a:pt x="127840" y="76061"/>
                    <a:pt x="113440" y="70297"/>
                    <a:pt x="113440" y="34376"/>
                  </a:cubicBezTo>
                  <a:cubicBezTo>
                    <a:pt x="113440" y="26274"/>
                    <a:pt x="115289" y="50494"/>
                    <a:pt x="116878" y="58439"/>
                  </a:cubicBezTo>
                  <a:cubicBezTo>
                    <a:pt x="119110" y="69597"/>
                    <a:pt x="119747" y="68185"/>
                    <a:pt x="127191" y="75627"/>
                  </a:cubicBezTo>
                  <a:cubicBezTo>
                    <a:pt x="131774" y="84794"/>
                    <a:pt x="131038" y="100487"/>
                    <a:pt x="140941" y="103128"/>
                  </a:cubicBezTo>
                  <a:cubicBezTo>
                    <a:pt x="148095" y="105036"/>
                    <a:pt x="222941" y="68984"/>
                    <a:pt x="223443" y="68752"/>
                  </a:cubicBezTo>
                  <a:cubicBezTo>
                    <a:pt x="217227" y="124704"/>
                    <a:pt x="225258" y="82797"/>
                    <a:pt x="192505" y="158129"/>
                  </a:cubicBezTo>
                  <a:cubicBezTo>
                    <a:pt x="189615" y="164775"/>
                    <a:pt x="185630" y="186002"/>
                    <a:pt x="185630" y="178755"/>
                  </a:cubicBezTo>
                  <a:cubicBezTo>
                    <a:pt x="185630" y="151856"/>
                    <a:pt x="188740" y="150026"/>
                    <a:pt x="199380" y="134066"/>
                  </a:cubicBezTo>
                  <a:cubicBezTo>
                    <a:pt x="198234" y="143233"/>
                    <a:pt x="197248" y="152421"/>
                    <a:pt x="195942" y="161567"/>
                  </a:cubicBezTo>
                  <a:cubicBezTo>
                    <a:pt x="194956" y="168467"/>
                    <a:pt x="192505" y="175222"/>
                    <a:pt x="192505" y="182192"/>
                  </a:cubicBezTo>
                  <a:cubicBezTo>
                    <a:pt x="192505" y="188035"/>
                    <a:pt x="194796" y="193651"/>
                    <a:pt x="195942" y="199380"/>
                  </a:cubicBezTo>
                  <a:cubicBezTo>
                    <a:pt x="209693" y="194797"/>
                    <a:pt x="224765" y="193087"/>
                    <a:pt x="237194" y="185630"/>
                  </a:cubicBezTo>
                  <a:cubicBezTo>
                    <a:pt x="264461" y="169270"/>
                    <a:pt x="260421" y="163888"/>
                    <a:pt x="271569" y="144379"/>
                  </a:cubicBezTo>
                  <a:cubicBezTo>
                    <a:pt x="278199" y="132777"/>
                    <a:pt x="285705" y="121684"/>
                    <a:pt x="292195" y="110003"/>
                  </a:cubicBezTo>
                  <a:cubicBezTo>
                    <a:pt x="302899" y="90736"/>
                    <a:pt x="323133" y="51564"/>
                    <a:pt x="323133" y="51564"/>
                  </a:cubicBezTo>
                  <a:cubicBezTo>
                    <a:pt x="324279" y="71044"/>
                    <a:pt x="322338" y="90954"/>
                    <a:pt x="326571" y="110003"/>
                  </a:cubicBezTo>
                  <a:cubicBezTo>
                    <a:pt x="327357" y="113540"/>
                    <a:pt x="333446" y="114586"/>
                    <a:pt x="336884" y="113440"/>
                  </a:cubicBezTo>
                  <a:cubicBezTo>
                    <a:pt x="341496" y="111903"/>
                    <a:pt x="343759" y="106565"/>
                    <a:pt x="347197" y="103128"/>
                  </a:cubicBezTo>
                  <a:cubicBezTo>
                    <a:pt x="342613" y="127191"/>
                    <a:pt x="337906" y="151231"/>
                    <a:pt x="333446" y="175317"/>
                  </a:cubicBezTo>
                  <a:cubicBezTo>
                    <a:pt x="332177" y="182171"/>
                    <a:pt x="327420" y="189471"/>
                    <a:pt x="330009" y="195943"/>
                  </a:cubicBezTo>
                  <a:cubicBezTo>
                    <a:pt x="331355" y="199307"/>
                    <a:pt x="337080" y="194125"/>
                    <a:pt x="340321" y="192505"/>
                  </a:cubicBezTo>
                  <a:cubicBezTo>
                    <a:pt x="349894" y="187718"/>
                    <a:pt x="353343" y="182921"/>
                    <a:pt x="360947" y="175317"/>
                  </a:cubicBezTo>
                  <a:cubicBezTo>
                    <a:pt x="362093" y="171879"/>
                    <a:pt x="360947" y="163858"/>
                    <a:pt x="364385" y="165004"/>
                  </a:cubicBezTo>
                  <a:cubicBezTo>
                    <a:pt x="376265" y="168964"/>
                    <a:pt x="367247" y="183107"/>
                    <a:pt x="374697" y="189067"/>
                  </a:cubicBezTo>
                  <a:cubicBezTo>
                    <a:pt x="378386" y="192018"/>
                    <a:pt x="383864" y="191359"/>
                    <a:pt x="388448" y="192505"/>
                  </a:cubicBezTo>
                  <a:cubicBezTo>
                    <a:pt x="395323" y="183338"/>
                    <a:pt x="398541" y="169518"/>
                    <a:pt x="409073" y="165004"/>
                  </a:cubicBezTo>
                  <a:cubicBezTo>
                    <a:pt x="417758" y="161282"/>
                    <a:pt x="427136" y="172328"/>
                    <a:pt x="436574" y="171879"/>
                  </a:cubicBezTo>
                  <a:cubicBezTo>
                    <a:pt x="451844" y="171152"/>
                    <a:pt x="466339" y="164883"/>
                    <a:pt x="481263" y="161567"/>
                  </a:cubicBezTo>
                  <a:cubicBezTo>
                    <a:pt x="486967" y="160300"/>
                    <a:pt x="492722" y="159275"/>
                    <a:pt x="498451" y="158129"/>
                  </a:cubicBezTo>
                  <a:cubicBezTo>
                    <a:pt x="493867" y="168442"/>
                    <a:pt x="488751" y="178534"/>
                    <a:pt x="484700" y="189067"/>
                  </a:cubicBezTo>
                  <a:cubicBezTo>
                    <a:pt x="483004" y="193477"/>
                    <a:pt x="477037" y="200705"/>
                    <a:pt x="481263" y="202818"/>
                  </a:cubicBezTo>
                  <a:cubicBezTo>
                    <a:pt x="486782" y="205578"/>
                    <a:pt x="492932" y="198703"/>
                    <a:pt x="498451" y="195943"/>
                  </a:cubicBezTo>
                  <a:cubicBezTo>
                    <a:pt x="499900" y="195218"/>
                    <a:pt x="500742" y="193651"/>
                    <a:pt x="501888" y="192505"/>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Freeform 38">
              <a:extLst>
                <a:ext uri="{FF2B5EF4-FFF2-40B4-BE49-F238E27FC236}">
                  <a16:creationId xmlns:a16="http://schemas.microsoft.com/office/drawing/2014/main" id="{613F24BB-8A7A-E74D-9511-15DCC35FB937}"/>
                </a:ext>
              </a:extLst>
            </p:cNvPr>
            <p:cNvSpPr/>
            <p:nvPr/>
          </p:nvSpPr>
          <p:spPr>
            <a:xfrm rot="1299218" flipV="1">
              <a:off x="6555828" y="5003377"/>
              <a:ext cx="501888" cy="110003"/>
            </a:xfrm>
            <a:custGeom>
              <a:avLst/>
              <a:gdLst>
                <a:gd name="connsiteX0" fmla="*/ 0 w 501888"/>
                <a:gd name="connsiteY0" fmla="*/ 17188 h 203459"/>
                <a:gd name="connsiteX1" fmla="*/ 13750 w 501888"/>
                <a:gd name="connsiteY1" fmla="*/ 27501 h 203459"/>
                <a:gd name="connsiteX2" fmla="*/ 34375 w 501888"/>
                <a:gd name="connsiteY2" fmla="*/ 0 h 203459"/>
                <a:gd name="connsiteX3" fmla="*/ 41251 w 501888"/>
                <a:gd name="connsiteY3" fmla="*/ 58439 h 203459"/>
                <a:gd name="connsiteX4" fmla="*/ 48126 w 501888"/>
                <a:gd name="connsiteY4" fmla="*/ 85940 h 203459"/>
                <a:gd name="connsiteX5" fmla="*/ 55001 w 501888"/>
                <a:gd name="connsiteY5" fmla="*/ 103128 h 203459"/>
                <a:gd name="connsiteX6" fmla="*/ 58439 w 501888"/>
                <a:gd name="connsiteY6" fmla="*/ 127191 h 203459"/>
                <a:gd name="connsiteX7" fmla="*/ 61876 w 501888"/>
                <a:gd name="connsiteY7" fmla="*/ 137504 h 203459"/>
                <a:gd name="connsiteX8" fmla="*/ 92815 w 501888"/>
                <a:gd name="connsiteY8" fmla="*/ 82502 h 203459"/>
                <a:gd name="connsiteX9" fmla="*/ 106565 w 501888"/>
                <a:gd name="connsiteY9" fmla="*/ 61876 h 203459"/>
                <a:gd name="connsiteX10" fmla="*/ 113440 w 501888"/>
                <a:gd name="connsiteY10" fmla="*/ 34376 h 203459"/>
                <a:gd name="connsiteX11" fmla="*/ 116878 w 501888"/>
                <a:gd name="connsiteY11" fmla="*/ 58439 h 203459"/>
                <a:gd name="connsiteX12" fmla="*/ 127191 w 501888"/>
                <a:gd name="connsiteY12" fmla="*/ 75627 h 203459"/>
                <a:gd name="connsiteX13" fmla="*/ 140941 w 501888"/>
                <a:gd name="connsiteY13" fmla="*/ 103128 h 203459"/>
                <a:gd name="connsiteX14" fmla="*/ 223443 w 501888"/>
                <a:gd name="connsiteY14" fmla="*/ 68752 h 203459"/>
                <a:gd name="connsiteX15" fmla="*/ 192505 w 501888"/>
                <a:gd name="connsiteY15" fmla="*/ 158129 h 203459"/>
                <a:gd name="connsiteX16" fmla="*/ 185630 w 501888"/>
                <a:gd name="connsiteY16" fmla="*/ 178755 h 203459"/>
                <a:gd name="connsiteX17" fmla="*/ 199380 w 501888"/>
                <a:gd name="connsiteY17" fmla="*/ 134066 h 203459"/>
                <a:gd name="connsiteX18" fmla="*/ 195942 w 501888"/>
                <a:gd name="connsiteY18" fmla="*/ 161567 h 203459"/>
                <a:gd name="connsiteX19" fmla="*/ 192505 w 501888"/>
                <a:gd name="connsiteY19" fmla="*/ 182192 h 203459"/>
                <a:gd name="connsiteX20" fmla="*/ 195942 w 501888"/>
                <a:gd name="connsiteY20" fmla="*/ 199380 h 203459"/>
                <a:gd name="connsiteX21" fmla="*/ 237194 w 501888"/>
                <a:gd name="connsiteY21" fmla="*/ 185630 h 203459"/>
                <a:gd name="connsiteX22" fmla="*/ 271569 w 501888"/>
                <a:gd name="connsiteY22" fmla="*/ 144379 h 203459"/>
                <a:gd name="connsiteX23" fmla="*/ 292195 w 501888"/>
                <a:gd name="connsiteY23" fmla="*/ 110003 h 203459"/>
                <a:gd name="connsiteX24" fmla="*/ 323133 w 501888"/>
                <a:gd name="connsiteY24" fmla="*/ 51564 h 203459"/>
                <a:gd name="connsiteX25" fmla="*/ 326571 w 501888"/>
                <a:gd name="connsiteY25" fmla="*/ 110003 h 203459"/>
                <a:gd name="connsiteX26" fmla="*/ 336884 w 501888"/>
                <a:gd name="connsiteY26" fmla="*/ 113440 h 203459"/>
                <a:gd name="connsiteX27" fmla="*/ 347197 w 501888"/>
                <a:gd name="connsiteY27" fmla="*/ 103128 h 203459"/>
                <a:gd name="connsiteX28" fmla="*/ 333446 w 501888"/>
                <a:gd name="connsiteY28" fmla="*/ 175317 h 203459"/>
                <a:gd name="connsiteX29" fmla="*/ 330009 w 501888"/>
                <a:gd name="connsiteY29" fmla="*/ 195943 h 203459"/>
                <a:gd name="connsiteX30" fmla="*/ 340321 w 501888"/>
                <a:gd name="connsiteY30" fmla="*/ 192505 h 203459"/>
                <a:gd name="connsiteX31" fmla="*/ 360947 w 501888"/>
                <a:gd name="connsiteY31" fmla="*/ 175317 h 203459"/>
                <a:gd name="connsiteX32" fmla="*/ 364385 w 501888"/>
                <a:gd name="connsiteY32" fmla="*/ 165004 h 203459"/>
                <a:gd name="connsiteX33" fmla="*/ 374697 w 501888"/>
                <a:gd name="connsiteY33" fmla="*/ 189067 h 203459"/>
                <a:gd name="connsiteX34" fmla="*/ 388448 w 501888"/>
                <a:gd name="connsiteY34" fmla="*/ 192505 h 203459"/>
                <a:gd name="connsiteX35" fmla="*/ 409073 w 501888"/>
                <a:gd name="connsiteY35" fmla="*/ 165004 h 203459"/>
                <a:gd name="connsiteX36" fmla="*/ 436574 w 501888"/>
                <a:gd name="connsiteY36" fmla="*/ 171879 h 203459"/>
                <a:gd name="connsiteX37" fmla="*/ 481263 w 501888"/>
                <a:gd name="connsiteY37" fmla="*/ 161567 h 203459"/>
                <a:gd name="connsiteX38" fmla="*/ 498451 w 501888"/>
                <a:gd name="connsiteY38" fmla="*/ 158129 h 203459"/>
                <a:gd name="connsiteX39" fmla="*/ 484700 w 501888"/>
                <a:gd name="connsiteY39" fmla="*/ 189067 h 203459"/>
                <a:gd name="connsiteX40" fmla="*/ 481263 w 501888"/>
                <a:gd name="connsiteY40" fmla="*/ 202818 h 203459"/>
                <a:gd name="connsiteX41" fmla="*/ 498451 w 501888"/>
                <a:gd name="connsiteY41" fmla="*/ 195943 h 203459"/>
                <a:gd name="connsiteX42" fmla="*/ 501888 w 501888"/>
                <a:gd name="connsiteY42" fmla="*/ 192505 h 20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01888" h="203459">
                  <a:moveTo>
                    <a:pt x="0" y="17188"/>
                  </a:moveTo>
                  <a:cubicBezTo>
                    <a:pt x="4583" y="20626"/>
                    <a:pt x="8192" y="28891"/>
                    <a:pt x="13750" y="27501"/>
                  </a:cubicBezTo>
                  <a:cubicBezTo>
                    <a:pt x="17016" y="26684"/>
                    <a:pt x="30787" y="5382"/>
                    <a:pt x="34375" y="0"/>
                  </a:cubicBezTo>
                  <a:cubicBezTo>
                    <a:pt x="35739" y="13641"/>
                    <a:pt x="38211" y="43237"/>
                    <a:pt x="41251" y="58439"/>
                  </a:cubicBezTo>
                  <a:cubicBezTo>
                    <a:pt x="43104" y="67705"/>
                    <a:pt x="45347" y="76909"/>
                    <a:pt x="48126" y="85940"/>
                  </a:cubicBezTo>
                  <a:cubicBezTo>
                    <a:pt x="49941" y="91838"/>
                    <a:pt x="52709" y="97399"/>
                    <a:pt x="55001" y="103128"/>
                  </a:cubicBezTo>
                  <a:cubicBezTo>
                    <a:pt x="56147" y="111149"/>
                    <a:pt x="56850" y="119246"/>
                    <a:pt x="58439" y="127191"/>
                  </a:cubicBezTo>
                  <a:cubicBezTo>
                    <a:pt x="59150" y="130744"/>
                    <a:pt x="59125" y="139862"/>
                    <a:pt x="61876" y="137504"/>
                  </a:cubicBezTo>
                  <a:cubicBezTo>
                    <a:pt x="81247" y="120899"/>
                    <a:pt x="81911" y="102753"/>
                    <a:pt x="92815" y="82502"/>
                  </a:cubicBezTo>
                  <a:cubicBezTo>
                    <a:pt x="96732" y="75227"/>
                    <a:pt x="101982" y="68751"/>
                    <a:pt x="106565" y="61876"/>
                  </a:cubicBezTo>
                  <a:cubicBezTo>
                    <a:pt x="127840" y="76061"/>
                    <a:pt x="113440" y="70297"/>
                    <a:pt x="113440" y="34376"/>
                  </a:cubicBezTo>
                  <a:cubicBezTo>
                    <a:pt x="113440" y="26274"/>
                    <a:pt x="115289" y="50494"/>
                    <a:pt x="116878" y="58439"/>
                  </a:cubicBezTo>
                  <a:cubicBezTo>
                    <a:pt x="119110" y="69597"/>
                    <a:pt x="119747" y="68185"/>
                    <a:pt x="127191" y="75627"/>
                  </a:cubicBezTo>
                  <a:cubicBezTo>
                    <a:pt x="131774" y="84794"/>
                    <a:pt x="131038" y="100487"/>
                    <a:pt x="140941" y="103128"/>
                  </a:cubicBezTo>
                  <a:cubicBezTo>
                    <a:pt x="148095" y="105036"/>
                    <a:pt x="222941" y="68984"/>
                    <a:pt x="223443" y="68752"/>
                  </a:cubicBezTo>
                  <a:cubicBezTo>
                    <a:pt x="217227" y="124704"/>
                    <a:pt x="225258" y="82797"/>
                    <a:pt x="192505" y="158129"/>
                  </a:cubicBezTo>
                  <a:cubicBezTo>
                    <a:pt x="189615" y="164775"/>
                    <a:pt x="185630" y="186002"/>
                    <a:pt x="185630" y="178755"/>
                  </a:cubicBezTo>
                  <a:cubicBezTo>
                    <a:pt x="185630" y="151856"/>
                    <a:pt x="188740" y="150026"/>
                    <a:pt x="199380" y="134066"/>
                  </a:cubicBezTo>
                  <a:cubicBezTo>
                    <a:pt x="198234" y="143233"/>
                    <a:pt x="197248" y="152421"/>
                    <a:pt x="195942" y="161567"/>
                  </a:cubicBezTo>
                  <a:cubicBezTo>
                    <a:pt x="194956" y="168467"/>
                    <a:pt x="192505" y="175222"/>
                    <a:pt x="192505" y="182192"/>
                  </a:cubicBezTo>
                  <a:cubicBezTo>
                    <a:pt x="192505" y="188035"/>
                    <a:pt x="194796" y="193651"/>
                    <a:pt x="195942" y="199380"/>
                  </a:cubicBezTo>
                  <a:cubicBezTo>
                    <a:pt x="209693" y="194797"/>
                    <a:pt x="224765" y="193087"/>
                    <a:pt x="237194" y="185630"/>
                  </a:cubicBezTo>
                  <a:cubicBezTo>
                    <a:pt x="264461" y="169270"/>
                    <a:pt x="260421" y="163888"/>
                    <a:pt x="271569" y="144379"/>
                  </a:cubicBezTo>
                  <a:cubicBezTo>
                    <a:pt x="278199" y="132777"/>
                    <a:pt x="285705" y="121684"/>
                    <a:pt x="292195" y="110003"/>
                  </a:cubicBezTo>
                  <a:cubicBezTo>
                    <a:pt x="302899" y="90736"/>
                    <a:pt x="323133" y="51564"/>
                    <a:pt x="323133" y="51564"/>
                  </a:cubicBezTo>
                  <a:cubicBezTo>
                    <a:pt x="324279" y="71044"/>
                    <a:pt x="322338" y="90954"/>
                    <a:pt x="326571" y="110003"/>
                  </a:cubicBezTo>
                  <a:cubicBezTo>
                    <a:pt x="327357" y="113540"/>
                    <a:pt x="333446" y="114586"/>
                    <a:pt x="336884" y="113440"/>
                  </a:cubicBezTo>
                  <a:cubicBezTo>
                    <a:pt x="341496" y="111903"/>
                    <a:pt x="343759" y="106565"/>
                    <a:pt x="347197" y="103128"/>
                  </a:cubicBezTo>
                  <a:cubicBezTo>
                    <a:pt x="342613" y="127191"/>
                    <a:pt x="337906" y="151231"/>
                    <a:pt x="333446" y="175317"/>
                  </a:cubicBezTo>
                  <a:cubicBezTo>
                    <a:pt x="332177" y="182171"/>
                    <a:pt x="327420" y="189471"/>
                    <a:pt x="330009" y="195943"/>
                  </a:cubicBezTo>
                  <a:cubicBezTo>
                    <a:pt x="331355" y="199307"/>
                    <a:pt x="337080" y="194125"/>
                    <a:pt x="340321" y="192505"/>
                  </a:cubicBezTo>
                  <a:cubicBezTo>
                    <a:pt x="349894" y="187718"/>
                    <a:pt x="353343" y="182921"/>
                    <a:pt x="360947" y="175317"/>
                  </a:cubicBezTo>
                  <a:cubicBezTo>
                    <a:pt x="362093" y="171879"/>
                    <a:pt x="360947" y="163858"/>
                    <a:pt x="364385" y="165004"/>
                  </a:cubicBezTo>
                  <a:cubicBezTo>
                    <a:pt x="376265" y="168964"/>
                    <a:pt x="367247" y="183107"/>
                    <a:pt x="374697" y="189067"/>
                  </a:cubicBezTo>
                  <a:cubicBezTo>
                    <a:pt x="378386" y="192018"/>
                    <a:pt x="383864" y="191359"/>
                    <a:pt x="388448" y="192505"/>
                  </a:cubicBezTo>
                  <a:cubicBezTo>
                    <a:pt x="395323" y="183338"/>
                    <a:pt x="398541" y="169518"/>
                    <a:pt x="409073" y="165004"/>
                  </a:cubicBezTo>
                  <a:cubicBezTo>
                    <a:pt x="417758" y="161282"/>
                    <a:pt x="427136" y="172328"/>
                    <a:pt x="436574" y="171879"/>
                  </a:cubicBezTo>
                  <a:cubicBezTo>
                    <a:pt x="451844" y="171152"/>
                    <a:pt x="466339" y="164883"/>
                    <a:pt x="481263" y="161567"/>
                  </a:cubicBezTo>
                  <a:cubicBezTo>
                    <a:pt x="486967" y="160300"/>
                    <a:pt x="492722" y="159275"/>
                    <a:pt x="498451" y="158129"/>
                  </a:cubicBezTo>
                  <a:cubicBezTo>
                    <a:pt x="493867" y="168442"/>
                    <a:pt x="488751" y="178534"/>
                    <a:pt x="484700" y="189067"/>
                  </a:cubicBezTo>
                  <a:cubicBezTo>
                    <a:pt x="483004" y="193477"/>
                    <a:pt x="477037" y="200705"/>
                    <a:pt x="481263" y="202818"/>
                  </a:cubicBezTo>
                  <a:cubicBezTo>
                    <a:pt x="486782" y="205578"/>
                    <a:pt x="492932" y="198703"/>
                    <a:pt x="498451" y="195943"/>
                  </a:cubicBezTo>
                  <a:cubicBezTo>
                    <a:pt x="499900" y="195218"/>
                    <a:pt x="500742" y="193651"/>
                    <a:pt x="501888" y="192505"/>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39">
              <a:extLst>
                <a:ext uri="{FF2B5EF4-FFF2-40B4-BE49-F238E27FC236}">
                  <a16:creationId xmlns:a16="http://schemas.microsoft.com/office/drawing/2014/main" id="{2879938A-DED7-F24D-A810-7D60FA0FEC0F}"/>
                </a:ext>
              </a:extLst>
            </p:cNvPr>
            <p:cNvSpPr/>
            <p:nvPr/>
          </p:nvSpPr>
          <p:spPr>
            <a:xfrm rot="1299218" flipV="1">
              <a:off x="7809263" y="4081424"/>
              <a:ext cx="501888" cy="110003"/>
            </a:xfrm>
            <a:custGeom>
              <a:avLst/>
              <a:gdLst>
                <a:gd name="connsiteX0" fmla="*/ 0 w 501888"/>
                <a:gd name="connsiteY0" fmla="*/ 17188 h 203459"/>
                <a:gd name="connsiteX1" fmla="*/ 13750 w 501888"/>
                <a:gd name="connsiteY1" fmla="*/ 27501 h 203459"/>
                <a:gd name="connsiteX2" fmla="*/ 34375 w 501888"/>
                <a:gd name="connsiteY2" fmla="*/ 0 h 203459"/>
                <a:gd name="connsiteX3" fmla="*/ 41251 w 501888"/>
                <a:gd name="connsiteY3" fmla="*/ 58439 h 203459"/>
                <a:gd name="connsiteX4" fmla="*/ 48126 w 501888"/>
                <a:gd name="connsiteY4" fmla="*/ 85940 h 203459"/>
                <a:gd name="connsiteX5" fmla="*/ 55001 w 501888"/>
                <a:gd name="connsiteY5" fmla="*/ 103128 h 203459"/>
                <a:gd name="connsiteX6" fmla="*/ 58439 w 501888"/>
                <a:gd name="connsiteY6" fmla="*/ 127191 h 203459"/>
                <a:gd name="connsiteX7" fmla="*/ 61876 w 501888"/>
                <a:gd name="connsiteY7" fmla="*/ 137504 h 203459"/>
                <a:gd name="connsiteX8" fmla="*/ 92815 w 501888"/>
                <a:gd name="connsiteY8" fmla="*/ 82502 h 203459"/>
                <a:gd name="connsiteX9" fmla="*/ 106565 w 501888"/>
                <a:gd name="connsiteY9" fmla="*/ 61876 h 203459"/>
                <a:gd name="connsiteX10" fmla="*/ 113440 w 501888"/>
                <a:gd name="connsiteY10" fmla="*/ 34376 h 203459"/>
                <a:gd name="connsiteX11" fmla="*/ 116878 w 501888"/>
                <a:gd name="connsiteY11" fmla="*/ 58439 h 203459"/>
                <a:gd name="connsiteX12" fmla="*/ 127191 w 501888"/>
                <a:gd name="connsiteY12" fmla="*/ 75627 h 203459"/>
                <a:gd name="connsiteX13" fmla="*/ 140941 w 501888"/>
                <a:gd name="connsiteY13" fmla="*/ 103128 h 203459"/>
                <a:gd name="connsiteX14" fmla="*/ 223443 w 501888"/>
                <a:gd name="connsiteY14" fmla="*/ 68752 h 203459"/>
                <a:gd name="connsiteX15" fmla="*/ 192505 w 501888"/>
                <a:gd name="connsiteY15" fmla="*/ 158129 h 203459"/>
                <a:gd name="connsiteX16" fmla="*/ 185630 w 501888"/>
                <a:gd name="connsiteY16" fmla="*/ 178755 h 203459"/>
                <a:gd name="connsiteX17" fmla="*/ 199380 w 501888"/>
                <a:gd name="connsiteY17" fmla="*/ 134066 h 203459"/>
                <a:gd name="connsiteX18" fmla="*/ 195942 w 501888"/>
                <a:gd name="connsiteY18" fmla="*/ 161567 h 203459"/>
                <a:gd name="connsiteX19" fmla="*/ 192505 w 501888"/>
                <a:gd name="connsiteY19" fmla="*/ 182192 h 203459"/>
                <a:gd name="connsiteX20" fmla="*/ 195942 w 501888"/>
                <a:gd name="connsiteY20" fmla="*/ 199380 h 203459"/>
                <a:gd name="connsiteX21" fmla="*/ 237194 w 501888"/>
                <a:gd name="connsiteY21" fmla="*/ 185630 h 203459"/>
                <a:gd name="connsiteX22" fmla="*/ 271569 w 501888"/>
                <a:gd name="connsiteY22" fmla="*/ 144379 h 203459"/>
                <a:gd name="connsiteX23" fmla="*/ 292195 w 501888"/>
                <a:gd name="connsiteY23" fmla="*/ 110003 h 203459"/>
                <a:gd name="connsiteX24" fmla="*/ 323133 w 501888"/>
                <a:gd name="connsiteY24" fmla="*/ 51564 h 203459"/>
                <a:gd name="connsiteX25" fmla="*/ 326571 w 501888"/>
                <a:gd name="connsiteY25" fmla="*/ 110003 h 203459"/>
                <a:gd name="connsiteX26" fmla="*/ 336884 w 501888"/>
                <a:gd name="connsiteY26" fmla="*/ 113440 h 203459"/>
                <a:gd name="connsiteX27" fmla="*/ 347197 w 501888"/>
                <a:gd name="connsiteY27" fmla="*/ 103128 h 203459"/>
                <a:gd name="connsiteX28" fmla="*/ 333446 w 501888"/>
                <a:gd name="connsiteY28" fmla="*/ 175317 h 203459"/>
                <a:gd name="connsiteX29" fmla="*/ 330009 w 501888"/>
                <a:gd name="connsiteY29" fmla="*/ 195943 h 203459"/>
                <a:gd name="connsiteX30" fmla="*/ 340321 w 501888"/>
                <a:gd name="connsiteY30" fmla="*/ 192505 h 203459"/>
                <a:gd name="connsiteX31" fmla="*/ 360947 w 501888"/>
                <a:gd name="connsiteY31" fmla="*/ 175317 h 203459"/>
                <a:gd name="connsiteX32" fmla="*/ 364385 w 501888"/>
                <a:gd name="connsiteY32" fmla="*/ 165004 h 203459"/>
                <a:gd name="connsiteX33" fmla="*/ 374697 w 501888"/>
                <a:gd name="connsiteY33" fmla="*/ 189067 h 203459"/>
                <a:gd name="connsiteX34" fmla="*/ 388448 w 501888"/>
                <a:gd name="connsiteY34" fmla="*/ 192505 h 203459"/>
                <a:gd name="connsiteX35" fmla="*/ 409073 w 501888"/>
                <a:gd name="connsiteY35" fmla="*/ 165004 h 203459"/>
                <a:gd name="connsiteX36" fmla="*/ 436574 w 501888"/>
                <a:gd name="connsiteY36" fmla="*/ 171879 h 203459"/>
                <a:gd name="connsiteX37" fmla="*/ 481263 w 501888"/>
                <a:gd name="connsiteY37" fmla="*/ 161567 h 203459"/>
                <a:gd name="connsiteX38" fmla="*/ 498451 w 501888"/>
                <a:gd name="connsiteY38" fmla="*/ 158129 h 203459"/>
                <a:gd name="connsiteX39" fmla="*/ 484700 w 501888"/>
                <a:gd name="connsiteY39" fmla="*/ 189067 h 203459"/>
                <a:gd name="connsiteX40" fmla="*/ 481263 w 501888"/>
                <a:gd name="connsiteY40" fmla="*/ 202818 h 203459"/>
                <a:gd name="connsiteX41" fmla="*/ 498451 w 501888"/>
                <a:gd name="connsiteY41" fmla="*/ 195943 h 203459"/>
                <a:gd name="connsiteX42" fmla="*/ 501888 w 501888"/>
                <a:gd name="connsiteY42" fmla="*/ 192505 h 20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01888" h="203459">
                  <a:moveTo>
                    <a:pt x="0" y="17188"/>
                  </a:moveTo>
                  <a:cubicBezTo>
                    <a:pt x="4583" y="20626"/>
                    <a:pt x="8192" y="28891"/>
                    <a:pt x="13750" y="27501"/>
                  </a:cubicBezTo>
                  <a:cubicBezTo>
                    <a:pt x="17016" y="26684"/>
                    <a:pt x="30787" y="5382"/>
                    <a:pt x="34375" y="0"/>
                  </a:cubicBezTo>
                  <a:cubicBezTo>
                    <a:pt x="35739" y="13641"/>
                    <a:pt x="38211" y="43237"/>
                    <a:pt x="41251" y="58439"/>
                  </a:cubicBezTo>
                  <a:cubicBezTo>
                    <a:pt x="43104" y="67705"/>
                    <a:pt x="45347" y="76909"/>
                    <a:pt x="48126" y="85940"/>
                  </a:cubicBezTo>
                  <a:cubicBezTo>
                    <a:pt x="49941" y="91838"/>
                    <a:pt x="52709" y="97399"/>
                    <a:pt x="55001" y="103128"/>
                  </a:cubicBezTo>
                  <a:cubicBezTo>
                    <a:pt x="56147" y="111149"/>
                    <a:pt x="56850" y="119246"/>
                    <a:pt x="58439" y="127191"/>
                  </a:cubicBezTo>
                  <a:cubicBezTo>
                    <a:pt x="59150" y="130744"/>
                    <a:pt x="59125" y="139862"/>
                    <a:pt x="61876" y="137504"/>
                  </a:cubicBezTo>
                  <a:cubicBezTo>
                    <a:pt x="81247" y="120899"/>
                    <a:pt x="81911" y="102753"/>
                    <a:pt x="92815" y="82502"/>
                  </a:cubicBezTo>
                  <a:cubicBezTo>
                    <a:pt x="96732" y="75227"/>
                    <a:pt x="101982" y="68751"/>
                    <a:pt x="106565" y="61876"/>
                  </a:cubicBezTo>
                  <a:cubicBezTo>
                    <a:pt x="127840" y="76061"/>
                    <a:pt x="113440" y="70297"/>
                    <a:pt x="113440" y="34376"/>
                  </a:cubicBezTo>
                  <a:cubicBezTo>
                    <a:pt x="113440" y="26274"/>
                    <a:pt x="115289" y="50494"/>
                    <a:pt x="116878" y="58439"/>
                  </a:cubicBezTo>
                  <a:cubicBezTo>
                    <a:pt x="119110" y="69597"/>
                    <a:pt x="119747" y="68185"/>
                    <a:pt x="127191" y="75627"/>
                  </a:cubicBezTo>
                  <a:cubicBezTo>
                    <a:pt x="131774" y="84794"/>
                    <a:pt x="131038" y="100487"/>
                    <a:pt x="140941" y="103128"/>
                  </a:cubicBezTo>
                  <a:cubicBezTo>
                    <a:pt x="148095" y="105036"/>
                    <a:pt x="222941" y="68984"/>
                    <a:pt x="223443" y="68752"/>
                  </a:cubicBezTo>
                  <a:cubicBezTo>
                    <a:pt x="217227" y="124704"/>
                    <a:pt x="225258" y="82797"/>
                    <a:pt x="192505" y="158129"/>
                  </a:cubicBezTo>
                  <a:cubicBezTo>
                    <a:pt x="189615" y="164775"/>
                    <a:pt x="185630" y="186002"/>
                    <a:pt x="185630" y="178755"/>
                  </a:cubicBezTo>
                  <a:cubicBezTo>
                    <a:pt x="185630" y="151856"/>
                    <a:pt x="188740" y="150026"/>
                    <a:pt x="199380" y="134066"/>
                  </a:cubicBezTo>
                  <a:cubicBezTo>
                    <a:pt x="198234" y="143233"/>
                    <a:pt x="197248" y="152421"/>
                    <a:pt x="195942" y="161567"/>
                  </a:cubicBezTo>
                  <a:cubicBezTo>
                    <a:pt x="194956" y="168467"/>
                    <a:pt x="192505" y="175222"/>
                    <a:pt x="192505" y="182192"/>
                  </a:cubicBezTo>
                  <a:cubicBezTo>
                    <a:pt x="192505" y="188035"/>
                    <a:pt x="194796" y="193651"/>
                    <a:pt x="195942" y="199380"/>
                  </a:cubicBezTo>
                  <a:cubicBezTo>
                    <a:pt x="209693" y="194797"/>
                    <a:pt x="224765" y="193087"/>
                    <a:pt x="237194" y="185630"/>
                  </a:cubicBezTo>
                  <a:cubicBezTo>
                    <a:pt x="264461" y="169270"/>
                    <a:pt x="260421" y="163888"/>
                    <a:pt x="271569" y="144379"/>
                  </a:cubicBezTo>
                  <a:cubicBezTo>
                    <a:pt x="278199" y="132777"/>
                    <a:pt x="285705" y="121684"/>
                    <a:pt x="292195" y="110003"/>
                  </a:cubicBezTo>
                  <a:cubicBezTo>
                    <a:pt x="302899" y="90736"/>
                    <a:pt x="323133" y="51564"/>
                    <a:pt x="323133" y="51564"/>
                  </a:cubicBezTo>
                  <a:cubicBezTo>
                    <a:pt x="324279" y="71044"/>
                    <a:pt x="322338" y="90954"/>
                    <a:pt x="326571" y="110003"/>
                  </a:cubicBezTo>
                  <a:cubicBezTo>
                    <a:pt x="327357" y="113540"/>
                    <a:pt x="333446" y="114586"/>
                    <a:pt x="336884" y="113440"/>
                  </a:cubicBezTo>
                  <a:cubicBezTo>
                    <a:pt x="341496" y="111903"/>
                    <a:pt x="343759" y="106565"/>
                    <a:pt x="347197" y="103128"/>
                  </a:cubicBezTo>
                  <a:cubicBezTo>
                    <a:pt x="342613" y="127191"/>
                    <a:pt x="337906" y="151231"/>
                    <a:pt x="333446" y="175317"/>
                  </a:cubicBezTo>
                  <a:cubicBezTo>
                    <a:pt x="332177" y="182171"/>
                    <a:pt x="327420" y="189471"/>
                    <a:pt x="330009" y="195943"/>
                  </a:cubicBezTo>
                  <a:cubicBezTo>
                    <a:pt x="331355" y="199307"/>
                    <a:pt x="337080" y="194125"/>
                    <a:pt x="340321" y="192505"/>
                  </a:cubicBezTo>
                  <a:cubicBezTo>
                    <a:pt x="349894" y="187718"/>
                    <a:pt x="353343" y="182921"/>
                    <a:pt x="360947" y="175317"/>
                  </a:cubicBezTo>
                  <a:cubicBezTo>
                    <a:pt x="362093" y="171879"/>
                    <a:pt x="360947" y="163858"/>
                    <a:pt x="364385" y="165004"/>
                  </a:cubicBezTo>
                  <a:cubicBezTo>
                    <a:pt x="376265" y="168964"/>
                    <a:pt x="367247" y="183107"/>
                    <a:pt x="374697" y="189067"/>
                  </a:cubicBezTo>
                  <a:cubicBezTo>
                    <a:pt x="378386" y="192018"/>
                    <a:pt x="383864" y="191359"/>
                    <a:pt x="388448" y="192505"/>
                  </a:cubicBezTo>
                  <a:cubicBezTo>
                    <a:pt x="395323" y="183338"/>
                    <a:pt x="398541" y="169518"/>
                    <a:pt x="409073" y="165004"/>
                  </a:cubicBezTo>
                  <a:cubicBezTo>
                    <a:pt x="417758" y="161282"/>
                    <a:pt x="427136" y="172328"/>
                    <a:pt x="436574" y="171879"/>
                  </a:cubicBezTo>
                  <a:cubicBezTo>
                    <a:pt x="451844" y="171152"/>
                    <a:pt x="466339" y="164883"/>
                    <a:pt x="481263" y="161567"/>
                  </a:cubicBezTo>
                  <a:cubicBezTo>
                    <a:pt x="486967" y="160300"/>
                    <a:pt x="492722" y="159275"/>
                    <a:pt x="498451" y="158129"/>
                  </a:cubicBezTo>
                  <a:cubicBezTo>
                    <a:pt x="493867" y="168442"/>
                    <a:pt x="488751" y="178534"/>
                    <a:pt x="484700" y="189067"/>
                  </a:cubicBezTo>
                  <a:cubicBezTo>
                    <a:pt x="483004" y="193477"/>
                    <a:pt x="477037" y="200705"/>
                    <a:pt x="481263" y="202818"/>
                  </a:cubicBezTo>
                  <a:cubicBezTo>
                    <a:pt x="486782" y="205578"/>
                    <a:pt x="492932" y="198703"/>
                    <a:pt x="498451" y="195943"/>
                  </a:cubicBezTo>
                  <a:cubicBezTo>
                    <a:pt x="499900" y="195218"/>
                    <a:pt x="500742" y="193651"/>
                    <a:pt x="501888" y="192505"/>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Freeform 40">
              <a:extLst>
                <a:ext uri="{FF2B5EF4-FFF2-40B4-BE49-F238E27FC236}">
                  <a16:creationId xmlns:a16="http://schemas.microsoft.com/office/drawing/2014/main" id="{DE11B3F5-D3EC-A440-A0A1-18A550B80D3E}"/>
                </a:ext>
              </a:extLst>
            </p:cNvPr>
            <p:cNvSpPr/>
            <p:nvPr/>
          </p:nvSpPr>
          <p:spPr>
            <a:xfrm rot="1299218" flipV="1">
              <a:off x="5559862" y="3832133"/>
              <a:ext cx="501888" cy="110003"/>
            </a:xfrm>
            <a:custGeom>
              <a:avLst/>
              <a:gdLst>
                <a:gd name="connsiteX0" fmla="*/ 0 w 501888"/>
                <a:gd name="connsiteY0" fmla="*/ 17188 h 203459"/>
                <a:gd name="connsiteX1" fmla="*/ 13750 w 501888"/>
                <a:gd name="connsiteY1" fmla="*/ 27501 h 203459"/>
                <a:gd name="connsiteX2" fmla="*/ 34375 w 501888"/>
                <a:gd name="connsiteY2" fmla="*/ 0 h 203459"/>
                <a:gd name="connsiteX3" fmla="*/ 41251 w 501888"/>
                <a:gd name="connsiteY3" fmla="*/ 58439 h 203459"/>
                <a:gd name="connsiteX4" fmla="*/ 48126 w 501888"/>
                <a:gd name="connsiteY4" fmla="*/ 85940 h 203459"/>
                <a:gd name="connsiteX5" fmla="*/ 55001 w 501888"/>
                <a:gd name="connsiteY5" fmla="*/ 103128 h 203459"/>
                <a:gd name="connsiteX6" fmla="*/ 58439 w 501888"/>
                <a:gd name="connsiteY6" fmla="*/ 127191 h 203459"/>
                <a:gd name="connsiteX7" fmla="*/ 61876 w 501888"/>
                <a:gd name="connsiteY7" fmla="*/ 137504 h 203459"/>
                <a:gd name="connsiteX8" fmla="*/ 92815 w 501888"/>
                <a:gd name="connsiteY8" fmla="*/ 82502 h 203459"/>
                <a:gd name="connsiteX9" fmla="*/ 106565 w 501888"/>
                <a:gd name="connsiteY9" fmla="*/ 61876 h 203459"/>
                <a:gd name="connsiteX10" fmla="*/ 113440 w 501888"/>
                <a:gd name="connsiteY10" fmla="*/ 34376 h 203459"/>
                <a:gd name="connsiteX11" fmla="*/ 116878 w 501888"/>
                <a:gd name="connsiteY11" fmla="*/ 58439 h 203459"/>
                <a:gd name="connsiteX12" fmla="*/ 127191 w 501888"/>
                <a:gd name="connsiteY12" fmla="*/ 75627 h 203459"/>
                <a:gd name="connsiteX13" fmla="*/ 140941 w 501888"/>
                <a:gd name="connsiteY13" fmla="*/ 103128 h 203459"/>
                <a:gd name="connsiteX14" fmla="*/ 223443 w 501888"/>
                <a:gd name="connsiteY14" fmla="*/ 68752 h 203459"/>
                <a:gd name="connsiteX15" fmla="*/ 192505 w 501888"/>
                <a:gd name="connsiteY15" fmla="*/ 158129 h 203459"/>
                <a:gd name="connsiteX16" fmla="*/ 185630 w 501888"/>
                <a:gd name="connsiteY16" fmla="*/ 178755 h 203459"/>
                <a:gd name="connsiteX17" fmla="*/ 199380 w 501888"/>
                <a:gd name="connsiteY17" fmla="*/ 134066 h 203459"/>
                <a:gd name="connsiteX18" fmla="*/ 195942 w 501888"/>
                <a:gd name="connsiteY18" fmla="*/ 161567 h 203459"/>
                <a:gd name="connsiteX19" fmla="*/ 192505 w 501888"/>
                <a:gd name="connsiteY19" fmla="*/ 182192 h 203459"/>
                <a:gd name="connsiteX20" fmla="*/ 195942 w 501888"/>
                <a:gd name="connsiteY20" fmla="*/ 199380 h 203459"/>
                <a:gd name="connsiteX21" fmla="*/ 237194 w 501888"/>
                <a:gd name="connsiteY21" fmla="*/ 185630 h 203459"/>
                <a:gd name="connsiteX22" fmla="*/ 271569 w 501888"/>
                <a:gd name="connsiteY22" fmla="*/ 144379 h 203459"/>
                <a:gd name="connsiteX23" fmla="*/ 292195 w 501888"/>
                <a:gd name="connsiteY23" fmla="*/ 110003 h 203459"/>
                <a:gd name="connsiteX24" fmla="*/ 323133 w 501888"/>
                <a:gd name="connsiteY24" fmla="*/ 51564 h 203459"/>
                <a:gd name="connsiteX25" fmla="*/ 326571 w 501888"/>
                <a:gd name="connsiteY25" fmla="*/ 110003 h 203459"/>
                <a:gd name="connsiteX26" fmla="*/ 336884 w 501888"/>
                <a:gd name="connsiteY26" fmla="*/ 113440 h 203459"/>
                <a:gd name="connsiteX27" fmla="*/ 347197 w 501888"/>
                <a:gd name="connsiteY27" fmla="*/ 103128 h 203459"/>
                <a:gd name="connsiteX28" fmla="*/ 333446 w 501888"/>
                <a:gd name="connsiteY28" fmla="*/ 175317 h 203459"/>
                <a:gd name="connsiteX29" fmla="*/ 330009 w 501888"/>
                <a:gd name="connsiteY29" fmla="*/ 195943 h 203459"/>
                <a:gd name="connsiteX30" fmla="*/ 340321 w 501888"/>
                <a:gd name="connsiteY30" fmla="*/ 192505 h 203459"/>
                <a:gd name="connsiteX31" fmla="*/ 360947 w 501888"/>
                <a:gd name="connsiteY31" fmla="*/ 175317 h 203459"/>
                <a:gd name="connsiteX32" fmla="*/ 364385 w 501888"/>
                <a:gd name="connsiteY32" fmla="*/ 165004 h 203459"/>
                <a:gd name="connsiteX33" fmla="*/ 374697 w 501888"/>
                <a:gd name="connsiteY33" fmla="*/ 189067 h 203459"/>
                <a:gd name="connsiteX34" fmla="*/ 388448 w 501888"/>
                <a:gd name="connsiteY34" fmla="*/ 192505 h 203459"/>
                <a:gd name="connsiteX35" fmla="*/ 409073 w 501888"/>
                <a:gd name="connsiteY35" fmla="*/ 165004 h 203459"/>
                <a:gd name="connsiteX36" fmla="*/ 436574 w 501888"/>
                <a:gd name="connsiteY36" fmla="*/ 171879 h 203459"/>
                <a:gd name="connsiteX37" fmla="*/ 481263 w 501888"/>
                <a:gd name="connsiteY37" fmla="*/ 161567 h 203459"/>
                <a:gd name="connsiteX38" fmla="*/ 498451 w 501888"/>
                <a:gd name="connsiteY38" fmla="*/ 158129 h 203459"/>
                <a:gd name="connsiteX39" fmla="*/ 484700 w 501888"/>
                <a:gd name="connsiteY39" fmla="*/ 189067 h 203459"/>
                <a:gd name="connsiteX40" fmla="*/ 481263 w 501888"/>
                <a:gd name="connsiteY40" fmla="*/ 202818 h 203459"/>
                <a:gd name="connsiteX41" fmla="*/ 498451 w 501888"/>
                <a:gd name="connsiteY41" fmla="*/ 195943 h 203459"/>
                <a:gd name="connsiteX42" fmla="*/ 501888 w 501888"/>
                <a:gd name="connsiteY42" fmla="*/ 192505 h 20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01888" h="203459">
                  <a:moveTo>
                    <a:pt x="0" y="17188"/>
                  </a:moveTo>
                  <a:cubicBezTo>
                    <a:pt x="4583" y="20626"/>
                    <a:pt x="8192" y="28891"/>
                    <a:pt x="13750" y="27501"/>
                  </a:cubicBezTo>
                  <a:cubicBezTo>
                    <a:pt x="17016" y="26684"/>
                    <a:pt x="30787" y="5382"/>
                    <a:pt x="34375" y="0"/>
                  </a:cubicBezTo>
                  <a:cubicBezTo>
                    <a:pt x="35739" y="13641"/>
                    <a:pt x="38211" y="43237"/>
                    <a:pt x="41251" y="58439"/>
                  </a:cubicBezTo>
                  <a:cubicBezTo>
                    <a:pt x="43104" y="67705"/>
                    <a:pt x="45347" y="76909"/>
                    <a:pt x="48126" y="85940"/>
                  </a:cubicBezTo>
                  <a:cubicBezTo>
                    <a:pt x="49941" y="91838"/>
                    <a:pt x="52709" y="97399"/>
                    <a:pt x="55001" y="103128"/>
                  </a:cubicBezTo>
                  <a:cubicBezTo>
                    <a:pt x="56147" y="111149"/>
                    <a:pt x="56850" y="119246"/>
                    <a:pt x="58439" y="127191"/>
                  </a:cubicBezTo>
                  <a:cubicBezTo>
                    <a:pt x="59150" y="130744"/>
                    <a:pt x="59125" y="139862"/>
                    <a:pt x="61876" y="137504"/>
                  </a:cubicBezTo>
                  <a:cubicBezTo>
                    <a:pt x="81247" y="120899"/>
                    <a:pt x="81911" y="102753"/>
                    <a:pt x="92815" y="82502"/>
                  </a:cubicBezTo>
                  <a:cubicBezTo>
                    <a:pt x="96732" y="75227"/>
                    <a:pt x="101982" y="68751"/>
                    <a:pt x="106565" y="61876"/>
                  </a:cubicBezTo>
                  <a:cubicBezTo>
                    <a:pt x="127840" y="76061"/>
                    <a:pt x="113440" y="70297"/>
                    <a:pt x="113440" y="34376"/>
                  </a:cubicBezTo>
                  <a:cubicBezTo>
                    <a:pt x="113440" y="26274"/>
                    <a:pt x="115289" y="50494"/>
                    <a:pt x="116878" y="58439"/>
                  </a:cubicBezTo>
                  <a:cubicBezTo>
                    <a:pt x="119110" y="69597"/>
                    <a:pt x="119747" y="68185"/>
                    <a:pt x="127191" y="75627"/>
                  </a:cubicBezTo>
                  <a:cubicBezTo>
                    <a:pt x="131774" y="84794"/>
                    <a:pt x="131038" y="100487"/>
                    <a:pt x="140941" y="103128"/>
                  </a:cubicBezTo>
                  <a:cubicBezTo>
                    <a:pt x="148095" y="105036"/>
                    <a:pt x="222941" y="68984"/>
                    <a:pt x="223443" y="68752"/>
                  </a:cubicBezTo>
                  <a:cubicBezTo>
                    <a:pt x="217227" y="124704"/>
                    <a:pt x="225258" y="82797"/>
                    <a:pt x="192505" y="158129"/>
                  </a:cubicBezTo>
                  <a:cubicBezTo>
                    <a:pt x="189615" y="164775"/>
                    <a:pt x="185630" y="186002"/>
                    <a:pt x="185630" y="178755"/>
                  </a:cubicBezTo>
                  <a:cubicBezTo>
                    <a:pt x="185630" y="151856"/>
                    <a:pt x="188740" y="150026"/>
                    <a:pt x="199380" y="134066"/>
                  </a:cubicBezTo>
                  <a:cubicBezTo>
                    <a:pt x="198234" y="143233"/>
                    <a:pt x="197248" y="152421"/>
                    <a:pt x="195942" y="161567"/>
                  </a:cubicBezTo>
                  <a:cubicBezTo>
                    <a:pt x="194956" y="168467"/>
                    <a:pt x="192505" y="175222"/>
                    <a:pt x="192505" y="182192"/>
                  </a:cubicBezTo>
                  <a:cubicBezTo>
                    <a:pt x="192505" y="188035"/>
                    <a:pt x="194796" y="193651"/>
                    <a:pt x="195942" y="199380"/>
                  </a:cubicBezTo>
                  <a:cubicBezTo>
                    <a:pt x="209693" y="194797"/>
                    <a:pt x="224765" y="193087"/>
                    <a:pt x="237194" y="185630"/>
                  </a:cubicBezTo>
                  <a:cubicBezTo>
                    <a:pt x="264461" y="169270"/>
                    <a:pt x="260421" y="163888"/>
                    <a:pt x="271569" y="144379"/>
                  </a:cubicBezTo>
                  <a:cubicBezTo>
                    <a:pt x="278199" y="132777"/>
                    <a:pt x="285705" y="121684"/>
                    <a:pt x="292195" y="110003"/>
                  </a:cubicBezTo>
                  <a:cubicBezTo>
                    <a:pt x="302899" y="90736"/>
                    <a:pt x="323133" y="51564"/>
                    <a:pt x="323133" y="51564"/>
                  </a:cubicBezTo>
                  <a:cubicBezTo>
                    <a:pt x="324279" y="71044"/>
                    <a:pt x="322338" y="90954"/>
                    <a:pt x="326571" y="110003"/>
                  </a:cubicBezTo>
                  <a:cubicBezTo>
                    <a:pt x="327357" y="113540"/>
                    <a:pt x="333446" y="114586"/>
                    <a:pt x="336884" y="113440"/>
                  </a:cubicBezTo>
                  <a:cubicBezTo>
                    <a:pt x="341496" y="111903"/>
                    <a:pt x="343759" y="106565"/>
                    <a:pt x="347197" y="103128"/>
                  </a:cubicBezTo>
                  <a:cubicBezTo>
                    <a:pt x="342613" y="127191"/>
                    <a:pt x="337906" y="151231"/>
                    <a:pt x="333446" y="175317"/>
                  </a:cubicBezTo>
                  <a:cubicBezTo>
                    <a:pt x="332177" y="182171"/>
                    <a:pt x="327420" y="189471"/>
                    <a:pt x="330009" y="195943"/>
                  </a:cubicBezTo>
                  <a:cubicBezTo>
                    <a:pt x="331355" y="199307"/>
                    <a:pt x="337080" y="194125"/>
                    <a:pt x="340321" y="192505"/>
                  </a:cubicBezTo>
                  <a:cubicBezTo>
                    <a:pt x="349894" y="187718"/>
                    <a:pt x="353343" y="182921"/>
                    <a:pt x="360947" y="175317"/>
                  </a:cubicBezTo>
                  <a:cubicBezTo>
                    <a:pt x="362093" y="171879"/>
                    <a:pt x="360947" y="163858"/>
                    <a:pt x="364385" y="165004"/>
                  </a:cubicBezTo>
                  <a:cubicBezTo>
                    <a:pt x="376265" y="168964"/>
                    <a:pt x="367247" y="183107"/>
                    <a:pt x="374697" y="189067"/>
                  </a:cubicBezTo>
                  <a:cubicBezTo>
                    <a:pt x="378386" y="192018"/>
                    <a:pt x="383864" y="191359"/>
                    <a:pt x="388448" y="192505"/>
                  </a:cubicBezTo>
                  <a:cubicBezTo>
                    <a:pt x="395323" y="183338"/>
                    <a:pt x="398541" y="169518"/>
                    <a:pt x="409073" y="165004"/>
                  </a:cubicBezTo>
                  <a:cubicBezTo>
                    <a:pt x="417758" y="161282"/>
                    <a:pt x="427136" y="172328"/>
                    <a:pt x="436574" y="171879"/>
                  </a:cubicBezTo>
                  <a:cubicBezTo>
                    <a:pt x="451844" y="171152"/>
                    <a:pt x="466339" y="164883"/>
                    <a:pt x="481263" y="161567"/>
                  </a:cubicBezTo>
                  <a:cubicBezTo>
                    <a:pt x="486967" y="160300"/>
                    <a:pt x="492722" y="159275"/>
                    <a:pt x="498451" y="158129"/>
                  </a:cubicBezTo>
                  <a:cubicBezTo>
                    <a:pt x="493867" y="168442"/>
                    <a:pt x="488751" y="178534"/>
                    <a:pt x="484700" y="189067"/>
                  </a:cubicBezTo>
                  <a:cubicBezTo>
                    <a:pt x="483004" y="193477"/>
                    <a:pt x="477037" y="200705"/>
                    <a:pt x="481263" y="202818"/>
                  </a:cubicBezTo>
                  <a:cubicBezTo>
                    <a:pt x="486782" y="205578"/>
                    <a:pt x="492932" y="198703"/>
                    <a:pt x="498451" y="195943"/>
                  </a:cubicBezTo>
                  <a:cubicBezTo>
                    <a:pt x="499900" y="195218"/>
                    <a:pt x="500742" y="193651"/>
                    <a:pt x="501888" y="192505"/>
                  </a:cubicBezTo>
                </a:path>
              </a:pathLst>
            </a:cu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2" name="Straight Connector 41">
              <a:extLst>
                <a:ext uri="{FF2B5EF4-FFF2-40B4-BE49-F238E27FC236}">
                  <a16:creationId xmlns:a16="http://schemas.microsoft.com/office/drawing/2014/main" id="{2E28F6C4-2154-C944-8270-B5966CB9D9D4}"/>
                </a:ext>
              </a:extLst>
            </p:cNvPr>
            <p:cNvCxnSpPr/>
            <p:nvPr/>
          </p:nvCxnSpPr>
          <p:spPr>
            <a:xfrm>
              <a:off x="5786553" y="3992708"/>
              <a:ext cx="377619" cy="508712"/>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3B21C6B-78D0-AE4C-B7B6-3829521C508F}"/>
                </a:ext>
              </a:extLst>
            </p:cNvPr>
            <p:cNvCxnSpPr/>
            <p:nvPr/>
          </p:nvCxnSpPr>
          <p:spPr>
            <a:xfrm>
              <a:off x="7135150" y="4270513"/>
              <a:ext cx="18766" cy="559721"/>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BD0E422-8ADD-8745-9404-114F9D924877}"/>
                </a:ext>
              </a:extLst>
            </p:cNvPr>
            <p:cNvCxnSpPr/>
            <p:nvPr/>
          </p:nvCxnSpPr>
          <p:spPr>
            <a:xfrm flipH="1">
              <a:off x="6084084" y="5107909"/>
              <a:ext cx="573157" cy="138745"/>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B5C0B1E-18F8-0142-9170-7AB859B9D26F}"/>
                </a:ext>
              </a:extLst>
            </p:cNvPr>
            <p:cNvCxnSpPr/>
            <p:nvPr/>
          </p:nvCxnSpPr>
          <p:spPr>
            <a:xfrm flipH="1">
              <a:off x="7515337" y="4256419"/>
              <a:ext cx="502345" cy="910714"/>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735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EXPERIMENTAL DESIGN</a:t>
            </a:r>
          </a:p>
        </p:txBody>
      </p:sp>
      <p:sp>
        <p:nvSpPr>
          <p:cNvPr id="28" name="TextBox 11">
            <a:extLst>
              <a:ext uri="{FF2B5EF4-FFF2-40B4-BE49-F238E27FC236}">
                <a16:creationId xmlns:a16="http://schemas.microsoft.com/office/drawing/2014/main" id="{A52074BC-F81E-FA41-AE80-0F9EC5C34726}"/>
              </a:ext>
            </a:extLst>
          </p:cNvPr>
          <p:cNvSpPr txBox="1">
            <a:spLocks noChangeArrowheads="1"/>
          </p:cNvSpPr>
          <p:nvPr/>
        </p:nvSpPr>
        <p:spPr bwMode="auto">
          <a:xfrm>
            <a:off x="137787" y="4074283"/>
            <a:ext cx="8064500"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r>
              <a:rPr lang="en-GB" altLang="en-US" sz="2800" dirty="0">
                <a:solidFill>
                  <a:schemeClr val="tx1">
                    <a:lumMod val="50000"/>
                    <a:lumOff val="50000"/>
                  </a:schemeClr>
                </a:solidFill>
                <a:latin typeface="Century Gothic" panose="020B0502020202020204" pitchFamily="34" charset="0"/>
              </a:rPr>
              <a:t>1 - Low launch trajectory (</a:t>
            </a:r>
            <a:r>
              <a:rPr lang="en-GB" altLang="en-US" sz="2800" i="1" dirty="0">
                <a:solidFill>
                  <a:schemeClr val="tx1">
                    <a:lumMod val="50000"/>
                    <a:lumOff val="50000"/>
                  </a:schemeClr>
                </a:solidFill>
                <a:latin typeface="Century Gothic" panose="020B0502020202020204" pitchFamily="34" charset="0"/>
              </a:rPr>
              <a:t>pass</a:t>
            </a:r>
            <a:r>
              <a:rPr lang="en-GB" altLang="en-US" sz="2800" dirty="0">
                <a:solidFill>
                  <a:schemeClr val="tx1">
                    <a:lumMod val="50000"/>
                    <a:lumOff val="50000"/>
                  </a:schemeClr>
                </a:solidFill>
                <a:latin typeface="Century Gothic" panose="020B0502020202020204" pitchFamily="34" charset="0"/>
              </a:rPr>
              <a:t>)</a:t>
            </a:r>
          </a:p>
          <a:p>
            <a:endParaRPr lang="en-GB" altLang="en-US" sz="2400" dirty="0">
              <a:solidFill>
                <a:schemeClr val="tx1">
                  <a:lumMod val="50000"/>
                  <a:lumOff val="50000"/>
                </a:schemeClr>
              </a:solidFill>
              <a:latin typeface="Century Gothic" panose="020B0502020202020204" pitchFamily="34" charset="0"/>
            </a:endParaRPr>
          </a:p>
          <a:p>
            <a:r>
              <a:rPr lang="en-GB" altLang="en-US" sz="2800" dirty="0">
                <a:solidFill>
                  <a:schemeClr val="tx1">
                    <a:lumMod val="50000"/>
                    <a:lumOff val="50000"/>
                  </a:schemeClr>
                </a:solidFill>
                <a:latin typeface="Century Gothic" panose="020B0502020202020204" pitchFamily="34" charset="0"/>
              </a:rPr>
              <a:t>2 - Medium launch trajectory (</a:t>
            </a:r>
            <a:r>
              <a:rPr lang="en-GB" altLang="en-US" sz="2800" i="1" dirty="0">
                <a:solidFill>
                  <a:schemeClr val="tx1">
                    <a:lumMod val="50000"/>
                    <a:lumOff val="50000"/>
                  </a:schemeClr>
                </a:solidFill>
                <a:latin typeface="Century Gothic" panose="020B0502020202020204" pitchFamily="34" charset="0"/>
              </a:rPr>
              <a:t>shot</a:t>
            </a:r>
            <a:r>
              <a:rPr lang="en-GB" altLang="en-US" sz="2800" dirty="0">
                <a:solidFill>
                  <a:schemeClr val="tx1">
                    <a:lumMod val="50000"/>
                    <a:lumOff val="50000"/>
                  </a:schemeClr>
                </a:solidFill>
                <a:latin typeface="Century Gothic" panose="020B0502020202020204" pitchFamily="34" charset="0"/>
              </a:rPr>
              <a:t>)</a:t>
            </a:r>
          </a:p>
          <a:p>
            <a:endParaRPr lang="en-GB" altLang="en-US" sz="2400" dirty="0">
              <a:solidFill>
                <a:schemeClr val="tx1">
                  <a:lumMod val="50000"/>
                  <a:lumOff val="50000"/>
                </a:schemeClr>
              </a:solidFill>
              <a:latin typeface="Century Gothic" panose="020B0502020202020204" pitchFamily="34" charset="0"/>
            </a:endParaRPr>
          </a:p>
          <a:p>
            <a:r>
              <a:rPr lang="en-GB" altLang="en-US" sz="2400" dirty="0">
                <a:solidFill>
                  <a:schemeClr val="tx1">
                    <a:lumMod val="50000"/>
                    <a:lumOff val="50000"/>
                  </a:schemeClr>
                </a:solidFill>
                <a:latin typeface="Century Gothic" panose="020B0502020202020204" pitchFamily="34" charset="0"/>
              </a:rPr>
              <a:t>3 - </a:t>
            </a:r>
            <a:r>
              <a:rPr lang="en-GB" altLang="en-US" sz="2800" dirty="0">
                <a:solidFill>
                  <a:schemeClr val="tx1">
                    <a:lumMod val="50000"/>
                    <a:lumOff val="50000"/>
                  </a:schemeClr>
                </a:solidFill>
                <a:latin typeface="Century Gothic" panose="020B0502020202020204" pitchFamily="34" charset="0"/>
              </a:rPr>
              <a:t>High launch trajectory (</a:t>
            </a:r>
            <a:r>
              <a:rPr lang="en-GB" altLang="en-US" sz="2800" i="1" dirty="0">
                <a:solidFill>
                  <a:schemeClr val="tx1">
                    <a:lumMod val="50000"/>
                    <a:lumOff val="50000"/>
                  </a:schemeClr>
                </a:solidFill>
                <a:latin typeface="Century Gothic" panose="020B0502020202020204" pitchFamily="34" charset="0"/>
              </a:rPr>
              <a:t>lob</a:t>
            </a:r>
            <a:r>
              <a:rPr lang="en-GB" altLang="en-US" sz="2800" dirty="0">
                <a:solidFill>
                  <a:schemeClr val="tx1">
                    <a:lumMod val="50000"/>
                    <a:lumOff val="50000"/>
                  </a:schemeClr>
                </a:solidFill>
                <a:latin typeface="Century Gothic" panose="020B0502020202020204" pitchFamily="34" charset="0"/>
              </a:rPr>
              <a:t>)</a:t>
            </a:r>
          </a:p>
        </p:txBody>
      </p:sp>
      <p:grpSp>
        <p:nvGrpSpPr>
          <p:cNvPr id="29" name="Group 28">
            <a:extLst>
              <a:ext uri="{FF2B5EF4-FFF2-40B4-BE49-F238E27FC236}">
                <a16:creationId xmlns:a16="http://schemas.microsoft.com/office/drawing/2014/main" id="{9184C88D-BD41-DE47-AE5F-8BDE8E8E1DD1}"/>
              </a:ext>
            </a:extLst>
          </p:cNvPr>
          <p:cNvGrpSpPr/>
          <p:nvPr/>
        </p:nvGrpSpPr>
        <p:grpSpPr>
          <a:xfrm>
            <a:off x="6857675" y="4277341"/>
            <a:ext cx="1284287" cy="120650"/>
            <a:chOff x="7259638" y="4160838"/>
            <a:chExt cx="1284287" cy="120650"/>
          </a:xfrm>
        </p:grpSpPr>
        <p:cxnSp>
          <p:nvCxnSpPr>
            <p:cNvPr id="30" name="Straight Connector 29">
              <a:extLst>
                <a:ext uri="{FF2B5EF4-FFF2-40B4-BE49-F238E27FC236}">
                  <a16:creationId xmlns:a16="http://schemas.microsoft.com/office/drawing/2014/main" id="{35C0BD0F-4E8B-F34D-9672-958ED49C3902}"/>
                </a:ext>
              </a:extLst>
            </p:cNvPr>
            <p:cNvCxnSpPr/>
            <p:nvPr/>
          </p:nvCxnSpPr>
          <p:spPr>
            <a:xfrm>
              <a:off x="7259638" y="4281488"/>
              <a:ext cx="1284287" cy="0"/>
            </a:xfrm>
            <a:prstGeom prst="line">
              <a:avLst/>
            </a:prstGeom>
            <a:ln w="762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2E5607AD-EA04-DD48-8FFE-5590AB8D36CC}"/>
                </a:ext>
              </a:extLst>
            </p:cNvPr>
            <p:cNvCxnSpPr/>
            <p:nvPr/>
          </p:nvCxnSpPr>
          <p:spPr>
            <a:xfrm flipV="1">
              <a:off x="7259638" y="4160838"/>
              <a:ext cx="642937" cy="120650"/>
            </a:xfrm>
            <a:prstGeom prst="line">
              <a:avLst/>
            </a:prstGeom>
            <a:ln w="76200">
              <a:prstDash val="sysDot"/>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74BB26BB-0FB6-6441-8A96-2F94DB944090}"/>
              </a:ext>
            </a:extLst>
          </p:cNvPr>
          <p:cNvGrpSpPr/>
          <p:nvPr/>
        </p:nvGrpSpPr>
        <p:grpSpPr>
          <a:xfrm>
            <a:off x="6857675" y="4956791"/>
            <a:ext cx="1284287" cy="273050"/>
            <a:chOff x="7259638" y="4840288"/>
            <a:chExt cx="1284287" cy="273050"/>
          </a:xfrm>
        </p:grpSpPr>
        <p:cxnSp>
          <p:nvCxnSpPr>
            <p:cNvPr id="33" name="Straight Connector 32">
              <a:extLst>
                <a:ext uri="{FF2B5EF4-FFF2-40B4-BE49-F238E27FC236}">
                  <a16:creationId xmlns:a16="http://schemas.microsoft.com/office/drawing/2014/main" id="{A269F991-D4D6-FA44-866A-85C9BFE0E735}"/>
                </a:ext>
              </a:extLst>
            </p:cNvPr>
            <p:cNvCxnSpPr/>
            <p:nvPr/>
          </p:nvCxnSpPr>
          <p:spPr>
            <a:xfrm>
              <a:off x="7259638" y="5113338"/>
              <a:ext cx="1284287" cy="0"/>
            </a:xfrm>
            <a:prstGeom prst="line">
              <a:avLst/>
            </a:prstGeom>
            <a:ln w="762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83E63D4F-7B23-DD47-992D-14FDDCEEFFDD}"/>
                </a:ext>
              </a:extLst>
            </p:cNvPr>
            <p:cNvCxnSpPr/>
            <p:nvPr/>
          </p:nvCxnSpPr>
          <p:spPr>
            <a:xfrm flipV="1">
              <a:off x="7259638" y="4840288"/>
              <a:ext cx="642937" cy="273050"/>
            </a:xfrm>
            <a:prstGeom prst="line">
              <a:avLst/>
            </a:prstGeom>
            <a:ln w="76200">
              <a:prstDash val="sysDot"/>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C2F6DCE5-1817-204D-8B1D-C2167B0E56FC}"/>
              </a:ext>
            </a:extLst>
          </p:cNvPr>
          <p:cNvGrpSpPr/>
          <p:nvPr/>
        </p:nvGrpSpPr>
        <p:grpSpPr>
          <a:xfrm>
            <a:off x="6857675" y="5545753"/>
            <a:ext cx="1284287" cy="622300"/>
            <a:chOff x="7259638" y="5429250"/>
            <a:chExt cx="1284287" cy="622300"/>
          </a:xfrm>
        </p:grpSpPr>
        <p:cxnSp>
          <p:nvCxnSpPr>
            <p:cNvPr id="54" name="Straight Connector 53">
              <a:extLst>
                <a:ext uri="{FF2B5EF4-FFF2-40B4-BE49-F238E27FC236}">
                  <a16:creationId xmlns:a16="http://schemas.microsoft.com/office/drawing/2014/main" id="{2F0CB881-B486-A149-8823-C86269D53DBB}"/>
                </a:ext>
              </a:extLst>
            </p:cNvPr>
            <p:cNvCxnSpPr/>
            <p:nvPr/>
          </p:nvCxnSpPr>
          <p:spPr>
            <a:xfrm>
              <a:off x="7259638" y="6051550"/>
              <a:ext cx="1284287" cy="0"/>
            </a:xfrm>
            <a:prstGeom prst="line">
              <a:avLst/>
            </a:prstGeom>
            <a:ln w="76200"/>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6D8F6DBE-2DEE-F74C-BCB8-68E64AAE899A}"/>
                </a:ext>
              </a:extLst>
            </p:cNvPr>
            <p:cNvCxnSpPr/>
            <p:nvPr/>
          </p:nvCxnSpPr>
          <p:spPr>
            <a:xfrm flipV="1">
              <a:off x="7259638" y="5429250"/>
              <a:ext cx="642937" cy="622300"/>
            </a:xfrm>
            <a:prstGeom prst="line">
              <a:avLst/>
            </a:prstGeom>
            <a:ln w="76200">
              <a:prstDash val="sysDot"/>
            </a:ln>
          </p:spPr>
          <p:style>
            <a:lnRef idx="1">
              <a:schemeClr val="accent1"/>
            </a:lnRef>
            <a:fillRef idx="0">
              <a:schemeClr val="accent1"/>
            </a:fillRef>
            <a:effectRef idx="0">
              <a:schemeClr val="accent1"/>
            </a:effectRef>
            <a:fontRef idx="minor">
              <a:schemeClr val="tx1"/>
            </a:fontRef>
          </p:style>
        </p:cxnSp>
      </p:grpSp>
      <p:grpSp>
        <p:nvGrpSpPr>
          <p:cNvPr id="56" name="Group 10242">
            <a:extLst>
              <a:ext uri="{FF2B5EF4-FFF2-40B4-BE49-F238E27FC236}">
                <a16:creationId xmlns:a16="http://schemas.microsoft.com/office/drawing/2014/main" id="{57641879-B98A-5D45-8567-FA5BDBE69156}"/>
              </a:ext>
            </a:extLst>
          </p:cNvPr>
          <p:cNvGrpSpPr>
            <a:grpSpLocks/>
          </p:cNvGrpSpPr>
          <p:nvPr/>
        </p:nvGrpSpPr>
        <p:grpSpPr bwMode="auto">
          <a:xfrm>
            <a:off x="273898" y="2127731"/>
            <a:ext cx="7248939" cy="1611447"/>
            <a:chOff x="1120056" y="2169868"/>
            <a:chExt cx="6705141" cy="1489965"/>
          </a:xfrm>
        </p:grpSpPr>
        <p:pic>
          <p:nvPicPr>
            <p:cNvPr id="57" name="Picture 10239">
              <a:extLst>
                <a:ext uri="{FF2B5EF4-FFF2-40B4-BE49-F238E27FC236}">
                  <a16:creationId xmlns:a16="http://schemas.microsoft.com/office/drawing/2014/main" id="{CC50DBEA-B897-A340-A47C-75F9D03B889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43206" y="2169868"/>
              <a:ext cx="2235821" cy="148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10240">
              <a:extLst>
                <a:ext uri="{FF2B5EF4-FFF2-40B4-BE49-F238E27FC236}">
                  <a16:creationId xmlns:a16="http://schemas.microsoft.com/office/drawing/2014/main" id="{8D3E8683-24C8-8D49-93F4-132AFBAC8DC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0056" y="2169868"/>
              <a:ext cx="2227985" cy="148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10241">
              <a:extLst>
                <a:ext uri="{FF2B5EF4-FFF2-40B4-BE49-F238E27FC236}">
                  <a16:creationId xmlns:a16="http://schemas.microsoft.com/office/drawing/2014/main" id="{220B284D-619C-5A40-AA36-A0E8132F3E3F}"/>
                </a:ext>
              </a:extLst>
            </p:cNvPr>
            <p:cNvPicPr>
              <a:picLocks noChangeAspect="1"/>
            </p:cNvPicPr>
            <p:nvPr/>
          </p:nvPicPr>
          <p:blipFill>
            <a:blip r:embed="rId5" cstate="print">
              <a:extLst>
                <a:ext uri="{28A0092B-C50C-407E-A947-70E740481C1C}">
                  <a14:useLocalDpi xmlns:a14="http://schemas.microsoft.com/office/drawing/2010/main" val="0"/>
                </a:ext>
              </a:extLst>
            </a:blip>
            <a:srcRect r="15147"/>
            <a:stretch>
              <a:fillRect/>
            </a:stretch>
          </p:blipFill>
          <p:spPr bwMode="auto">
            <a:xfrm>
              <a:off x="5579027" y="2169868"/>
              <a:ext cx="2246170" cy="148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0880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500"/>
                                        <p:tgtEl>
                                          <p:spTgt spid="2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xEl>
                                              <p:pRg st="2" end="2"/>
                                            </p:txEl>
                                          </p:spTgt>
                                        </p:tgtEl>
                                        <p:attrNameLst>
                                          <p:attrName>style.visibility</p:attrName>
                                        </p:attrNameLst>
                                      </p:cBhvr>
                                      <p:to>
                                        <p:strVal val="visible"/>
                                      </p:to>
                                    </p:set>
                                    <p:animEffect transition="in" filter="fade">
                                      <p:cBhvr>
                                        <p:cTn id="15" dur="500"/>
                                        <p:tgtEl>
                                          <p:spTgt spid="28">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8">
                                            <p:txEl>
                                              <p:pRg st="4" end="4"/>
                                            </p:txEl>
                                          </p:spTgt>
                                        </p:tgtEl>
                                        <p:attrNameLst>
                                          <p:attrName>style.visibility</p:attrName>
                                        </p:attrNameLst>
                                      </p:cBhvr>
                                      <p:to>
                                        <p:strVal val="visible"/>
                                      </p:to>
                                    </p:set>
                                    <p:animEffect transition="in" filter="fade">
                                      <p:cBhvr>
                                        <p:cTn id="23" dur="500"/>
                                        <p:tgtEl>
                                          <p:spTgt spid="2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ROCKET LAUNCH EXPERIMENT</a:t>
            </a:r>
          </a:p>
        </p:txBody>
      </p:sp>
      <p:sp>
        <p:nvSpPr>
          <p:cNvPr id="18" name="TextBox 11">
            <a:extLst>
              <a:ext uri="{FF2B5EF4-FFF2-40B4-BE49-F238E27FC236}">
                <a16:creationId xmlns:a16="http://schemas.microsoft.com/office/drawing/2014/main" id="{31932109-D874-E345-9552-CF980424361E}"/>
              </a:ext>
            </a:extLst>
          </p:cNvPr>
          <p:cNvSpPr txBox="1">
            <a:spLocks noChangeArrowheads="1"/>
          </p:cNvSpPr>
          <p:nvPr/>
        </p:nvSpPr>
        <p:spPr bwMode="auto">
          <a:xfrm>
            <a:off x="539750" y="3072021"/>
            <a:ext cx="80645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pPr algn="ctr"/>
            <a:r>
              <a:rPr lang="en-GB" altLang="en-US" sz="6600" b="1" dirty="0">
                <a:solidFill>
                  <a:schemeClr val="tx1">
                    <a:lumMod val="50000"/>
                    <a:lumOff val="50000"/>
                  </a:schemeClr>
                </a:solidFill>
                <a:latin typeface="Century Gothic" panose="020B0502020202020204" pitchFamily="34" charset="0"/>
              </a:rPr>
              <a:t>Let’s go launch some rockets!</a:t>
            </a:r>
          </a:p>
        </p:txBody>
      </p:sp>
    </p:spTree>
    <p:extLst>
      <p:ext uri="{BB962C8B-B14F-4D97-AF65-F5344CB8AC3E}">
        <p14:creationId xmlns:p14="http://schemas.microsoft.com/office/powerpoint/2010/main" val="3594519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8">
            <a:extLst>
              <a:ext uri="{FF2B5EF4-FFF2-40B4-BE49-F238E27FC236}">
                <a16:creationId xmlns:a16="http://schemas.microsoft.com/office/drawing/2014/main" id="{693CC904-B8FD-304E-84B1-CE0F04F6592D}"/>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a:solidFill>
                <a:srgbClr val="595959"/>
              </a:solidFill>
            </a:endParaRPr>
          </a:p>
        </p:txBody>
      </p:sp>
      <p:sp>
        <p:nvSpPr>
          <p:cNvPr id="14" name="TextBox 5">
            <a:extLst>
              <a:ext uri="{FF2B5EF4-FFF2-40B4-BE49-F238E27FC236}">
                <a16:creationId xmlns:a16="http://schemas.microsoft.com/office/drawing/2014/main" id="{FF4C5955-12FE-E14D-BAF2-3B40EB7E1E63}"/>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ROCKET LAUNCH EXPERIMENT</a:t>
            </a:r>
          </a:p>
        </p:txBody>
      </p:sp>
      <p:sp>
        <p:nvSpPr>
          <p:cNvPr id="5" name="TextBox 12">
            <a:extLst>
              <a:ext uri="{FF2B5EF4-FFF2-40B4-BE49-F238E27FC236}">
                <a16:creationId xmlns:a16="http://schemas.microsoft.com/office/drawing/2014/main" id="{572ABE42-8445-3441-8B1C-4E1C3C4A40BB}"/>
              </a:ext>
            </a:extLst>
          </p:cNvPr>
          <p:cNvSpPr txBox="1">
            <a:spLocks noChangeArrowheads="1"/>
          </p:cNvSpPr>
          <p:nvPr/>
        </p:nvSpPr>
        <p:spPr bwMode="auto">
          <a:xfrm>
            <a:off x="177542" y="1937403"/>
            <a:ext cx="7124405" cy="202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Aft>
                <a:spcPts val="600"/>
              </a:spcAft>
            </a:pPr>
            <a:r>
              <a:rPr lang="en-GB" altLang="en-US" b="1" dirty="0"/>
              <a:t>   Which angle sent the rockets the furthest?</a:t>
            </a:r>
          </a:p>
          <a:p>
            <a:pPr>
              <a:spcAft>
                <a:spcPts val="600"/>
              </a:spcAft>
            </a:pPr>
            <a:r>
              <a:rPr lang="en-GB" altLang="en-US" b="1" dirty="0"/>
              <a:t>   Which design sent the rockets the furthest?</a:t>
            </a:r>
          </a:p>
          <a:p>
            <a:pPr>
              <a:spcAft>
                <a:spcPts val="600"/>
              </a:spcAft>
            </a:pPr>
            <a:r>
              <a:rPr lang="en-GB" altLang="en-US" b="1" dirty="0"/>
              <a:t>   What could we do to improve our designs?</a:t>
            </a:r>
          </a:p>
          <a:p>
            <a:pPr>
              <a:spcAft>
                <a:spcPts val="600"/>
              </a:spcAft>
            </a:pPr>
            <a:r>
              <a:rPr lang="en-GB" altLang="en-US" b="1" dirty="0"/>
              <a:t>   How might real rockets generate thrust?</a:t>
            </a:r>
          </a:p>
        </p:txBody>
      </p:sp>
    </p:spTree>
    <p:extLst>
      <p:ext uri="{BB962C8B-B14F-4D97-AF65-F5344CB8AC3E}">
        <p14:creationId xmlns:p14="http://schemas.microsoft.com/office/powerpoint/2010/main" val="3199186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85DEA431-799D-4B6B-BE44-4539C469688D}"/>
</file>

<file path=customXml/itemProps2.xml><?xml version="1.0" encoding="utf-8"?>
<ds:datastoreItem xmlns:ds="http://schemas.openxmlformats.org/officeDocument/2006/customXml" ds:itemID="{4950F8E0-92E0-46C8-9F7D-0434B040C283}"/>
</file>

<file path=customXml/itemProps3.xml><?xml version="1.0" encoding="utf-8"?>
<ds:datastoreItem xmlns:ds="http://schemas.openxmlformats.org/officeDocument/2006/customXml" ds:itemID="{49FB09D0-0146-4CFA-A78C-7D73E4A26351}"/>
</file>

<file path=docProps/app.xml><?xml version="1.0" encoding="utf-8"?>
<Properties xmlns="http://schemas.openxmlformats.org/officeDocument/2006/extended-properties" xmlns:vt="http://schemas.openxmlformats.org/officeDocument/2006/docPropsVTypes">
  <Template>Executive.thmx</Template>
  <TotalTime>90411</TotalTime>
  <Words>935</Words>
  <Application>Microsoft Macintosh PowerPoint</Application>
  <PresentationFormat>On-screen Show (4:3)</PresentationFormat>
  <Paragraphs>109</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Sue Martin</cp:lastModifiedBy>
  <cp:revision>254</cp:revision>
  <cp:lastPrinted>2016-09-05T12:38:26Z</cp:lastPrinted>
  <dcterms:created xsi:type="dcterms:W3CDTF">2016-01-29T16:12:45Z</dcterms:created>
  <dcterms:modified xsi:type="dcterms:W3CDTF">2019-09-25T13:15:36Z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0x01010003DD103851B62549BC2360EB6DC619ED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