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6" r:id="rId2"/>
    <p:sldId id="257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263" r:id="rId14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176"/>
    <a:srgbClr val="EEA4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A2476E-C24C-4A45-9AEF-6EE7F4357D0C}" v="5" dt="2019-09-24T12:13:55.579"/>
    <p1510:client id="{81B3DA7E-C4F0-435A-BCD3-8AECE252D351}" v="140" dt="2019-10-08T10:31:45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7" autoAdjust="0"/>
    <p:restoredTop sz="94660"/>
  </p:normalViewPr>
  <p:slideViewPr>
    <p:cSldViewPr snapToGrid="0" snapToObjects="1">
      <p:cViewPr varScale="1">
        <p:scale>
          <a:sx n="128" d="100"/>
          <a:sy n="128" d="100"/>
        </p:scale>
        <p:origin x="36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e Martin" userId="cb0194a5-6d63-41ca-ace6-4751bda7921e" providerId="ADAL" clId="{37A2476E-C24C-4A45-9AEF-6EE7F4357D0C}"/>
    <pc:docChg chg="addSld delSld modSld">
      <pc:chgData name="Sue Martin" userId="cb0194a5-6d63-41ca-ace6-4751bda7921e" providerId="ADAL" clId="{37A2476E-C24C-4A45-9AEF-6EE7F4357D0C}" dt="2019-09-24T12:19:30.335" v="24" actId="20577"/>
      <pc:docMkLst>
        <pc:docMk/>
      </pc:docMkLst>
      <pc:sldChg chg="del">
        <pc:chgData name="Sue Martin" userId="cb0194a5-6d63-41ca-ace6-4751bda7921e" providerId="ADAL" clId="{37A2476E-C24C-4A45-9AEF-6EE7F4357D0C}" dt="2019-09-24T12:12:07.441" v="1" actId="2696"/>
        <pc:sldMkLst>
          <pc:docMk/>
          <pc:sldMk cId="0" sldId="256"/>
        </pc:sldMkLst>
      </pc:sldChg>
      <pc:sldChg chg="modSp add">
        <pc:chgData name="Sue Martin" userId="cb0194a5-6d63-41ca-ace6-4751bda7921e" providerId="ADAL" clId="{37A2476E-C24C-4A45-9AEF-6EE7F4357D0C}" dt="2019-09-24T12:19:30.335" v="24" actId="20577"/>
        <pc:sldMkLst>
          <pc:docMk/>
          <pc:sldMk cId="2572984715" sldId="326"/>
        </pc:sldMkLst>
        <pc:spChg chg="mod">
          <ac:chgData name="Sue Martin" userId="cb0194a5-6d63-41ca-ace6-4751bda7921e" providerId="ADAL" clId="{37A2476E-C24C-4A45-9AEF-6EE7F4357D0C}" dt="2019-09-24T12:19:30.335" v="24" actId="20577"/>
          <ac:spMkLst>
            <pc:docMk/>
            <pc:sldMk cId="2572984715" sldId="326"/>
            <ac:spMk id="4103" creationId="{00000000-0000-0000-0000-000000000000}"/>
          </ac:spMkLst>
        </pc:spChg>
        <pc:picChg chg="mod modCrop">
          <ac:chgData name="Sue Martin" userId="cb0194a5-6d63-41ca-ace6-4751bda7921e" providerId="ADAL" clId="{37A2476E-C24C-4A45-9AEF-6EE7F4357D0C}" dt="2019-09-24T12:13:35.792" v="18" actId="732"/>
          <ac:picMkLst>
            <pc:docMk/>
            <pc:sldMk cId="2572984715" sldId="326"/>
            <ac:picMk id="9" creationId="{A6E252C3-91C5-744F-981F-B80456EB2BE7}"/>
          </ac:picMkLst>
        </pc:picChg>
      </pc:sldChg>
    </pc:docChg>
  </pc:docChgLst>
  <pc:docChgLst>
    <pc:chgData name="Sue Martin" userId="S::sue.martin@pstt.org.uk::cb0194a5-6d63-41ca-ace6-4751bda7921e" providerId="AD" clId="Web-{81B3DA7E-C4F0-435A-BCD3-8AECE252D351}"/>
    <pc:docChg chg="modSld">
      <pc:chgData name="Sue Martin" userId="S::sue.martin@pstt.org.uk::cb0194a5-6d63-41ca-ace6-4751bda7921e" providerId="AD" clId="Web-{81B3DA7E-C4F0-435A-BCD3-8AECE252D351}" dt="2019-10-08T10:31:42.851" v="138"/>
      <pc:docMkLst>
        <pc:docMk/>
      </pc:docMkLst>
      <pc:sldChg chg="modNotes">
        <pc:chgData name="Sue Martin" userId="S::sue.martin@pstt.org.uk::cb0194a5-6d63-41ca-ace6-4751bda7921e" providerId="AD" clId="Web-{81B3DA7E-C4F0-435A-BCD3-8AECE252D351}" dt="2019-10-08T10:29:39.939" v="83"/>
        <pc:sldMkLst>
          <pc:docMk/>
          <pc:sldMk cId="425715435" sldId="317"/>
        </pc:sldMkLst>
      </pc:sldChg>
      <pc:sldChg chg="modNotes">
        <pc:chgData name="Sue Martin" userId="S::sue.martin@pstt.org.uk::cb0194a5-6d63-41ca-ace6-4751bda7921e" providerId="AD" clId="Web-{81B3DA7E-C4F0-435A-BCD3-8AECE252D351}" dt="2019-10-08T10:31:42.851" v="138"/>
        <pc:sldMkLst>
          <pc:docMk/>
          <pc:sldMk cId="559593659" sldId="318"/>
        </pc:sldMkLst>
      </pc:sldChg>
      <pc:sldChg chg="modNotes">
        <pc:chgData name="Sue Martin" userId="S::sue.martin@pstt.org.uk::cb0194a5-6d63-41ca-ace6-4751bda7921e" providerId="AD" clId="Web-{81B3DA7E-C4F0-435A-BCD3-8AECE252D351}" dt="2019-10-08T10:28:15.387" v="65"/>
        <pc:sldMkLst>
          <pc:docMk/>
          <pc:sldMk cId="2512418570" sldId="32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CB1F2D-AC8B-4F4C-B997-38DEC66126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Palatino Linotype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B57A70-0177-482B-91F7-72F14F1781B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73072C-0563-46FD-8599-B54AA1D0A448}" type="datetimeFigureOut">
              <a:rPr lang="en-US" altLang="en-US"/>
              <a:pPr>
                <a:defRPr/>
              </a:pPr>
              <a:t>10/8/2019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2AF8D7E-C0BA-4E6E-BB52-A60C5C88ED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1E57BDD-F448-4E33-B6BE-9A309D3C20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62388-9857-4136-B407-90DF7055F0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Palatino Linotype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87ADD-139A-482C-BFEE-0F621EE23B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0F9D29D-D29A-4D85-B1CB-E81CFEED11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BDFFBAA-A316-48DA-8CC9-4618BE012330}" type="slidenum">
              <a:rPr lang="en-US" altLang="en-US" smtClean="0">
                <a:latin typeface="Palatino Linotype" panose="02040502050505030304" pitchFamily="18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648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1481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142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170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1B96F8D-4AF2-425F-8885-EA4F309DD263}" type="slidenum">
              <a:rPr lang="en-US" altLang="en-US" smtClean="0">
                <a:latin typeface="Palatino Linotype" panose="02040502050505030304" pitchFamily="18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557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>
                <a:ea typeface="MS PGothic"/>
                <a:cs typeface="Calibri"/>
              </a:rPr>
              <a:t>Discuss why the children think they are all men.</a:t>
            </a:r>
            <a:endParaRPr lang="en-GB" alt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0796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>
                <a:ea typeface="MS PGothic"/>
                <a:cs typeface="Calibri"/>
              </a:rPr>
              <a:t>Many children will not realise that Helen Sharman was the first Bristish astronaut and the first woman to visit the Mir space station.</a:t>
            </a:r>
            <a:endParaRPr lang="en-GB" altLang="en-US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314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0515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951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8246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>
                <a:ea typeface="MS PGothic"/>
                <a:cs typeface="Calibri"/>
              </a:rPr>
              <a:t>Cheap alternatives to goggles displayed in image: 'fly vision' prism glasses or children's 'prism kaleidoscopes' (need to use 2 to make a pair of goggles)</a:t>
            </a:r>
            <a:endParaRPr lang="en-GB" altLang="en-US" dirty="0">
              <a:cs typeface="Calibri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90F921ED-7EC3-41EC-860D-2E23383227BA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42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5F4DE-DE62-4664-8306-F70DC6AB5CC5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A47BC-92AB-4FE7-8801-E13560E06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410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521C-D87E-4398-9205-5D8C8A9EC69F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69A1-793E-418D-A175-6F5DF5082B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64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A1C45-5ED2-4DE7-921C-EDEA9294A3B1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1279A-64C9-4555-A06B-1C6E14AC64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75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77148-EE83-49A0-9CE1-D8A7FA614107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1801F-1D94-45D6-B80D-23EAEB9882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618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5F37A94-8E81-42A6-9128-8D463246BFA9}"/>
              </a:ext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33448B5-6CB9-4245-BB3F-38DE05E560DA}"/>
              </a:ext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BE2D9FB-12EC-446A-AABB-277C2566EA28}"/>
              </a:ext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3724A67-1741-421E-AD2E-A5F6B5FC2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43469-8430-44B5-955B-5A551FE7721E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8CF7F1E-038C-453D-9B87-81779CC66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2781BF6-EAF3-4982-8FBD-8B8E04FD9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F3C5B-1B0C-41A2-950E-3CC352B109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60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558C5-907A-4CEA-B0E5-05931D9EACBC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3E6E7-68D8-4914-B043-B18318787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433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F4F2-1916-415E-9B16-6772B832A05E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5146-914A-4B85-A97B-FC21E77DFB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902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B2F1E-AD08-46CF-9F49-9EDAA215A8B2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C1DC0-4566-4937-AED1-4EA7748A8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68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782C4-FF10-4B3C-91EE-55B78751A7A0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48C66-DA17-4B56-B0EE-7001BE52DD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97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2B2B1-0E18-46FD-9A84-4D613C3A6E9F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5B5DB-074E-40FE-844D-080E334C25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382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80F3B-1C0A-4FE9-8B41-FE83F2CA6467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5049-A8E4-4C05-893C-447F8C01B2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82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FC7D0C-A198-43EF-847D-E1F858AEA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9D3D-7774-4B20-A8D9-9E81170BC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F96104B4-F714-41FE-B387-74AF54BC4753}" type="datetime4">
              <a:rPr lang="en-US" altLang="en-US"/>
              <a:pPr>
                <a:defRPr/>
              </a:pPr>
              <a:t>October 8, 2019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F7AB-FBC4-41C9-81CE-6AE39C85DD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E020-495E-4E9B-83FB-2BDCF516A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0E4780C6-2170-47C5-9964-97EC952BB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A329F970-CF6A-F142-ACF4-3ACDBC7E3ED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091" cy="23180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93D4F63-AAFC-6545-9723-365C36BA9B91}"/>
              </a:ext>
            </a:extLst>
          </p:cNvPr>
          <p:cNvGrpSpPr/>
          <p:nvPr userDrawn="1"/>
        </p:nvGrpSpPr>
        <p:grpSpPr>
          <a:xfrm>
            <a:off x="306904" y="324873"/>
            <a:ext cx="2955851" cy="918868"/>
            <a:chOff x="1477968" y="1451354"/>
            <a:chExt cx="6361772" cy="1977646"/>
          </a:xfrm>
        </p:grpSpPr>
        <p:pic>
          <p:nvPicPr>
            <p:cNvPr id="11" name="Picture 13">
              <a:extLst>
                <a:ext uri="{FF2B5EF4-FFF2-40B4-BE49-F238E27FC236}">
                  <a16:creationId xmlns:a16="http://schemas.microsoft.com/office/drawing/2014/main" id="{A527D822-EB43-1848-947E-50E3BD8F2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477968" y="1802567"/>
              <a:ext cx="1715493" cy="132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65F842F1-597D-9349-96E2-496B43DF7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62094" y="1451354"/>
              <a:ext cx="1977646" cy="1977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">
              <a:extLst>
                <a:ext uri="{FF2B5EF4-FFF2-40B4-BE49-F238E27FC236}">
                  <a16:creationId xmlns:a16="http://schemas.microsoft.com/office/drawing/2014/main" id="{9D9FBDD9-B50F-B84D-AD70-7896250A0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9609" y="1802567"/>
              <a:ext cx="1752600" cy="130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4715E40-3D50-4A4E-AC6C-4CF6EE521E4F}"/>
                </a:ext>
              </a:extLst>
            </p:cNvPr>
            <p:cNvCxnSpPr/>
            <p:nvPr/>
          </p:nvCxnSpPr>
          <p:spPr>
            <a:xfrm>
              <a:off x="3423684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10115B5-A7A8-5F45-9F3E-3B4D15F37D27}"/>
                </a:ext>
              </a:extLst>
            </p:cNvPr>
            <p:cNvCxnSpPr/>
            <p:nvPr/>
          </p:nvCxnSpPr>
          <p:spPr>
            <a:xfrm>
              <a:off x="5720316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2" r:id="rId1"/>
    <p:sldLayoutId id="2147484333" r:id="rId2"/>
    <p:sldLayoutId id="2147484342" r:id="rId3"/>
    <p:sldLayoutId id="2147484334" r:id="rId4"/>
    <p:sldLayoutId id="2147484335" r:id="rId5"/>
    <p:sldLayoutId id="2147484336" r:id="rId6"/>
    <p:sldLayoutId id="2147484337" r:id="rId7"/>
    <p:sldLayoutId id="2147484338" r:id="rId8"/>
    <p:sldLayoutId id="2147484339" r:id="rId9"/>
    <p:sldLayoutId id="2147484340" r:id="rId10"/>
    <p:sldLayoutId id="2147484341" r:id="rId11"/>
  </p:sldLayoutIdLst>
  <p:hf hdr="0" ftr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alex.evans@lcfc.co.uk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hyperlink" Target="mailto:sarah.eames@pstt.org.u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55A2E49-B4C1-A74F-9631-9C2F4F49E5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" r="3273"/>
          <a:stretch/>
        </p:blipFill>
        <p:spPr>
          <a:xfrm>
            <a:off x="201448" y="1318932"/>
            <a:ext cx="8741103" cy="5320977"/>
          </a:xfrm>
          <a:prstGeom prst="roundRect">
            <a:avLst>
              <a:gd name="adj" fmla="val 2797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133176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103" name="TextBox 19"/>
          <p:cNvSpPr txBox="1">
            <a:spLocks noChangeArrowheads="1"/>
          </p:cNvSpPr>
          <p:nvPr/>
        </p:nvSpPr>
        <p:spPr bwMode="auto">
          <a:xfrm>
            <a:off x="149225" y="1368627"/>
            <a:ext cx="8793326" cy="12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</a:rPr>
              <a:t>CITY SCIENCE STARS: Match Fit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105" name="AutoShape 14" descr="Image result for next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984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E4A95C4-3662-5E48-9A0C-EF8BBFB9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133176"/>
                </a:solidFill>
              </a:rPr>
              <a:t>COLLECTING AND RECORDING DATA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2DC93E40-D05F-EF4F-AD5F-3C1B75A2E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937403"/>
            <a:ext cx="61835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both the experimenters AND the participants in this study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need to:</a:t>
            </a:r>
          </a:p>
          <a:p>
            <a:pPr marL="1085850" lvl="1" indent="-342900">
              <a:spcBef>
                <a:spcPct val="0"/>
              </a:spcBef>
              <a:defRPr/>
            </a:pPr>
            <a:r>
              <a:rPr lang="en-GB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take turns participating</a:t>
            </a:r>
          </a:p>
          <a:p>
            <a:pPr marL="1085850" lvl="1" indent="-342900">
              <a:spcBef>
                <a:spcPct val="0"/>
              </a:spcBef>
              <a:defRPr/>
            </a:pPr>
            <a:r>
              <a:rPr lang="en-GB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measure with accuracy</a:t>
            </a:r>
          </a:p>
          <a:p>
            <a:pPr marL="1085850" lvl="1" indent="-342900">
              <a:spcBef>
                <a:spcPct val="0"/>
              </a:spcBef>
              <a:defRPr/>
            </a:pPr>
            <a:r>
              <a:rPr lang="en-GB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make observations</a:t>
            </a:r>
          </a:p>
          <a:p>
            <a:pPr marL="1085850" lvl="1" indent="-342900">
              <a:spcBef>
                <a:spcPct val="0"/>
              </a:spcBef>
              <a:defRPr/>
            </a:pPr>
            <a:r>
              <a:rPr lang="en-GB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make it a fair test*</a:t>
            </a:r>
          </a:p>
          <a:p>
            <a:pPr marL="1085850" lvl="1" indent="-342900">
              <a:spcBef>
                <a:spcPct val="0"/>
              </a:spcBef>
              <a:defRPr/>
            </a:pPr>
            <a:r>
              <a:rPr lang="en-GB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</a:t>
            </a:r>
            <a:r>
              <a:rPr lang="en-GB" altLang="en-US" sz="2400">
                <a:solidFill>
                  <a:schemeClr val="tx1">
                    <a:lumMod val="50000"/>
                    <a:lumOff val="50000"/>
                  </a:schemeClr>
                </a:solidFill>
              </a:rPr>
              <a:t>ocus </a:t>
            </a:r>
            <a:r>
              <a:rPr lang="en-GB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on improving!</a:t>
            </a:r>
          </a:p>
          <a:p>
            <a:pPr marL="1085850" lvl="1" indent="-342900">
              <a:spcBef>
                <a:spcPct val="0"/>
              </a:spcBef>
              <a:defRPr/>
            </a:pPr>
            <a:endParaRPr lang="en-GB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minutes per activity station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E5BCA30-B36B-EA4D-A0F8-A70ACD18DC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00" t="25279" r="37186" b="12531"/>
          <a:stretch/>
        </p:blipFill>
        <p:spPr>
          <a:xfrm rot="2021404">
            <a:off x="5593957" y="2377759"/>
            <a:ext cx="2511348" cy="3512111"/>
          </a:xfrm>
          <a:prstGeom prst="rect">
            <a:avLst/>
          </a:prstGeom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DDC7434-5A2A-AC41-9B2B-56917EFD1CC2}"/>
              </a:ext>
            </a:extLst>
          </p:cNvPr>
          <p:cNvSpPr txBox="1"/>
          <p:nvPr/>
        </p:nvSpPr>
        <p:spPr>
          <a:xfrm>
            <a:off x="7637703" y="5980233"/>
            <a:ext cx="1272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*for some tests</a:t>
            </a:r>
          </a:p>
        </p:txBody>
      </p:sp>
    </p:spTree>
    <p:extLst>
      <p:ext uri="{BB962C8B-B14F-4D97-AF65-F5344CB8AC3E}">
        <p14:creationId xmlns:p14="http://schemas.microsoft.com/office/powerpoint/2010/main" val="1128752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E4A95C4-3662-5E48-9A0C-EF8BBFB9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133176"/>
                </a:solidFill>
              </a:rPr>
              <a:t>DATA ANALYSIS AND CONCLUSIONS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2DC93E40-D05F-EF4F-AD5F-3C1B75A2E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937403"/>
            <a:ext cx="618350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>
              <a:spcBef>
                <a:spcPct val="0"/>
              </a:spcBef>
              <a:defRPr/>
            </a:pPr>
            <a:r>
              <a:rPr lang="en-GB" altLang="en-US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QUANTITATIVE DATA - Numeric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Identify your best result for each training activity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Calculate the </a:t>
            </a: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average </a:t>
            </a: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your group’s results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QUALITATIVE DATA – Descriptive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Record information                                                                   about how you found                                                  each of the activities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endParaRPr lang="en-GB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endParaRPr lang="en-GB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endParaRPr lang="en-GB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565D55-3150-C049-A364-22CE56DD5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00" t="71280" r="37186" b="12531"/>
          <a:stretch/>
        </p:blipFill>
        <p:spPr>
          <a:xfrm rot="20916648">
            <a:off x="4936087" y="4819876"/>
            <a:ext cx="3622714" cy="1318837"/>
          </a:xfrm>
          <a:prstGeom prst="rect">
            <a:avLst/>
          </a:prstGeom>
          <a:effectLst>
            <a:outerShdw blurRad="50800" dist="38100" dir="54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6514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E4A95C4-3662-5E48-9A0C-EF8BBFB9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133176"/>
                </a:solidFill>
              </a:rPr>
              <a:t>WHAT HAVE WE LEARNED?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2DC93E40-D05F-EF4F-AD5F-3C1B75A2E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2" y="1937403"/>
            <a:ext cx="7366258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skills that astronauts and footballers share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to measure and collect data accurately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about different types of data you can collect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</a:t>
            </a:r>
            <a:r>
              <a:rPr lang="en-GB" altLang="en-US" b="1" i="1">
                <a:solidFill>
                  <a:schemeClr val="tx1">
                    <a:lumMod val="50000"/>
                    <a:lumOff val="50000"/>
                  </a:schemeClr>
                </a:solidFill>
              </a:rPr>
              <a:t>ow </a:t>
            </a:r>
            <a:r>
              <a:rPr lang="en-GB" altLang="en-US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 average your data, analyse your results and draw conclusions</a:t>
            </a:r>
          </a:p>
        </p:txBody>
      </p:sp>
    </p:spTree>
    <p:extLst>
      <p:ext uri="{BB962C8B-B14F-4D97-AF65-F5344CB8AC3E}">
        <p14:creationId xmlns:p14="http://schemas.microsoft.com/office/powerpoint/2010/main" val="758812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39B65486-4105-CA47-8996-50143BF449E4}"/>
              </a:ext>
            </a:extLst>
          </p:cNvPr>
          <p:cNvGrpSpPr/>
          <p:nvPr/>
        </p:nvGrpSpPr>
        <p:grpSpPr>
          <a:xfrm>
            <a:off x="210208" y="2777590"/>
            <a:ext cx="8741104" cy="3887630"/>
            <a:chOff x="210208" y="-206692"/>
            <a:chExt cx="8741104" cy="388763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06782AB2-3C2E-1547-BD08-77BA701AE710}"/>
                </a:ext>
              </a:extLst>
            </p:cNvPr>
            <p:cNvSpPr/>
            <p:nvPr/>
          </p:nvSpPr>
          <p:spPr>
            <a:xfrm>
              <a:off x="210208" y="-206692"/>
              <a:ext cx="8741104" cy="3887630"/>
            </a:xfrm>
            <a:prstGeom prst="roundRect">
              <a:avLst>
                <a:gd name="adj" fmla="val 2650"/>
              </a:avLst>
            </a:prstGeom>
            <a:solidFill>
              <a:srgbClr val="002060"/>
            </a:solidFill>
            <a:ln>
              <a:solidFill>
                <a:srgbClr val="00206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3E5CB847-9185-724B-A3D9-C2957E3241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208" y="7813"/>
              <a:ext cx="8741104" cy="33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b="1" dirty="0">
                  <a:solidFill>
                    <a:schemeClr val="bg1"/>
                  </a:solidFill>
                </a:rPr>
                <a:t>Alex Evans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dirty="0">
                  <a:solidFill>
                    <a:schemeClr val="bg1"/>
                  </a:solidFill>
                </a:rPr>
                <a:t>LCFC STEM Coach</a:t>
              </a:r>
            </a:p>
            <a:p>
              <a:pPr algn="ctr" eaLnBrk="1" hangingPunct="1">
                <a:spcBef>
                  <a:spcPct val="0"/>
                </a:spcBef>
                <a:buNone/>
              </a:pPr>
              <a:r>
                <a:rPr lang="en-US" altLang="en-US" sz="3000" dirty="0">
                  <a:solidFill>
                    <a:schemeClr val="bg1"/>
                  </a:solidFill>
                  <a:hlinkClick r:id="rId3"/>
                </a:rPr>
                <a:t>alex.evans@lcfc.co.uk</a:t>
              </a:r>
              <a:endParaRPr lang="en-US" altLang="en-US" sz="3000" dirty="0">
                <a:solidFill>
                  <a:schemeClr val="bg1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3000" dirty="0">
                <a:solidFill>
                  <a:schemeClr val="bg1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b="1" dirty="0">
                  <a:solidFill>
                    <a:schemeClr val="bg1"/>
                  </a:solidFill>
                </a:rPr>
                <a:t>Sarah Eames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dirty="0">
                  <a:solidFill>
                    <a:schemeClr val="bg1"/>
                  </a:solidFill>
                </a:rPr>
                <a:t>Primary Science Specialist</a:t>
              </a:r>
              <a:br>
                <a:rPr lang="en-US" altLang="en-US" sz="3000" dirty="0">
                  <a:solidFill>
                    <a:schemeClr val="bg1"/>
                  </a:solidFill>
                </a:rPr>
              </a:br>
              <a:r>
                <a:rPr lang="en-US" altLang="en-US" sz="3000" dirty="0">
                  <a:solidFill>
                    <a:schemeClr val="bg1"/>
                  </a:solidFill>
                  <a:hlinkClick r:id="rId4"/>
                </a:rPr>
                <a:t>sarah.eames@pstt.org.uk</a:t>
              </a:r>
              <a:r>
                <a:rPr lang="en-US" altLang="en-US" sz="30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93157D2-CA41-3A43-A4F8-25919489D55B}"/>
              </a:ext>
            </a:extLst>
          </p:cNvPr>
          <p:cNvSpPr/>
          <p:nvPr/>
        </p:nvSpPr>
        <p:spPr>
          <a:xfrm>
            <a:off x="77972" y="311888"/>
            <a:ext cx="3345712" cy="94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C1A91F-919E-E649-A45C-D02DF96218B4}"/>
              </a:ext>
            </a:extLst>
          </p:cNvPr>
          <p:cNvGrpSpPr/>
          <p:nvPr/>
        </p:nvGrpSpPr>
        <p:grpSpPr>
          <a:xfrm>
            <a:off x="1477968" y="541918"/>
            <a:ext cx="6361772" cy="1977646"/>
            <a:chOff x="1477968" y="1451354"/>
            <a:chExt cx="6361772" cy="1977646"/>
          </a:xfrm>
        </p:grpSpPr>
        <p:pic>
          <p:nvPicPr>
            <p:cNvPr id="18" name="Picture 13">
              <a:extLst>
                <a:ext uri="{FF2B5EF4-FFF2-40B4-BE49-F238E27FC236}">
                  <a16:creationId xmlns:a16="http://schemas.microsoft.com/office/drawing/2014/main" id="{82C5AD15-0B4A-594E-965E-CC7C784D5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477968" y="1802567"/>
              <a:ext cx="1715493" cy="132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93FAEF0C-E488-7F47-B8BA-4217C3406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62094" y="1451354"/>
              <a:ext cx="1977646" cy="1977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">
              <a:extLst>
                <a:ext uri="{FF2B5EF4-FFF2-40B4-BE49-F238E27FC236}">
                  <a16:creationId xmlns:a16="http://schemas.microsoft.com/office/drawing/2014/main" id="{279BF808-BC04-384B-A44B-5F5EBDA382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9609" y="1802567"/>
              <a:ext cx="1752600" cy="130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22F0FD8-507A-6248-9A73-1F9465780F0D}"/>
                </a:ext>
              </a:extLst>
            </p:cNvPr>
            <p:cNvCxnSpPr/>
            <p:nvPr/>
          </p:nvCxnSpPr>
          <p:spPr>
            <a:xfrm>
              <a:off x="3423684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3B5C589-09E9-5D43-99CC-9FFFC1FD1541}"/>
                </a:ext>
              </a:extLst>
            </p:cNvPr>
            <p:cNvCxnSpPr/>
            <p:nvPr/>
          </p:nvCxnSpPr>
          <p:spPr>
            <a:xfrm>
              <a:off x="5720316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72031" y="3208549"/>
            <a:ext cx="793908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4400" b="1" dirty="0">
                <a:solidFill>
                  <a:srgbClr val="133176"/>
                </a:solidFill>
              </a:rPr>
              <a:t>CAN YOU NAME ANY FOOTBALL PLAYERS?</a:t>
            </a:r>
          </a:p>
        </p:txBody>
      </p:sp>
      <p:pic>
        <p:nvPicPr>
          <p:cNvPr id="1028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808" y="5326149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48" y="3563691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250" y="5326149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174" y="1880342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464" y="1824698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ixabay.com/get/e830b00e2cfc1c22d2524518a33219c8b66ae3d01db9194790f8c979/goal-151148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2709" flipH="1">
            <a:off x="1054494" y="1848809"/>
            <a:ext cx="1772220" cy="88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https://pixabay.com/get/e830b00e2cfc1c22d2524518a33219c8b66ae3d01db9194790f8c979/goal-151148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8338">
            <a:off x="6753372" y="1869656"/>
            <a:ext cx="1772220" cy="88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s://pixabay.com/get/e830b00e2cfc1c22d2524518a33219c8b66ae3d01db9194790f8c979/goal-151148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111" flipH="1">
            <a:off x="842580" y="5097565"/>
            <a:ext cx="1772220" cy="88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s://pixabay.com/get/e830b00e2cfc1c22d2524518a33219c8b66ae3d01db9194790f8c979/goal-151148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6081">
            <a:off x="6846917" y="5168989"/>
            <a:ext cx="1772220" cy="88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s://pixabay.com/get/e830b6062bf41c22d2524518a33219c8b66ae3d01db9194790f5c57c/football-157930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810" y="3919735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14" name="Picture 2" descr="https://pixabay.com/get/e831b60b2ef21c22d2524518a33219c8b66ae3d01db9194790f9c478/rocket-147466_1280.png">
            <a:extLst>
              <a:ext uri="{FF2B5EF4-FFF2-40B4-BE49-F238E27FC236}">
                <a16:creationId xmlns:a16="http://schemas.microsoft.com/office/drawing/2014/main" id="{8B41154A-D976-E944-AFDF-64BB42426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7514">
            <a:off x="781865" y="2183049"/>
            <a:ext cx="777602" cy="135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pixabay.com/get/e831b60b2ef21c22d2524518a33219c8b66ae3d01db9194790f9c478/rocket-147466_1280.png">
            <a:extLst>
              <a:ext uri="{FF2B5EF4-FFF2-40B4-BE49-F238E27FC236}">
                <a16:creationId xmlns:a16="http://schemas.microsoft.com/office/drawing/2014/main" id="{36A21850-5A0A-A643-AC63-11C457680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9716">
            <a:off x="7574279" y="2269852"/>
            <a:ext cx="777602" cy="135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pixabay.com/get/e831b60b2ef21c22d2524518a33219c8b66ae3d01db9194790f9c478/rocket-147466_1280.png">
            <a:extLst>
              <a:ext uri="{FF2B5EF4-FFF2-40B4-BE49-F238E27FC236}">
                <a16:creationId xmlns:a16="http://schemas.microsoft.com/office/drawing/2014/main" id="{1790576B-F61E-1443-9EC3-A5FF8A1A7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2165">
            <a:off x="7199958" y="4740764"/>
            <a:ext cx="777602" cy="135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pixabay.com/get/e831b60b2ef21c22d2524518a33219c8b66ae3d01db9194790f9c478/rocket-147466_1280.png">
            <a:extLst>
              <a:ext uri="{FF2B5EF4-FFF2-40B4-BE49-F238E27FC236}">
                <a16:creationId xmlns:a16="http://schemas.microsoft.com/office/drawing/2014/main" id="{100D2813-9C8F-544A-B439-7E98AA8DC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03465">
            <a:off x="1314075" y="4627858"/>
            <a:ext cx="777602" cy="135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9B69FD1F-3301-2941-BFF7-86F7CC048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8836">
            <a:off x="2931113" y="1561332"/>
            <a:ext cx="1036798" cy="97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89594F46-7203-2F46-857B-64D8D07B0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8836">
            <a:off x="3307765" y="4980320"/>
            <a:ext cx="1036798" cy="97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9F2ED22B-7DA0-DA4F-B263-87D8E855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1480">
            <a:off x="5150003" y="1561362"/>
            <a:ext cx="1036798" cy="97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DAF33D9A-EFCE-4E43-9FD2-F1A75460C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1480">
            <a:off x="5150002" y="5005991"/>
            <a:ext cx="1036798" cy="97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2">
            <a:extLst>
              <a:ext uri="{FF2B5EF4-FFF2-40B4-BE49-F238E27FC236}">
                <a16:creationId xmlns:a16="http://schemas.microsoft.com/office/drawing/2014/main" id="{0701C485-8934-FE45-A32C-DCB164F61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7" y="2989888"/>
            <a:ext cx="793908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4400" b="1" dirty="0">
                <a:solidFill>
                  <a:srgbClr val="133176"/>
                </a:solidFill>
              </a:rPr>
              <a:t>CAN YOU NAME </a:t>
            </a:r>
            <a:br>
              <a:rPr lang="en-GB" altLang="en-US" sz="4400" b="1" dirty="0">
                <a:solidFill>
                  <a:srgbClr val="133176"/>
                </a:solidFill>
              </a:rPr>
            </a:br>
            <a:r>
              <a:rPr lang="en-GB" altLang="en-US" sz="4400" b="1" dirty="0">
                <a:solidFill>
                  <a:srgbClr val="133176"/>
                </a:solidFill>
              </a:rPr>
              <a:t>ANY ASTRONAUTS?</a:t>
            </a:r>
          </a:p>
        </p:txBody>
      </p:sp>
    </p:spTree>
    <p:extLst>
      <p:ext uri="{BB962C8B-B14F-4D97-AF65-F5344CB8AC3E}">
        <p14:creationId xmlns:p14="http://schemas.microsoft.com/office/powerpoint/2010/main" val="369232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12" name="Picture 4" descr="https://www.nasa.gov/sites/default/files/thumbnails/image/ksc-71pc-178.jpg">
            <a:extLst>
              <a:ext uri="{FF2B5EF4-FFF2-40B4-BE49-F238E27FC236}">
                <a16:creationId xmlns:a16="http://schemas.microsoft.com/office/drawing/2014/main" id="{5DD9E680-D069-DC47-A866-D8BDBED1E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2472" r="3556" b="5302"/>
          <a:stretch/>
        </p:blipFill>
        <p:spPr bwMode="auto">
          <a:xfrm>
            <a:off x="1263548" y="1383076"/>
            <a:ext cx="6616904" cy="5202741"/>
          </a:xfrm>
          <a:prstGeom prst="roundRect">
            <a:avLst>
              <a:gd name="adj" fmla="val 3053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425715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86981-48C1-4040-B8D0-5ED9E38F97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r="5102"/>
          <a:stretch/>
        </p:blipFill>
        <p:spPr>
          <a:xfrm>
            <a:off x="3278837" y="1397004"/>
            <a:ext cx="2690948" cy="458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</a:ln>
          <a:effectLst/>
        </p:spPr>
      </p:pic>
      <p:pic>
        <p:nvPicPr>
          <p:cNvPr id="5" name="Picture 2" descr="https://spacecentre.co.uk/wp-content/uploads/2017/05/4446727122-e1495017697387.jpg">
            <a:extLst>
              <a:ext uri="{FF2B5EF4-FFF2-40B4-BE49-F238E27FC236}">
                <a16:creationId xmlns:a16="http://schemas.microsoft.com/office/drawing/2014/main" id="{657B6D1C-CD2D-E047-A37F-CF48C61978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0" r="19744"/>
          <a:stretch/>
        </p:blipFill>
        <p:spPr bwMode="auto">
          <a:xfrm>
            <a:off x="349877" y="1397004"/>
            <a:ext cx="2690948" cy="458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253682-1114-D44E-A251-24E611B6AE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426" y="1397004"/>
            <a:ext cx="2579693" cy="458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463EBB-359A-BE44-9235-E12C8515D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235" y="6127742"/>
            <a:ext cx="269094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1850" b="1" dirty="0">
                <a:solidFill>
                  <a:srgbClr val="133176"/>
                </a:solidFill>
              </a:rPr>
              <a:t>Helen Sharman (1991)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26C4B6-4147-474E-B4FF-D837CFDFD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689" y="6128114"/>
            <a:ext cx="2690948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1850" b="1" dirty="0">
                <a:solidFill>
                  <a:srgbClr val="133176"/>
                </a:solidFill>
              </a:rPr>
              <a:t>Tim Peake (2015)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605B8F-DA52-2F45-9B9B-33ECB72E5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7143" y="6131522"/>
            <a:ext cx="257497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1850" b="1" dirty="0">
                <a:solidFill>
                  <a:srgbClr val="133176"/>
                </a:solidFill>
              </a:rPr>
              <a:t>Suzie </a:t>
            </a:r>
            <a:r>
              <a:rPr lang="en-GB" altLang="en-US" sz="1850" b="1" dirty="0" err="1">
                <a:solidFill>
                  <a:srgbClr val="133176"/>
                </a:solidFill>
              </a:rPr>
              <a:t>Imber</a:t>
            </a:r>
            <a:r>
              <a:rPr lang="en-GB" altLang="en-US" sz="1850" b="1" dirty="0">
                <a:solidFill>
                  <a:srgbClr val="133176"/>
                </a:solidFill>
              </a:rPr>
              <a:t> (???)</a:t>
            </a:r>
          </a:p>
        </p:txBody>
      </p:sp>
    </p:spTree>
    <p:extLst>
      <p:ext uri="{BB962C8B-B14F-4D97-AF65-F5344CB8AC3E}">
        <p14:creationId xmlns:p14="http://schemas.microsoft.com/office/powerpoint/2010/main" val="55959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10" name="Dr Suzie Imber - Astronauts_ Do you have what it takes_">
            <a:hlinkClick r:id="" action="ppaction://media"/>
            <a:extLst>
              <a:ext uri="{FF2B5EF4-FFF2-40B4-BE49-F238E27FC236}">
                <a16:creationId xmlns:a16="http://schemas.microsoft.com/office/drawing/2014/main" id="{74B5F625-44B3-F440-8A94-9F45415238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9331" y="1680718"/>
            <a:ext cx="8596488" cy="483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1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4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3DC00CE6-9CB3-6F42-89C9-65A8D56A9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8836">
            <a:off x="1193942" y="1612240"/>
            <a:ext cx="1141144" cy="107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pixabay.com/get/e830b6062bf41c22d2524518a33219c8b66ae3d01db9194790f5c57c/football-157930_1280.png">
            <a:extLst>
              <a:ext uri="{FF2B5EF4-FFF2-40B4-BE49-F238E27FC236}">
                <a16:creationId xmlns:a16="http://schemas.microsoft.com/office/drawing/2014/main" id="{821AD908-FA8B-5C4B-AB42-D9F030D51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327" y="1839447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1679E086-03A7-0043-913B-98363C862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08" y="2989888"/>
            <a:ext cx="817578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GB" altLang="en-US" sz="4400" b="1" dirty="0">
                <a:solidFill>
                  <a:srgbClr val="133176"/>
                </a:solidFill>
              </a:rPr>
              <a:t>WHAT SKILLS DO ASTRONAUTS AND FOOTBALLERS SHARE?</a:t>
            </a:r>
          </a:p>
        </p:txBody>
      </p:sp>
      <p:pic>
        <p:nvPicPr>
          <p:cNvPr id="7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D112D249-314E-6944-9E48-D0E1350AA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7727">
            <a:off x="4757060" y="1518774"/>
            <a:ext cx="1141144" cy="107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pixabay.com/get/e830b6062bf41c22d2524518a33219c8b66ae3d01db9194790f5c57c/football-157930_1280.png">
            <a:extLst>
              <a:ext uri="{FF2B5EF4-FFF2-40B4-BE49-F238E27FC236}">
                <a16:creationId xmlns:a16="http://schemas.microsoft.com/office/drawing/2014/main" id="{9DB0014A-54B9-E74F-86AC-8E64AE99C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312" y="1823981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801FCBBB-8E7D-B246-B7FE-DD6969E56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1164" flipH="1">
            <a:off x="2846522" y="4841336"/>
            <a:ext cx="1141144" cy="107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pixabay.com/get/e830b6062bf41c22d2524518a33219c8b66ae3d01db9194790f5c57c/football-157930_1280.png">
            <a:extLst>
              <a:ext uri="{FF2B5EF4-FFF2-40B4-BE49-F238E27FC236}">
                <a16:creationId xmlns:a16="http://schemas.microsoft.com/office/drawing/2014/main" id="{C84C9051-7C08-9D42-AA88-9A496869B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8368" y="4845316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pixabay.com/get/eb35b30b20f4023ed1584d05fb0938c9bd22ffd41cb5194993f5c871a5/astronaut-2024803_1280.png">
            <a:extLst>
              <a:ext uri="{FF2B5EF4-FFF2-40B4-BE49-F238E27FC236}">
                <a16:creationId xmlns:a16="http://schemas.microsoft.com/office/drawing/2014/main" id="{CA940D9A-5AAD-924E-AACA-EC8E06123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2273" flipH="1">
            <a:off x="6680407" y="4791728"/>
            <a:ext cx="1141144" cy="107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pixabay.com/get/e830b6062bf41c22d2524518a33219c8b66ae3d01db9194790f5c57c/football-157930_1280.png">
            <a:extLst>
              <a:ext uri="{FF2B5EF4-FFF2-40B4-BE49-F238E27FC236}">
                <a16:creationId xmlns:a16="http://schemas.microsoft.com/office/drawing/2014/main" id="{28A578C6-69FB-1246-A500-1E68F2597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41115" y="4977379"/>
            <a:ext cx="764336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566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E4A95C4-3662-5E48-9A0C-EF8BBFB9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133176"/>
                </a:solidFill>
              </a:rPr>
              <a:t>PHYSICAL, MENTAL AND SOCIAL SKILLS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7A702DA-EC69-4C4B-8B3E-7CB3602BFB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044" t="21368" r="17281" b="5868"/>
          <a:stretch/>
        </p:blipFill>
        <p:spPr>
          <a:xfrm rot="368212">
            <a:off x="4802909" y="2020913"/>
            <a:ext cx="3030715" cy="44824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CCB367-9695-8E4B-9D74-30FE046053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093" t="21421" r="15000" b="6227"/>
          <a:stretch/>
        </p:blipFill>
        <p:spPr>
          <a:xfrm>
            <a:off x="851091" y="2088072"/>
            <a:ext cx="3533252" cy="436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36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5693F2EB-6227-D24F-AE35-688AB81F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E4A95C4-3662-5E48-9A0C-EF8BBFB9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133176"/>
                </a:solidFill>
              </a:rPr>
              <a:t>ASTRONAUT TRAINING ACTIVITIES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FD6CA5A-BDDA-2C40-ADBC-5C460E5B9595}"/>
              </a:ext>
            </a:extLst>
          </p:cNvPr>
          <p:cNvGrpSpPr/>
          <p:nvPr/>
        </p:nvGrpSpPr>
        <p:grpSpPr>
          <a:xfrm>
            <a:off x="296862" y="2216300"/>
            <a:ext cx="8517384" cy="4333725"/>
            <a:chOff x="296862" y="2216300"/>
            <a:chExt cx="8517384" cy="4333725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8B611CC-80EA-0249-ACBF-D770BE60F351}"/>
                </a:ext>
              </a:extLst>
            </p:cNvPr>
            <p:cNvCxnSpPr/>
            <p:nvPr/>
          </p:nvCxnSpPr>
          <p:spPr>
            <a:xfrm>
              <a:off x="712788" y="6550025"/>
              <a:ext cx="1790700" cy="0"/>
            </a:xfrm>
            <a:prstGeom prst="line">
              <a:avLst/>
            </a:prstGeom>
            <a:ln>
              <a:solidFill>
                <a:srgbClr val="13317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11A7624-7C33-C445-8FA9-7BADD9B4693D}"/>
                </a:ext>
              </a:extLst>
            </p:cNvPr>
            <p:cNvCxnSpPr/>
            <p:nvPr/>
          </p:nvCxnSpPr>
          <p:spPr>
            <a:xfrm>
              <a:off x="6610350" y="6550025"/>
              <a:ext cx="1790700" cy="0"/>
            </a:xfrm>
            <a:prstGeom prst="line">
              <a:avLst/>
            </a:prstGeom>
            <a:ln>
              <a:solidFill>
                <a:srgbClr val="13317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D2BC329F-3323-2C4E-941F-94556A8D0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6184" y="2216300"/>
              <a:ext cx="4338062" cy="1423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GB" altLang="en-US" sz="2450" b="1" u="sng" dirty="0">
                  <a:solidFill>
                    <a:schemeClr val="tx1"/>
                  </a:solidFill>
                </a:rPr>
                <a:t>TOWER (</a:t>
              </a:r>
              <a:r>
                <a:rPr lang="en-GB" altLang="en-US" sz="2450" b="1" u="sng" dirty="0">
                  <a:solidFill>
                    <a:srgbClr val="FF0000"/>
                  </a:solidFill>
                </a:rPr>
                <a:t>DETERMINATION</a:t>
              </a:r>
              <a:r>
                <a:rPr lang="en-GB" altLang="en-US" sz="2450" b="1" u="sng" dirty="0">
                  <a:solidFill>
                    <a:schemeClr val="tx1"/>
                  </a:solidFill>
                </a:rPr>
                <a:t>)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en-GB" altLang="en-US" sz="1900" dirty="0">
                  <a:solidFill>
                    <a:schemeClr val="tx1"/>
                  </a:solidFill>
                </a:rPr>
                <a:t>Tests your ability to tackle tricky situations and to keep improving!   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endParaRPr lang="en-GB" alt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BD793D-1363-DB4C-96F6-32F7917F95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862" y="3589586"/>
              <a:ext cx="4182051" cy="108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2450" b="1" u="sng" dirty="0">
                  <a:solidFill>
                    <a:schemeClr val="tx1"/>
                  </a:solidFill>
                </a:rPr>
                <a:t>BUZZWIRE </a:t>
              </a:r>
              <a:r>
                <a:rPr lang="en-GB" altLang="en-US" sz="2450" b="1" i="1" u="sng" dirty="0">
                  <a:solidFill>
                    <a:schemeClr val="tx1"/>
                  </a:solidFill>
                </a:rPr>
                <a:t>(</a:t>
              </a:r>
              <a:r>
                <a:rPr lang="en-GB" altLang="en-US" sz="2450" b="1" i="1" u="sng" dirty="0">
                  <a:solidFill>
                    <a:srgbClr val="FF0000"/>
                  </a:solidFill>
                </a:rPr>
                <a:t>RESILIENCE</a:t>
              </a:r>
              <a:r>
                <a:rPr lang="en-GB" altLang="en-US" sz="2450" b="1" i="1" u="sng" dirty="0">
                  <a:solidFill>
                    <a:schemeClr val="tx1"/>
                  </a:solidFill>
                </a:rPr>
                <a:t>)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1900" dirty="0">
                  <a:solidFill>
                    <a:schemeClr val="tx1"/>
                  </a:solidFill>
                </a:rPr>
                <a:t>Tests how well you can recover from difficulties and setbacks!</a:t>
              </a: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1F1FBAEC-2278-D94B-8415-2BDFF16689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4884" y="4971531"/>
              <a:ext cx="4499362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GB" altLang="en-US" sz="2450" b="1" u="sng" dirty="0">
                  <a:solidFill>
                    <a:schemeClr val="tx1"/>
                  </a:solidFill>
                </a:rPr>
                <a:t>GOGGLES </a:t>
              </a:r>
              <a:r>
                <a:rPr lang="en-GB" altLang="en-US" sz="2450" b="1" i="1" u="sng" dirty="0">
                  <a:solidFill>
                    <a:schemeClr val="tx1"/>
                  </a:solidFill>
                </a:rPr>
                <a:t>(</a:t>
              </a:r>
              <a:r>
                <a:rPr lang="en-GB" altLang="en-US" sz="2450" b="1" i="1" u="sng" dirty="0">
                  <a:solidFill>
                    <a:srgbClr val="FF0000"/>
                  </a:solidFill>
                </a:rPr>
                <a:t>COORDINATION</a:t>
              </a:r>
              <a:r>
                <a:rPr lang="en-GB" altLang="en-US" sz="2450" b="1" i="1" u="sng" dirty="0">
                  <a:solidFill>
                    <a:schemeClr val="tx1"/>
                  </a:solidFill>
                </a:rPr>
                <a:t>)</a:t>
              </a:r>
            </a:p>
            <a:p>
              <a:pPr algn="r">
                <a:spcBef>
                  <a:spcPct val="0"/>
                </a:spcBef>
                <a:buFontTx/>
                <a:buNone/>
              </a:pPr>
              <a:r>
                <a:rPr lang="en-GB" altLang="en-US" sz="1900" dirty="0">
                  <a:solidFill>
                    <a:schemeClr val="tx1"/>
                  </a:solidFill>
                </a:rPr>
                <a:t>Tests how well you deal with being disorientated and rely on senses</a:t>
              </a:r>
            </a:p>
          </p:txBody>
        </p:sp>
      </p:grpSp>
      <p:sp>
        <p:nvSpPr>
          <p:cNvPr id="12" name="TextBox 9">
            <a:extLst>
              <a:ext uri="{FF2B5EF4-FFF2-40B4-BE49-F238E27FC236}">
                <a16:creationId xmlns:a16="http://schemas.microsoft.com/office/drawing/2014/main" id="{B9F072A1-A186-6346-8B04-6279B4FE2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63" y="2216300"/>
            <a:ext cx="3951864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50" b="1" u="sng" dirty="0">
                <a:solidFill>
                  <a:schemeClr val="tx1"/>
                </a:solidFill>
              </a:rPr>
              <a:t>WOBBLEBOARD (</a:t>
            </a:r>
            <a:r>
              <a:rPr lang="en-GB" altLang="en-US" sz="2450" b="1" i="1" u="sng" dirty="0">
                <a:solidFill>
                  <a:srgbClr val="FF0000"/>
                </a:solidFill>
              </a:rPr>
              <a:t>AGILITY</a:t>
            </a:r>
            <a:r>
              <a:rPr lang="en-GB" altLang="en-US" sz="2450" b="1" u="sng" dirty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900" dirty="0">
                <a:solidFill>
                  <a:schemeClr val="tx1"/>
                </a:solidFill>
              </a:rPr>
              <a:t>Tests your ability to move and react quickly!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i="1" dirty="0">
              <a:solidFill>
                <a:schemeClr val="tx1"/>
              </a:solidFill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CC810CAD-816A-2146-B5E1-055EE98F1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914" y="3589586"/>
            <a:ext cx="4338061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2450" b="1" u="sng" dirty="0">
                <a:solidFill>
                  <a:schemeClr val="tx1"/>
                </a:solidFill>
              </a:rPr>
              <a:t>STROOP TEST </a:t>
            </a:r>
            <a:r>
              <a:rPr lang="en-GB" altLang="en-US" sz="2450" b="1" i="1" u="sng" dirty="0">
                <a:solidFill>
                  <a:schemeClr val="tx1"/>
                </a:solidFill>
              </a:rPr>
              <a:t>(</a:t>
            </a:r>
            <a:r>
              <a:rPr lang="en-GB" altLang="en-US" sz="2450" b="1" i="1" u="sng" dirty="0">
                <a:solidFill>
                  <a:srgbClr val="FF0000"/>
                </a:solidFill>
              </a:rPr>
              <a:t>ACCURACY</a:t>
            </a:r>
            <a:r>
              <a:rPr lang="en-GB" altLang="en-US" sz="2450" b="1" i="1" u="sng" dirty="0">
                <a:solidFill>
                  <a:schemeClr val="tx1"/>
                </a:solidFill>
              </a:rPr>
              <a:t>)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1900" dirty="0">
                <a:solidFill>
                  <a:schemeClr val="tx1"/>
                </a:solidFill>
              </a:rPr>
              <a:t>Tests how well your brain can process information under pressure!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18E72AFD-DC61-0848-8242-FA58AFDC9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32" y="4971531"/>
            <a:ext cx="4182051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50" b="1" u="sng" dirty="0">
                <a:solidFill>
                  <a:schemeClr val="tx1"/>
                </a:solidFill>
              </a:rPr>
              <a:t>RULER DROP </a:t>
            </a:r>
            <a:r>
              <a:rPr lang="en-GB" altLang="en-US" sz="2450" b="1" i="1" u="sng" dirty="0">
                <a:solidFill>
                  <a:schemeClr val="tx1"/>
                </a:solidFill>
              </a:rPr>
              <a:t>(</a:t>
            </a:r>
            <a:r>
              <a:rPr lang="en-GB" altLang="en-US" sz="2450" b="1" i="1" u="sng" dirty="0">
                <a:solidFill>
                  <a:srgbClr val="FF0000"/>
                </a:solidFill>
              </a:rPr>
              <a:t>REACTIONS</a:t>
            </a:r>
            <a:r>
              <a:rPr lang="en-GB" altLang="en-US" sz="2450" b="1" i="1" u="sng" dirty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900" dirty="0">
                <a:solidFill>
                  <a:schemeClr val="tx1"/>
                </a:solidFill>
              </a:rPr>
              <a:t>Tests how fast you can physically react to moving objects!</a:t>
            </a:r>
          </a:p>
        </p:txBody>
      </p:sp>
      <p:pic>
        <p:nvPicPr>
          <p:cNvPr id="18" name="Picture 2" descr="https://4.imimg.com/data4/FM/MA/MY-24626562/wobble-board-500x500.jpg">
            <a:extLst>
              <a:ext uri="{FF2B5EF4-FFF2-40B4-BE49-F238E27FC236}">
                <a16:creationId xmlns:a16="http://schemas.microsoft.com/office/drawing/2014/main" id="{2712BE16-4EEC-C945-875E-0DBE3B3E88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61" b="14242"/>
          <a:stretch/>
        </p:blipFill>
        <p:spPr bwMode="auto">
          <a:xfrm>
            <a:off x="5390399" y="1988100"/>
            <a:ext cx="2572575" cy="151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1DAE48-AC40-CB47-B68F-16C4AAE9D0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" b="4372"/>
          <a:stretch/>
        </p:blipFill>
        <p:spPr>
          <a:xfrm>
            <a:off x="1062099" y="1985811"/>
            <a:ext cx="2562813" cy="1526704"/>
          </a:xfrm>
          <a:prstGeom prst="rect">
            <a:avLst/>
          </a:prstGeom>
        </p:spPr>
      </p:pic>
      <p:pic>
        <p:nvPicPr>
          <p:cNvPr id="20" name="Picture 4" descr="Childrens Beat the Buzzer Hand Co-ordination Game by Grafix">
            <a:extLst>
              <a:ext uri="{FF2B5EF4-FFF2-40B4-BE49-F238E27FC236}">
                <a16:creationId xmlns:a16="http://schemas.microsoft.com/office/drawing/2014/main" id="{0A4828E0-3DDF-6640-BD36-BB719CD7F8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3" b="6416"/>
          <a:stretch/>
        </p:blipFill>
        <p:spPr bwMode="auto">
          <a:xfrm>
            <a:off x="5617855" y="3457763"/>
            <a:ext cx="2224360" cy="142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Image result for stroop test">
            <a:extLst>
              <a:ext uri="{FF2B5EF4-FFF2-40B4-BE49-F238E27FC236}">
                <a16:creationId xmlns:a16="http://schemas.microsoft.com/office/drawing/2014/main" id="{708A8A69-AF1C-F749-8A2A-E192182A9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40" y="3551347"/>
            <a:ext cx="2224582" cy="112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Image result for ruler drop">
            <a:extLst>
              <a:ext uri="{FF2B5EF4-FFF2-40B4-BE49-F238E27FC236}">
                <a16:creationId xmlns:a16="http://schemas.microsoft.com/office/drawing/2014/main" id="{CA737D65-913E-1443-9922-FC880B076E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56364" l="0" r="100000">
                        <a14:backgroundMark x1="68857" y1="2045" x2="99429" y2="2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660"/>
          <a:stretch/>
        </p:blipFill>
        <p:spPr bwMode="auto">
          <a:xfrm>
            <a:off x="5759195" y="5005523"/>
            <a:ext cx="1941679" cy="135082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Picture 12">
            <a:extLst>
              <a:ext uri="{FF2B5EF4-FFF2-40B4-BE49-F238E27FC236}">
                <a16:creationId xmlns:a16="http://schemas.microsoft.com/office/drawing/2014/main" id="{FE52BC0D-FFFF-3F46-8071-92B930915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7" b="16468"/>
          <a:stretch/>
        </p:blipFill>
        <p:spPr bwMode="auto">
          <a:xfrm>
            <a:off x="1230089" y="4876536"/>
            <a:ext cx="2148837" cy="140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41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3" grpId="0"/>
      <p:bldP spid="13" grpId="1"/>
      <p:bldP spid="13" grpId="2"/>
      <p:bldP spid="17" grpId="0"/>
      <p:bldP spid="17" grpId="1"/>
      <p:bldP spid="17" grpId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DD103851B62549BC2360EB6DC619ED" ma:contentTypeVersion="10" ma:contentTypeDescription="Create a new document." ma:contentTypeScope="" ma:versionID="b9b0c55ad6c65f6cf8c72229c816fae9">
  <xsd:schema xmlns:xsd="http://www.w3.org/2001/XMLSchema" xmlns:xs="http://www.w3.org/2001/XMLSchema" xmlns:p="http://schemas.microsoft.com/office/2006/metadata/properties" xmlns:ns2="c7520106-09ff-44f8-a26a-506c2325c591" xmlns:ns3="213a1d3d-6baa-4fa0-bb69-c9ea02787b86" targetNamespace="http://schemas.microsoft.com/office/2006/metadata/properties" ma:root="true" ma:fieldsID="3a630ee33d29640ae7bc1917116a85b5" ns2:_="" ns3:_="">
    <xsd:import namespace="c7520106-09ff-44f8-a26a-506c2325c591"/>
    <xsd:import namespace="213a1d3d-6baa-4fa0-bb69-c9ea02787b8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520106-09ff-44f8-a26a-506c2325c59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3a1d3d-6baa-4fa0-bb69-c9ea02787b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7520106-09ff-44f8-a26a-506c2325c59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0B47FF7-F842-486D-AC85-9493E25E58CA}"/>
</file>

<file path=customXml/itemProps2.xml><?xml version="1.0" encoding="utf-8"?>
<ds:datastoreItem xmlns:ds="http://schemas.openxmlformats.org/officeDocument/2006/customXml" ds:itemID="{AC7B0C7D-1185-48E8-B19B-09A00AD71204}"/>
</file>

<file path=customXml/itemProps3.xml><?xml version="1.0" encoding="utf-8"?>
<ds:datastoreItem xmlns:ds="http://schemas.openxmlformats.org/officeDocument/2006/customXml" ds:itemID="{C0EA03CA-E63E-492C-80F0-038D1CEBE98F}"/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15198</TotalTime>
  <Words>306</Words>
  <Application>Microsoft Office PowerPoint</Application>
  <PresentationFormat>On-screen Show (4:3)</PresentationFormat>
  <Paragraphs>81</Paragraphs>
  <Slides>13</Slides>
  <Notes>13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Executive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Leicester City Football Club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Marketing</dc:creator>
  <cp:lastModifiedBy>Craig Sear</cp:lastModifiedBy>
  <cp:revision>262</cp:revision>
  <cp:lastPrinted>2016-09-05T12:38:26Z</cp:lastPrinted>
  <dcterms:created xsi:type="dcterms:W3CDTF">2016-01-29T16:12:45Z</dcterms:created>
  <dcterms:modified xsi:type="dcterms:W3CDTF">2019-10-08T10:31:47Z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0x01010003DD103851B62549BC2360EB6DC619ED</vt:lpwstr>
  </property>
  <property fmtid="{D5CDD505-2E9C-101B-9397-08002B2CF9AE}" pid="3" name="_SourceUrl">
    <vt:lpwstr/>
  </property>
  <property fmtid="{D5CDD505-2E9C-101B-9397-08002B2CF9AE}" pid="4" name="_SharedFileIndex">
    <vt:lpwstr/>
  </property>
  <property fmtid="{D5CDD505-2E9C-101B-9397-08002B2CF9AE}" pid="5" name="ComplianceAssetId">
    <vt:lpwstr/>
  </property>
  <property fmtid="{D5CDD505-2E9C-101B-9397-08002B2CF9AE}" pid="6" name="IsMyDocuments">
    <vt:bool>true</vt:bool>
  </property>
</Properties>
</file>