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02" r:id="rId3"/>
    <p:sldId id="320" r:id="rId4"/>
    <p:sldId id="312" r:id="rId5"/>
    <p:sldId id="322" r:id="rId6"/>
    <p:sldId id="323" r:id="rId7"/>
    <p:sldId id="324" r:id="rId8"/>
    <p:sldId id="325" r:id="rId9"/>
    <p:sldId id="299" r:id="rId10"/>
    <p:sldId id="326" r:id="rId11"/>
    <p:sldId id="327" r:id="rId12"/>
    <p:sldId id="328" r:id="rId13"/>
    <p:sldId id="329" r:id="rId14"/>
    <p:sldId id="330" r:id="rId15"/>
    <p:sldId id="331" r:id="rId16"/>
    <p:sldId id="332" r:id="rId17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x Evans" initials="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176"/>
    <a:srgbClr val="EEA4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F43E9B-2078-1146-AC0B-3983A04B8DE9}" v="3" dt="2019-09-25T11:35:39.558"/>
    <p1510:client id="{D24F9107-5844-5144-B162-E3F887155ED7}" v="51" dt="2019-09-24T12:17:21.9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3" autoAdjust="0"/>
    <p:restoredTop sz="95204" autoAdjust="0"/>
  </p:normalViewPr>
  <p:slideViewPr>
    <p:cSldViewPr snapToGrid="0" snapToObjects="1">
      <p:cViewPr varScale="1">
        <p:scale>
          <a:sx n="91" d="100"/>
          <a:sy n="91" d="100"/>
        </p:scale>
        <p:origin x="196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e Martin" userId="cb0194a5-6d63-41ca-ace6-4751bda7921e" providerId="ADAL" clId="{D24F9107-5844-5144-B162-E3F887155ED7}"/>
    <pc:docChg chg="undo redo custSel addSld delSld modSld">
      <pc:chgData name="Sue Martin" userId="cb0194a5-6d63-41ca-ace6-4751bda7921e" providerId="ADAL" clId="{D24F9107-5844-5144-B162-E3F887155ED7}" dt="2019-09-24T12:17:21.923" v="114" actId="1076"/>
      <pc:docMkLst>
        <pc:docMk/>
      </pc:docMkLst>
      <pc:sldChg chg="addSp delSp modSp">
        <pc:chgData name="Sue Martin" userId="cb0194a5-6d63-41ca-ace6-4751bda7921e" providerId="ADAL" clId="{D24F9107-5844-5144-B162-E3F887155ED7}" dt="2019-09-24T12:17:21.923" v="114" actId="1076"/>
        <pc:sldMkLst>
          <pc:docMk/>
          <pc:sldMk cId="0" sldId="256"/>
        </pc:sldMkLst>
        <pc:spChg chg="add del mod topLvl">
          <ac:chgData name="Sue Martin" userId="cb0194a5-6d63-41ca-ace6-4751bda7921e" providerId="ADAL" clId="{D24F9107-5844-5144-B162-E3F887155ED7}" dt="2019-09-24T11:55:44.943" v="46" actId="478"/>
          <ac:spMkLst>
            <pc:docMk/>
            <pc:sldMk cId="0" sldId="256"/>
            <ac:spMk id="2" creationId="{95469C26-6804-7B4E-AEC1-BDA11D3E22FF}"/>
          </ac:spMkLst>
        </pc:spChg>
        <pc:spChg chg="add del mod">
          <ac:chgData name="Sue Martin" userId="cb0194a5-6d63-41ca-ace6-4751bda7921e" providerId="ADAL" clId="{D24F9107-5844-5144-B162-E3F887155ED7}" dt="2019-09-24T11:55:05.366" v="29" actId="767"/>
          <ac:spMkLst>
            <pc:docMk/>
            <pc:sldMk cId="0" sldId="256"/>
            <ac:spMk id="7" creationId="{2BD099EF-A3CC-534A-8531-3EDCBD3211FF}"/>
          </ac:spMkLst>
        </pc:spChg>
        <pc:spChg chg="add del mod">
          <ac:chgData name="Sue Martin" userId="cb0194a5-6d63-41ca-ace6-4751bda7921e" providerId="ADAL" clId="{D24F9107-5844-5144-B162-E3F887155ED7}" dt="2019-09-24T12:03:46.888" v="101" actId="47"/>
          <ac:spMkLst>
            <pc:docMk/>
            <pc:sldMk cId="0" sldId="256"/>
            <ac:spMk id="10" creationId="{F6E00C2A-8E28-564F-ACB9-758FF02E4DEB}"/>
          </ac:spMkLst>
        </pc:spChg>
        <pc:spChg chg="add del">
          <ac:chgData name="Sue Martin" userId="cb0194a5-6d63-41ca-ace6-4751bda7921e" providerId="ADAL" clId="{D24F9107-5844-5144-B162-E3F887155ED7}" dt="2019-09-24T12:00:30.325" v="82" actId="478"/>
          <ac:spMkLst>
            <pc:docMk/>
            <pc:sldMk cId="0" sldId="256"/>
            <ac:spMk id="15" creationId="{C22E4BD7-C585-1042-83D6-3FBE21448B5F}"/>
          </ac:spMkLst>
        </pc:spChg>
        <pc:spChg chg="mod topLvl">
          <ac:chgData name="Sue Martin" userId="cb0194a5-6d63-41ca-ace6-4751bda7921e" providerId="ADAL" clId="{D24F9107-5844-5144-B162-E3F887155ED7}" dt="2019-09-24T12:17:21.923" v="114" actId="1076"/>
          <ac:spMkLst>
            <pc:docMk/>
            <pc:sldMk cId="0" sldId="256"/>
            <ac:spMk id="4103" creationId="{00000000-0000-0000-0000-000000000000}"/>
          </ac:spMkLst>
        </pc:spChg>
        <pc:grpChg chg="add del">
          <ac:chgData name="Sue Martin" userId="cb0194a5-6d63-41ca-ace6-4751bda7921e" providerId="ADAL" clId="{D24F9107-5844-5144-B162-E3F887155ED7}" dt="2019-09-24T11:55:20.168" v="40" actId="478"/>
          <ac:grpSpMkLst>
            <pc:docMk/>
            <pc:sldMk cId="0" sldId="256"/>
            <ac:grpSpMk id="6" creationId="{3D20A5FA-35B9-5A48-ADC7-E5E4C7303446}"/>
          </ac:grpSpMkLst>
        </pc:grpChg>
        <pc:grpChg chg="add del mod">
          <ac:chgData name="Sue Martin" userId="cb0194a5-6d63-41ca-ace6-4751bda7921e" providerId="ADAL" clId="{D24F9107-5844-5144-B162-E3F887155ED7}" dt="2019-09-24T11:55:44.943" v="46" actId="478"/>
          <ac:grpSpMkLst>
            <pc:docMk/>
            <pc:sldMk cId="0" sldId="256"/>
            <ac:grpSpMk id="14" creationId="{AAF968F4-D81B-7648-833F-D68D780E0054}"/>
          </ac:grpSpMkLst>
        </pc:grpChg>
        <pc:grpChg chg="add del mod">
          <ac:chgData name="Sue Martin" userId="cb0194a5-6d63-41ca-ace6-4751bda7921e" providerId="ADAL" clId="{D24F9107-5844-5144-B162-E3F887155ED7}" dt="2019-09-24T12:00:42.543" v="84" actId="478"/>
          <ac:grpSpMkLst>
            <pc:docMk/>
            <pc:sldMk cId="0" sldId="256"/>
            <ac:grpSpMk id="18" creationId="{C79A3DBF-FC57-3349-AFA1-A588AD5AD825}"/>
          </ac:grpSpMkLst>
        </pc:grpChg>
        <pc:picChg chg="add del mod">
          <ac:chgData name="Sue Martin" userId="cb0194a5-6d63-41ca-ace6-4751bda7921e" providerId="ADAL" clId="{D24F9107-5844-5144-B162-E3F887155ED7}" dt="2019-09-24T11:55:07.237" v="37" actId="931"/>
          <ac:picMkLst>
            <pc:docMk/>
            <pc:sldMk cId="0" sldId="256"/>
            <ac:picMk id="5" creationId="{E42AB2C5-009D-B74B-BEBA-32A360B899CC}"/>
          </ac:picMkLst>
        </pc:picChg>
        <pc:picChg chg="add mod modCrop">
          <ac:chgData name="Sue Martin" userId="cb0194a5-6d63-41ca-ace6-4751bda7921e" providerId="ADAL" clId="{D24F9107-5844-5144-B162-E3F887155ED7}" dt="2019-09-24T12:01:27.808" v="89" actId="732"/>
          <ac:picMkLst>
            <pc:docMk/>
            <pc:sldMk cId="0" sldId="256"/>
            <ac:picMk id="9" creationId="{A6E252C3-91C5-744F-981F-B80456EB2BE7}"/>
          </ac:picMkLst>
        </pc:picChg>
      </pc:sldChg>
      <pc:sldChg chg="modSp">
        <pc:chgData name="Sue Martin" userId="cb0194a5-6d63-41ca-ace6-4751bda7921e" providerId="ADAL" clId="{D24F9107-5844-5144-B162-E3F887155ED7}" dt="2019-09-20T11:26:06.611" v="6" actId="114"/>
        <pc:sldMkLst>
          <pc:docMk/>
          <pc:sldMk cId="0" sldId="299"/>
        </pc:sldMkLst>
        <pc:spChg chg="mod">
          <ac:chgData name="Sue Martin" userId="cb0194a5-6d63-41ca-ace6-4751bda7921e" providerId="ADAL" clId="{D24F9107-5844-5144-B162-E3F887155ED7}" dt="2019-09-20T11:26:06.611" v="6" actId="114"/>
          <ac:spMkLst>
            <pc:docMk/>
            <pc:sldMk cId="0" sldId="299"/>
            <ac:spMk id="22539" creationId="{00000000-0000-0000-0000-000000000000}"/>
          </ac:spMkLst>
        </pc:spChg>
      </pc:sldChg>
      <pc:sldChg chg="modSp">
        <pc:chgData name="Sue Martin" userId="cb0194a5-6d63-41ca-ace6-4751bda7921e" providerId="ADAL" clId="{D24F9107-5844-5144-B162-E3F887155ED7}" dt="2019-09-20T11:26:19.221" v="7" actId="114"/>
        <pc:sldMkLst>
          <pc:docMk/>
          <pc:sldMk cId="745877569" sldId="328"/>
        </pc:sldMkLst>
        <pc:spChg chg="mod">
          <ac:chgData name="Sue Martin" userId="cb0194a5-6d63-41ca-ace6-4751bda7921e" providerId="ADAL" clId="{D24F9107-5844-5144-B162-E3F887155ED7}" dt="2019-09-20T11:26:19.221" v="7" actId="114"/>
          <ac:spMkLst>
            <pc:docMk/>
            <pc:sldMk cId="745877569" sldId="328"/>
            <ac:spMk id="20" creationId="{86245AAF-3A58-C74A-9D9C-F571C86F6C09}"/>
          </ac:spMkLst>
        </pc:spChg>
      </pc:sldChg>
      <pc:sldChg chg="modSp">
        <pc:chgData name="Sue Martin" userId="cb0194a5-6d63-41ca-ace6-4751bda7921e" providerId="ADAL" clId="{D24F9107-5844-5144-B162-E3F887155ED7}" dt="2019-09-20T11:26:36.671" v="10" actId="114"/>
        <pc:sldMkLst>
          <pc:docMk/>
          <pc:sldMk cId="2898478361" sldId="329"/>
        </pc:sldMkLst>
        <pc:spChg chg="mod">
          <ac:chgData name="Sue Martin" userId="cb0194a5-6d63-41ca-ace6-4751bda7921e" providerId="ADAL" clId="{D24F9107-5844-5144-B162-E3F887155ED7}" dt="2019-09-20T11:26:36.671" v="10" actId="114"/>
          <ac:spMkLst>
            <pc:docMk/>
            <pc:sldMk cId="2898478361" sldId="329"/>
            <ac:spMk id="20" creationId="{86245AAF-3A58-C74A-9D9C-F571C86F6C09}"/>
          </ac:spMkLst>
        </pc:spChg>
      </pc:sldChg>
      <pc:sldChg chg="modSp">
        <pc:chgData name="Sue Martin" userId="cb0194a5-6d63-41ca-ace6-4751bda7921e" providerId="ADAL" clId="{D24F9107-5844-5144-B162-E3F887155ED7}" dt="2019-09-20T11:26:45.463" v="11" actId="114"/>
        <pc:sldMkLst>
          <pc:docMk/>
          <pc:sldMk cId="2667248780" sldId="330"/>
        </pc:sldMkLst>
        <pc:spChg chg="mod">
          <ac:chgData name="Sue Martin" userId="cb0194a5-6d63-41ca-ace6-4751bda7921e" providerId="ADAL" clId="{D24F9107-5844-5144-B162-E3F887155ED7}" dt="2019-09-20T11:26:45.463" v="11" actId="114"/>
          <ac:spMkLst>
            <pc:docMk/>
            <pc:sldMk cId="2667248780" sldId="330"/>
            <ac:spMk id="5" creationId="{BD3EE024-01D4-3941-94B3-EA5A0BA93EC8}"/>
          </ac:spMkLst>
        </pc:spChg>
      </pc:sldChg>
      <pc:sldChg chg="modSp">
        <pc:chgData name="Sue Martin" userId="cb0194a5-6d63-41ca-ace6-4751bda7921e" providerId="ADAL" clId="{D24F9107-5844-5144-B162-E3F887155ED7}" dt="2019-09-20T11:26:55.115" v="12" actId="114"/>
        <pc:sldMkLst>
          <pc:docMk/>
          <pc:sldMk cId="2455372595" sldId="331"/>
        </pc:sldMkLst>
        <pc:spChg chg="mod">
          <ac:chgData name="Sue Martin" userId="cb0194a5-6d63-41ca-ace6-4751bda7921e" providerId="ADAL" clId="{D24F9107-5844-5144-B162-E3F887155ED7}" dt="2019-09-20T11:26:55.115" v="12" actId="114"/>
          <ac:spMkLst>
            <pc:docMk/>
            <pc:sldMk cId="2455372595" sldId="331"/>
            <ac:spMk id="7" creationId="{2F6744BE-30B5-A440-A9B4-D93CD5E14673}"/>
          </ac:spMkLst>
        </pc:spChg>
      </pc:sldChg>
      <pc:sldChg chg="add del">
        <pc:chgData name="Sue Martin" userId="cb0194a5-6d63-41ca-ace6-4751bda7921e" providerId="ADAL" clId="{D24F9107-5844-5144-B162-E3F887155ED7}" dt="2019-09-24T12:03:49.519" v="103"/>
        <pc:sldMkLst>
          <pc:docMk/>
          <pc:sldMk cId="3914806032" sldId="333"/>
        </pc:sldMkLst>
      </pc:sldChg>
    </pc:docChg>
  </pc:docChgLst>
  <pc:docChgLst>
    <pc:chgData name="Sue Martin" userId="cb0194a5-6d63-41ca-ace6-4751bda7921e" providerId="ADAL" clId="{5EF43E9B-2078-1146-AC0B-3983A04B8DE9}"/>
    <pc:docChg chg="modSld">
      <pc:chgData name="Sue Martin" userId="cb0194a5-6d63-41ca-ace6-4751bda7921e" providerId="ADAL" clId="{5EF43E9B-2078-1146-AC0B-3983A04B8DE9}" dt="2019-09-25T11:35:43.640" v="99" actId="113"/>
      <pc:docMkLst>
        <pc:docMk/>
      </pc:docMkLst>
      <pc:sldChg chg="modNotesTx">
        <pc:chgData name="Sue Martin" userId="cb0194a5-6d63-41ca-ace6-4751bda7921e" providerId="ADAL" clId="{5EF43E9B-2078-1146-AC0B-3983A04B8DE9}" dt="2019-09-25T11:32:03.845" v="96" actId="20577"/>
        <pc:sldMkLst>
          <pc:docMk/>
          <pc:sldMk cId="0" sldId="302"/>
        </pc:sldMkLst>
      </pc:sldChg>
      <pc:sldChg chg="modNotesTx">
        <pc:chgData name="Sue Martin" userId="cb0194a5-6d63-41ca-ace6-4751bda7921e" providerId="ADAL" clId="{5EF43E9B-2078-1146-AC0B-3983A04B8DE9}" dt="2019-09-25T11:34:17.468" v="98" actId="113"/>
        <pc:sldMkLst>
          <pc:docMk/>
          <pc:sldMk cId="745877569" sldId="328"/>
        </pc:sldMkLst>
      </pc:sldChg>
      <pc:sldChg chg="modNotesTx">
        <pc:chgData name="Sue Martin" userId="cb0194a5-6d63-41ca-ace6-4751bda7921e" providerId="ADAL" clId="{5EF43E9B-2078-1146-AC0B-3983A04B8DE9}" dt="2019-09-25T11:35:43.640" v="99" actId="113"/>
        <pc:sldMkLst>
          <pc:docMk/>
          <pc:sldMk cId="2898478361" sldId="32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Palatino Linotype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0BC4317-49E5-4E58-B8FA-A820E6E33760}" type="datetimeFigureOut">
              <a:rPr lang="en-US" altLang="en-US"/>
              <a:pPr>
                <a:defRPr/>
              </a:pPr>
              <a:t>9/25/19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Palatino Linotype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FE83523-4728-4964-B34E-6E1EBFD15F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BDFFBAA-A316-48DA-8CC9-4618BE012330}" type="slidenum">
              <a:rPr lang="en-US" altLang="en-US" smtClean="0">
                <a:latin typeface="Palatino Linotype" panose="02040502050505030304" pitchFamily="18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4295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Different planets have different gases in their atmospheres, as well as different levels of each of the identified factors affecting germination and growth.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The atmosphere of Mars is mostly carbon dioxide compared to Earth, which is mostly nitrogen.</a:t>
            </a:r>
          </a:p>
          <a:p>
            <a:endParaRPr lang="en-GB" alt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22670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All plants need water, air (oxygen) and warmth in a suitable medium (such as soil) to germinate. Most seeds do not need light to germinate, although some do. </a:t>
            </a:r>
            <a:endParaRPr lang="en-GB" sz="1400" b="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+mn-cs"/>
            </a:endParaRPr>
          </a:p>
          <a:p>
            <a:pPr lvl="1"/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Oxygen is required by plants for respiration.</a:t>
            </a:r>
            <a:endParaRPr lang="en-GB" sz="1400" b="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+mn-cs"/>
            </a:endParaRPr>
          </a:p>
          <a:p>
            <a:pPr lvl="1"/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Once germinated, plants also need light and carbon dioxide (CO</a:t>
            </a:r>
            <a:r>
              <a:rPr lang="en-GB" sz="1200" b="0" kern="1200" baseline="-250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2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) to enable them to photosynthesise (make their own food): green pigments called chlorophyll in the leaves use energy from light to convert water and carbon dioxide in the air into carbohydrate.</a:t>
            </a:r>
            <a:endParaRPr lang="en-GB" sz="1400" b="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+mn-cs"/>
            </a:endParaRPr>
          </a:p>
          <a:p>
            <a:pPr lvl="1"/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+mn-cs"/>
              </a:rPr>
              <a:t>Factors that can affect plant growth include water (too little/too much), light levels, temperature, humidity, air quality, soil (nutrients).</a:t>
            </a:r>
            <a:endParaRPr lang="en-GB" sz="1400" b="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+mn-cs"/>
            </a:endParaRPr>
          </a:p>
          <a:p>
            <a:endParaRPr lang="en-GB" altLang="en-US" b="0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04805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4233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0563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BDFFBAA-A316-48DA-8CC9-4618BE012330}" type="slidenum">
              <a:rPr lang="en-US" altLang="en-US" smtClean="0">
                <a:latin typeface="Palatino Linotype" panose="02040502050505030304" pitchFamily="18" charset="0"/>
              </a:rPr>
              <a:pPr>
                <a:spcBef>
                  <a:spcPct val="0"/>
                </a:spcBef>
              </a:pPr>
              <a:t>16</a:t>
            </a:fld>
            <a:endParaRPr lang="en-US" altLang="en-US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467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/>
              <a:t>Make sure you give children time to consider their own ideas before revealing these images!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FD70630A-B253-42FC-922A-EF996B9666FA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1987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617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104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9406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12F23448-24A2-4D04-8BE1-011F668CF0BC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fld id="{A6F4E1BA-8A6B-4F92-9C30-FE9B70D16863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497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802B8-4CCC-4B52-8458-49194C9E1753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63CCE-06FB-4871-8CF6-20F6408F86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1073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45C3D-B03F-4EF8-AC74-CE9DBBFEE180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7B2DF-FADB-438C-AD27-C69AEAE1F5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1699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E9158-B56C-4A98-900B-BB82F62DF153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1AFF6-D9C6-471C-8571-24BAAA7FC1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2531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657A2-23E6-42D4-BA9D-B5D1F1746F21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2F81E-BB81-429F-8DE9-D6EA5E0E2A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421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4106E-721E-4206-B445-93BD2FD88B8F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BA372-D89E-4986-B652-2F66AE5B9E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1521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1B150-1675-40AC-83FE-10E654749F52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67021-3359-443C-B12D-1141E5B317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899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CD57C-4C55-49FA-A168-5D014A03DF5C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6D2D5-CAD1-4183-989C-0E781D1FDE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467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2C3AB-30B1-480C-A2F4-D952A66A653D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9211D-C852-431C-88CA-6EC1B9C79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1755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D2942-113E-418E-898D-1608785FFA5B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22613-ED08-49DA-A890-583CDCAEFB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1243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34AF5-E989-4269-9802-D59505E076E3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C60BF-E0ED-4B52-B8BD-58152F8A09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2571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83A87-8D57-4D06-BB71-1FCCD2E02AFC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A22D8-3148-4CE9-90EF-62FCF1424D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007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595959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BC40F260-3F74-4BCC-9D81-4A1A7BE11CB7}" type="datetime4">
              <a:rPr lang="en-US" altLang="en-US"/>
              <a:pPr>
                <a:defRPr/>
              </a:pPr>
              <a:t>September 25, 2019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6492875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1107B6D1-EDFD-4533-8C7B-4D4480B4A2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FF5B3D87-980A-A94C-9959-DAFC00AEDFF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0091" cy="23180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D68AC8F-5320-3D48-8398-F3EC4E0C998B}"/>
              </a:ext>
            </a:extLst>
          </p:cNvPr>
          <p:cNvGrpSpPr/>
          <p:nvPr userDrawn="1"/>
        </p:nvGrpSpPr>
        <p:grpSpPr>
          <a:xfrm>
            <a:off x="306904" y="324873"/>
            <a:ext cx="2955851" cy="918868"/>
            <a:chOff x="1477968" y="1451354"/>
            <a:chExt cx="6361772" cy="1977646"/>
          </a:xfrm>
        </p:grpSpPr>
        <p:pic>
          <p:nvPicPr>
            <p:cNvPr id="11" name="Picture 13">
              <a:extLst>
                <a:ext uri="{FF2B5EF4-FFF2-40B4-BE49-F238E27FC236}">
                  <a16:creationId xmlns:a16="http://schemas.microsoft.com/office/drawing/2014/main" id="{D9BD9798-2E79-A649-A5D1-87CFBE85DF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477968" y="1802567"/>
              <a:ext cx="1715493" cy="1323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1815A8A7-F1DE-0E42-A828-E75E834F3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862094" y="1451354"/>
              <a:ext cx="1977646" cy="1977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">
              <a:extLst>
                <a:ext uri="{FF2B5EF4-FFF2-40B4-BE49-F238E27FC236}">
                  <a16:creationId xmlns:a16="http://schemas.microsoft.com/office/drawing/2014/main" id="{33220646-264F-5949-9D5B-AA8DA7EB3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9609" y="1802567"/>
              <a:ext cx="1752600" cy="130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0C07FE2-34D5-E34E-B13C-9757712431D1}"/>
                </a:ext>
              </a:extLst>
            </p:cNvPr>
            <p:cNvCxnSpPr/>
            <p:nvPr/>
          </p:nvCxnSpPr>
          <p:spPr>
            <a:xfrm>
              <a:off x="3423684" y="1802567"/>
              <a:ext cx="0" cy="1303215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9AC8AD7-8894-7644-86FE-3071ABCF5C70}"/>
                </a:ext>
              </a:extLst>
            </p:cNvPr>
            <p:cNvCxnSpPr/>
            <p:nvPr/>
          </p:nvCxnSpPr>
          <p:spPr>
            <a:xfrm>
              <a:off x="5720316" y="1802567"/>
              <a:ext cx="0" cy="1303215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4" r:id="rId1"/>
    <p:sldLayoutId id="2147484345" r:id="rId2"/>
    <p:sldLayoutId id="2147484354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  <p:sldLayoutId id="2147484352" r:id="rId10"/>
    <p:sldLayoutId id="2147484353" r:id="rId11"/>
  </p:sldLayoutIdLst>
  <p:hf hdr="0" ftr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ＭＳ Ｐゴシック" charset="0"/>
          <a:cs typeface="ＭＳ Ｐゴシック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ＭＳ Ｐゴシック" charset="0"/>
          <a:cs typeface="ＭＳ Ｐゴシック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ＭＳ Ｐゴシック" charset="0"/>
          <a:cs typeface="ＭＳ Ｐゴシック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F7F7F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rgbClr val="7F7F7F"/>
          </a:solidFill>
          <a:latin typeface="+mj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j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rgbClr val="7F7F7F"/>
          </a:solidFill>
          <a:latin typeface="+mj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j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alex.evans@lcfc.co.uk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hyperlink" Target="mailto:sarah.eames@pstt.org.u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411BAAB-6319-A444-ACEA-D7A7AE67AE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1" b="-1"/>
          <a:stretch/>
        </p:blipFill>
        <p:spPr>
          <a:xfrm>
            <a:off x="201448" y="1319645"/>
            <a:ext cx="8741103" cy="5322893"/>
          </a:xfrm>
          <a:prstGeom prst="roundRect">
            <a:avLst>
              <a:gd name="adj" fmla="val 2797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133176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4103" name="TextBox 19"/>
          <p:cNvSpPr txBox="1">
            <a:spLocks noChangeArrowheads="1"/>
          </p:cNvSpPr>
          <p:nvPr/>
        </p:nvSpPr>
        <p:spPr bwMode="auto">
          <a:xfrm>
            <a:off x="201448" y="1418842"/>
            <a:ext cx="87411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chemeClr val="bg1"/>
                </a:solidFill>
              </a:rPr>
              <a:t>CITY SCIENCE STARS: Pitch Perfect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105" name="AutoShape 14" descr="Image result for next"/>
          <p:cNvSpPr>
            <a:spLocks noChangeAspect="1" noChangeArrowheads="1"/>
          </p:cNvSpPr>
          <p:nvPr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ditor[2].mp4">
            <a:hlinkClick r:id="" action="ppaction://media"/>
            <a:extLst>
              <a:ext uri="{FF2B5EF4-FFF2-40B4-BE49-F238E27FC236}">
                <a16:creationId xmlns:a16="http://schemas.microsoft.com/office/drawing/2014/main" id="{2340D68D-340E-D34B-8536-C7AA3AFDE6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9"/>
          <a:stretch/>
        </p:blipFill>
        <p:spPr bwMode="auto">
          <a:xfrm>
            <a:off x="216947" y="2091070"/>
            <a:ext cx="8710106" cy="4505146"/>
          </a:xfrm>
          <a:prstGeom prst="roundRect">
            <a:avLst>
              <a:gd name="adj" fmla="val 2615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002060"/>
            </a:solidFill>
            <a:miter lim="800000"/>
            <a:headEnd/>
            <a:tailEnd/>
          </a:ln>
          <a:effectLst/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LCFC GROUNDSMASTER’S CHALLENGE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00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6" descr="https://www.jpl.nasa.gov/spaceimages/images/largesize/PIA18614_hires.jpg">
            <a:extLst>
              <a:ext uri="{FF2B5EF4-FFF2-40B4-BE49-F238E27FC236}">
                <a16:creationId xmlns:a16="http://schemas.microsoft.com/office/drawing/2014/main" id="{F790F10B-8EFD-D14B-A01E-CD2CD76DBC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2" t="40302" r="1047" b="9395"/>
          <a:stretch/>
        </p:blipFill>
        <p:spPr bwMode="auto">
          <a:xfrm>
            <a:off x="216947" y="2091069"/>
            <a:ext cx="8710106" cy="4505147"/>
          </a:xfrm>
          <a:prstGeom prst="roundRect">
            <a:avLst>
              <a:gd name="adj" fmla="val 2615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002060"/>
            </a:solidFill>
          </a:ln>
          <a:effectLst/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3704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CAN WE GROW A FOOTBALL PITCH ON MARS?  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pic>
        <p:nvPicPr>
          <p:cNvPr id="8" name="Picture 18" descr="https://upload.wikimedia.org/wikipedia/commons/3/3b/Wembley_enggermatch.jpg">
            <a:extLst>
              <a:ext uri="{FF2B5EF4-FFF2-40B4-BE49-F238E27FC236}">
                <a16:creationId xmlns:a16="http://schemas.microsoft.com/office/drawing/2014/main" id="{A3F51331-F2F4-4349-BF9D-351521C557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3944" t="40391" r="3425" b="8189"/>
          <a:stretch/>
        </p:blipFill>
        <p:spPr bwMode="auto">
          <a:xfrm>
            <a:off x="1275907" y="3118884"/>
            <a:ext cx="6895195" cy="2870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2301443-C31B-D845-A7DA-422115578CA7}"/>
              </a:ext>
            </a:extLst>
          </p:cNvPr>
          <p:cNvGrpSpPr>
            <a:grpSpLocks/>
          </p:cNvGrpSpPr>
          <p:nvPr/>
        </p:nvGrpSpPr>
        <p:grpSpPr bwMode="auto">
          <a:xfrm>
            <a:off x="3792710" y="2296455"/>
            <a:ext cx="2966041" cy="2494916"/>
            <a:chOff x="4943958" y="4136402"/>
            <a:chExt cx="2298085" cy="1933575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35E59C37-8161-D649-9506-7D6D8A4F6D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121752" flipH="1">
              <a:off x="4943958" y="4518840"/>
              <a:ext cx="1156891" cy="1229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82CE8458-DE19-964B-B94A-4E84B0F8D8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6093" y="4136402"/>
              <a:ext cx="1885950" cy="1933575"/>
              <a:chOff x="5356093" y="4136402"/>
              <a:chExt cx="1885950" cy="1933575"/>
            </a:xfrm>
          </p:grpSpPr>
          <p:pic>
            <p:nvPicPr>
              <p:cNvPr id="14" name="Picture 4" descr="Sketch, Cartoon, Space, Set, Collection, Astronaut">
                <a:extLst>
                  <a:ext uri="{FF2B5EF4-FFF2-40B4-BE49-F238E27FC236}">
                    <a16:creationId xmlns:a16="http://schemas.microsoft.com/office/drawing/2014/main" id="{D2D7CFA5-DAA1-AC40-B481-705C073D04F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853" t="34097" r="15648" b="37709"/>
              <a:stretch>
                <a:fillRect/>
              </a:stretch>
            </p:blipFill>
            <p:spPr bwMode="auto">
              <a:xfrm rot="174191">
                <a:off x="5356093" y="4136402"/>
                <a:ext cx="1885950" cy="1933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5">
                <a:extLst>
                  <a:ext uri="{FF2B5EF4-FFF2-40B4-BE49-F238E27FC236}">
                    <a16:creationId xmlns:a16="http://schemas.microsoft.com/office/drawing/2014/main" id="{917462E2-4E3B-2745-8C19-A28F5002B1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42" r="19572" b="13081"/>
              <a:stretch>
                <a:fillRect/>
              </a:stretch>
            </p:blipFill>
            <p:spPr bwMode="auto">
              <a:xfrm>
                <a:off x="5927365" y="4283075"/>
                <a:ext cx="848897" cy="791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6" name="TextBox 2">
            <a:extLst>
              <a:ext uri="{FF2B5EF4-FFF2-40B4-BE49-F238E27FC236}">
                <a16:creationId xmlns:a16="http://schemas.microsoft.com/office/drawing/2014/main" id="{3BF2AC86-B7F7-6746-A3F2-F132FBB7EC79}"/>
              </a:ext>
            </a:extLst>
          </p:cNvPr>
          <p:cNvSpPr txBox="1">
            <a:spLocks noChangeArrowheads="1"/>
          </p:cNvSpPr>
          <p:nvPr/>
        </p:nvSpPr>
        <p:spPr bwMode="auto">
          <a:xfrm rot="989258">
            <a:off x="7142163" y="1570038"/>
            <a:ext cx="812800" cy="315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9900" b="1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F4076CFC-B1DB-4C46-B4B1-EDCAE8C5C2D9}"/>
              </a:ext>
            </a:extLst>
          </p:cNvPr>
          <p:cNvSpPr txBox="1">
            <a:spLocks noChangeArrowheads="1"/>
          </p:cNvSpPr>
          <p:nvPr/>
        </p:nvSpPr>
        <p:spPr bwMode="auto">
          <a:xfrm rot="989258">
            <a:off x="261938" y="3262313"/>
            <a:ext cx="81280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9900" b="1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id="{E5FB448F-73A5-0C42-B954-F0C8624F4CB2}"/>
              </a:ext>
            </a:extLst>
          </p:cNvPr>
          <p:cNvSpPr txBox="1">
            <a:spLocks noChangeArrowheads="1"/>
          </p:cNvSpPr>
          <p:nvPr/>
        </p:nvSpPr>
        <p:spPr bwMode="auto">
          <a:xfrm rot="-1351147">
            <a:off x="493713" y="1951038"/>
            <a:ext cx="8128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4000" b="1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19" name="TextBox 20">
            <a:extLst>
              <a:ext uri="{FF2B5EF4-FFF2-40B4-BE49-F238E27FC236}">
                <a16:creationId xmlns:a16="http://schemas.microsoft.com/office/drawing/2014/main" id="{9747EE43-3CFC-FF4D-BBF9-17CFFE5C16AC}"/>
              </a:ext>
            </a:extLst>
          </p:cNvPr>
          <p:cNvSpPr txBox="1">
            <a:spLocks noChangeArrowheads="1"/>
          </p:cNvSpPr>
          <p:nvPr/>
        </p:nvSpPr>
        <p:spPr bwMode="auto">
          <a:xfrm rot="-1351147">
            <a:off x="7418388" y="4089400"/>
            <a:ext cx="8128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4000" b="1">
                <a:solidFill>
                  <a:srgbClr val="00206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95191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3704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YOUR 8 WEEK INVESTIGATION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sp>
        <p:nvSpPr>
          <p:cNvPr id="20" name="TextBox 12">
            <a:extLst>
              <a:ext uri="{FF2B5EF4-FFF2-40B4-BE49-F238E27FC236}">
                <a16:creationId xmlns:a16="http://schemas.microsoft.com/office/drawing/2014/main" id="{86245AAF-3A58-C74A-9D9C-F571C86F6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907400"/>
            <a:ext cx="812958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groups, you will each investigate a different aspect of growing a grass pitch on Mars.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en-GB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Red light during the day</a:t>
            </a:r>
          </a:p>
          <a:p>
            <a:pPr marL="457200" indent="-4572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Blue light at sunrise/sunset</a:t>
            </a:r>
          </a:p>
          <a:p>
            <a:pPr marL="457200" indent="-4572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Cold</a:t>
            </a:r>
          </a:p>
          <a:p>
            <a:pPr marL="457200" indent="-4572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Acidic fog</a:t>
            </a:r>
          </a:p>
          <a:p>
            <a:pPr marL="457200" indent="-4572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Dust storms</a:t>
            </a:r>
          </a:p>
          <a:p>
            <a:pPr marL="457200" indent="-4572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Poor soil</a:t>
            </a:r>
          </a:p>
          <a:p>
            <a:pPr marL="457200" indent="-457200">
              <a:spcBef>
                <a:spcPct val="0"/>
              </a:spcBef>
              <a:defRPr/>
            </a:pPr>
            <a:endParaRPr lang="en-GB" alt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>
              <a:spcBef>
                <a:spcPct val="0"/>
              </a:spcBef>
              <a:defRPr/>
            </a:pPr>
            <a:endParaRPr lang="en-GB" alt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>
              <a:spcBef>
                <a:spcPct val="0"/>
              </a:spcBef>
              <a:defRPr/>
            </a:pPr>
            <a:endParaRPr lang="en-GB" alt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>
              <a:spcBef>
                <a:spcPct val="0"/>
              </a:spcBef>
              <a:defRPr/>
            </a:pPr>
            <a:endParaRPr lang="en-GB" alt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CC59D9C-097D-5944-AE06-753EB0FD5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6435" y="3429000"/>
            <a:ext cx="1676400" cy="1292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002060"/>
            </a:solidFill>
          </a:ln>
          <a:effectLst/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D7C0DF9-175B-044F-8F8E-E583B0B0E5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5085" y="4898889"/>
            <a:ext cx="3587750" cy="1282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00206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745877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3704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EXPERIMENTAL VARIABLES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100">
              <a:solidFill>
                <a:srgbClr val="595959"/>
              </a:solidFill>
            </a:endParaRPr>
          </a:p>
        </p:txBody>
      </p:sp>
      <p:sp>
        <p:nvSpPr>
          <p:cNvPr id="20" name="TextBox 12">
            <a:extLst>
              <a:ext uri="{FF2B5EF4-FFF2-40B4-BE49-F238E27FC236}">
                <a16:creationId xmlns:a16="http://schemas.microsoft.com/office/drawing/2014/main" id="{86245AAF-3A58-C74A-9D9C-F571C86F6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907400"/>
            <a:ext cx="8789248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None/>
            </a:pPr>
            <a:r>
              <a:rPr lang="en-GB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en-GB" alt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- Which ‘soil’ will allow the grass to grow best?</a:t>
            </a: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en-GB" alt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- Which type of grass seed grows best?</a:t>
            </a: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en-GB" alt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- Will red light affect the growth of grass?</a:t>
            </a: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r>
              <a:rPr lang="en-GB" alt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Will blue light from sunrise and sunset affect the grass?</a:t>
            </a: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en-GB" alt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- Will the cold Martian nights affect the grass?</a:t>
            </a: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  <a:r>
              <a:rPr lang="en-GB" alt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- Will a carbon dioxide rich atmosphere affect the grass?</a:t>
            </a: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r>
            <a:r>
              <a:rPr lang="en-GB" alt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- Will the acidic fog on Mars affect the grass?</a:t>
            </a:r>
          </a:p>
        </p:txBody>
      </p:sp>
    </p:spTree>
    <p:extLst>
      <p:ext uri="{BB962C8B-B14F-4D97-AF65-F5344CB8AC3E}">
        <p14:creationId xmlns:p14="http://schemas.microsoft.com/office/powerpoint/2010/main" val="2898478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D7ECA47F-1AB7-E94E-A847-6E35E407BF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35598"/>
            <a:ext cx="9144000" cy="249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3704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YOUR 8 WEEK INVESTIGATION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chemeClr val="bg1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BD3EE024-01D4-3941-94B3-EA5A0BA93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13" y="2265363"/>
            <a:ext cx="856297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Each week I’ll ask for an update on your experiments, so please fill in your lab book and maybe take photos!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After half-term, we will discuss your findings as a class and put together your conclusions.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GB" altLang="en-US" sz="25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002060"/>
                </a:solidFill>
              </a:rPr>
              <a:t>Good luck, scientists!</a:t>
            </a:r>
          </a:p>
        </p:txBody>
      </p:sp>
    </p:spTree>
    <p:extLst>
      <p:ext uri="{BB962C8B-B14F-4D97-AF65-F5344CB8AC3E}">
        <p14:creationId xmlns:p14="http://schemas.microsoft.com/office/powerpoint/2010/main" val="2667248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3704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002060"/>
                </a:solidFill>
              </a:rPr>
              <a:t>WHAT HAVE WE LEARNED TODAY?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2F6744BE-30B5-A440-A9B4-D93CD5E14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907400"/>
            <a:ext cx="8789248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marL="342900" indent="-342900">
              <a:spcBef>
                <a:spcPct val="0"/>
              </a:spcBef>
              <a:spcAft>
                <a:spcPts val="600"/>
              </a:spcAft>
              <a:defRPr/>
            </a:pP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a ‘scientist’ looks like – ANYBODY!</a:t>
            </a:r>
          </a:p>
          <a:p>
            <a:pPr marL="342900" indent="-342900">
              <a:spcBef>
                <a:spcPct val="0"/>
              </a:spcBef>
              <a:spcAft>
                <a:spcPts val="600"/>
              </a:spcAft>
              <a:defRPr/>
            </a:pP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How to plan a science experiment</a:t>
            </a:r>
          </a:p>
          <a:p>
            <a:pPr marL="342900" indent="-342900">
              <a:spcBef>
                <a:spcPct val="0"/>
              </a:spcBef>
              <a:spcAft>
                <a:spcPts val="600"/>
              </a:spcAft>
              <a:defRPr/>
            </a:pP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How to observe and gather information</a:t>
            </a:r>
          </a:p>
          <a:p>
            <a:pPr marL="342900" indent="-342900">
              <a:spcBef>
                <a:spcPct val="0"/>
              </a:spcBef>
              <a:spcAft>
                <a:spcPts val="600"/>
              </a:spcAft>
              <a:defRPr/>
            </a:pP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How to grow our mini football pitches</a:t>
            </a:r>
          </a:p>
        </p:txBody>
      </p:sp>
      <p:sp>
        <p:nvSpPr>
          <p:cNvPr id="8" name="Slide Number Placeholder 8">
            <a:extLst>
              <a:ext uri="{FF2B5EF4-FFF2-40B4-BE49-F238E27FC236}">
                <a16:creationId xmlns:a16="http://schemas.microsoft.com/office/drawing/2014/main" id="{B20B3BC2-7EC2-4342-9404-C0263EE3E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372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AF968F4-D81B-7648-833F-D68D780E0054}"/>
              </a:ext>
            </a:extLst>
          </p:cNvPr>
          <p:cNvGrpSpPr/>
          <p:nvPr/>
        </p:nvGrpSpPr>
        <p:grpSpPr>
          <a:xfrm>
            <a:off x="210208" y="2777590"/>
            <a:ext cx="8741104" cy="3887630"/>
            <a:chOff x="210208" y="-206692"/>
            <a:chExt cx="8741104" cy="3887630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95469C26-6804-7B4E-AEC1-BDA11D3E22FF}"/>
                </a:ext>
              </a:extLst>
            </p:cNvPr>
            <p:cNvSpPr/>
            <p:nvPr/>
          </p:nvSpPr>
          <p:spPr>
            <a:xfrm>
              <a:off x="210208" y="-206692"/>
              <a:ext cx="8741104" cy="3887630"/>
            </a:xfrm>
            <a:prstGeom prst="roundRect">
              <a:avLst>
                <a:gd name="adj" fmla="val 2650"/>
              </a:avLst>
            </a:prstGeom>
            <a:solidFill>
              <a:srgbClr val="002060"/>
            </a:solidFill>
            <a:ln>
              <a:solidFill>
                <a:srgbClr val="00206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3" name="TextBox 19"/>
            <p:cNvSpPr txBox="1">
              <a:spLocks noChangeArrowheads="1"/>
            </p:cNvSpPr>
            <p:nvPr/>
          </p:nvSpPr>
          <p:spPr bwMode="auto">
            <a:xfrm>
              <a:off x="210208" y="7813"/>
              <a:ext cx="8741104" cy="33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000" b="1" dirty="0">
                  <a:solidFill>
                    <a:schemeClr val="bg1"/>
                  </a:solidFill>
                </a:rPr>
                <a:t>Alex Evans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000" dirty="0">
                  <a:solidFill>
                    <a:schemeClr val="bg1"/>
                  </a:solidFill>
                </a:rPr>
                <a:t>LCFC STEM Coach</a:t>
              </a:r>
            </a:p>
            <a:p>
              <a:pPr algn="ctr" eaLnBrk="1" hangingPunct="1">
                <a:spcBef>
                  <a:spcPct val="0"/>
                </a:spcBef>
                <a:buNone/>
              </a:pPr>
              <a:r>
                <a:rPr lang="en-US" altLang="en-US" sz="3000" dirty="0">
                  <a:solidFill>
                    <a:schemeClr val="bg1"/>
                  </a:solidFill>
                  <a:hlinkClick r:id="rId3"/>
                </a:rPr>
                <a:t>alex.evans@lcfc.co.uk</a:t>
              </a:r>
              <a:endParaRPr lang="en-US" altLang="en-US" sz="3000" dirty="0">
                <a:solidFill>
                  <a:schemeClr val="bg1"/>
                </a:solidFill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3000" dirty="0">
                <a:solidFill>
                  <a:schemeClr val="bg1"/>
                </a:solidFill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000" b="1" dirty="0">
                  <a:solidFill>
                    <a:schemeClr val="bg1"/>
                  </a:solidFill>
                </a:rPr>
                <a:t>Sarah Eames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3000" dirty="0">
                  <a:solidFill>
                    <a:schemeClr val="bg1"/>
                  </a:solidFill>
                </a:rPr>
                <a:t>Primary Science Specialist</a:t>
              </a:r>
              <a:br>
                <a:rPr lang="en-US" altLang="en-US" sz="3000" dirty="0">
                  <a:solidFill>
                    <a:schemeClr val="bg1"/>
                  </a:solidFill>
                </a:rPr>
              </a:br>
              <a:r>
                <a:rPr lang="en-US" altLang="en-US" sz="3000" dirty="0">
                  <a:solidFill>
                    <a:schemeClr val="bg1"/>
                  </a:solidFill>
                  <a:hlinkClick r:id="rId4"/>
                </a:rPr>
                <a:t>sarah.eames@pstt.org.uk</a:t>
              </a:r>
              <a:r>
                <a:rPr lang="en-US" altLang="en-US" sz="3000" dirty="0">
                  <a:solidFill>
                    <a:schemeClr val="bg1"/>
                  </a:solidFill>
                </a:rPr>
                <a:t> </a:t>
              </a:r>
            </a:p>
          </p:txBody>
        </p:sp>
      </p:grpSp>
      <p:sp>
        <p:nvSpPr>
          <p:cNvPr id="4105" name="AutoShape 14" descr="Image result for next"/>
          <p:cNvSpPr>
            <a:spLocks noChangeAspect="1" noChangeArrowheads="1"/>
          </p:cNvSpPr>
          <p:nvPr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2E4BD7-C585-1042-83D6-3FBE21448B5F}"/>
              </a:ext>
            </a:extLst>
          </p:cNvPr>
          <p:cNvSpPr/>
          <p:nvPr/>
        </p:nvSpPr>
        <p:spPr>
          <a:xfrm>
            <a:off x="77972" y="311888"/>
            <a:ext cx="3345712" cy="94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D20A5FA-35B9-5A48-ADC7-E5E4C7303446}"/>
              </a:ext>
            </a:extLst>
          </p:cNvPr>
          <p:cNvGrpSpPr/>
          <p:nvPr/>
        </p:nvGrpSpPr>
        <p:grpSpPr>
          <a:xfrm>
            <a:off x="1477968" y="541918"/>
            <a:ext cx="6361772" cy="1977646"/>
            <a:chOff x="1477968" y="1451354"/>
            <a:chExt cx="6361772" cy="1977646"/>
          </a:xfrm>
        </p:grpSpPr>
        <p:pic>
          <p:nvPicPr>
            <p:cNvPr id="410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477968" y="1802567"/>
              <a:ext cx="1715493" cy="1323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6" name="Picture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862094" y="1451354"/>
              <a:ext cx="1977646" cy="1977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7" name="Picture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689609" y="1802567"/>
              <a:ext cx="1752600" cy="130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A47A6D77-D997-3E40-B414-C200A9A6696C}"/>
                </a:ext>
              </a:extLst>
            </p:cNvPr>
            <p:cNvCxnSpPr/>
            <p:nvPr/>
          </p:nvCxnSpPr>
          <p:spPr>
            <a:xfrm>
              <a:off x="3423684" y="1802567"/>
              <a:ext cx="0" cy="1303215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DF8F500-DDD4-D249-92E3-9E93417DFF9A}"/>
                </a:ext>
              </a:extLst>
            </p:cNvPr>
            <p:cNvCxnSpPr/>
            <p:nvPr/>
          </p:nvCxnSpPr>
          <p:spPr>
            <a:xfrm>
              <a:off x="5720316" y="1802567"/>
              <a:ext cx="0" cy="1303215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698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Slide Number Placeholder 8"/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100" dirty="0">
              <a:solidFill>
                <a:srgbClr val="595959"/>
              </a:solidFill>
            </a:endParaRPr>
          </a:p>
        </p:txBody>
      </p:sp>
      <p:sp>
        <p:nvSpPr>
          <p:cNvPr id="6155" name="TextBox 5"/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002060"/>
                </a:solidFill>
              </a:rPr>
              <a:t>WELCOME TO CITY SCIENCE STARS</a:t>
            </a: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218323" y="1763683"/>
            <a:ext cx="8204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GB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What does a scientist look like?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97682F3-C991-0745-93F0-B1EFA7E469E0}"/>
              </a:ext>
            </a:extLst>
          </p:cNvPr>
          <p:cNvGrpSpPr/>
          <p:nvPr/>
        </p:nvGrpSpPr>
        <p:grpSpPr>
          <a:xfrm>
            <a:off x="358062" y="2514636"/>
            <a:ext cx="8429343" cy="3978239"/>
            <a:chOff x="250200" y="2573179"/>
            <a:chExt cx="7150061" cy="3374480"/>
          </a:xfrm>
        </p:grpSpPr>
        <p:pic>
          <p:nvPicPr>
            <p:cNvPr id="6158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723" y="2573179"/>
              <a:ext cx="2065538" cy="1376193"/>
            </a:xfrm>
            <a:prstGeom prst="roundRect">
              <a:avLst>
                <a:gd name="adj" fmla="val 6534"/>
              </a:avLst>
            </a:prstGeom>
            <a:solidFill>
              <a:srgbClr val="FFFFFF">
                <a:shade val="85000"/>
              </a:srgbClr>
            </a:solidFill>
            <a:ln w="31750">
              <a:solidFill>
                <a:srgbClr val="002060"/>
              </a:solidFill>
              <a:miter lim="800000"/>
              <a:headEnd/>
              <a:tailEnd/>
            </a:ln>
            <a:effectLst/>
          </p:spPr>
        </p:pic>
        <p:pic>
          <p:nvPicPr>
            <p:cNvPr id="6160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200" y="2575213"/>
              <a:ext cx="2625725" cy="1377950"/>
            </a:xfrm>
            <a:prstGeom prst="roundRect">
              <a:avLst>
                <a:gd name="adj" fmla="val 4993"/>
              </a:avLst>
            </a:prstGeom>
            <a:solidFill>
              <a:srgbClr val="FFFFFF">
                <a:shade val="85000"/>
              </a:srgbClr>
            </a:solidFill>
            <a:ln w="31750">
              <a:solidFill>
                <a:srgbClr val="002060"/>
              </a:solidFill>
            </a:ln>
            <a:effectLst/>
          </p:spPr>
        </p:pic>
        <p:pic>
          <p:nvPicPr>
            <p:cNvPr id="6157" name="Picture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832" y="4118038"/>
              <a:ext cx="2744429" cy="1829620"/>
            </a:xfrm>
            <a:prstGeom prst="roundRect">
              <a:avLst>
                <a:gd name="adj" fmla="val 4332"/>
              </a:avLst>
            </a:prstGeom>
            <a:solidFill>
              <a:srgbClr val="FFFFFF">
                <a:shade val="85000"/>
              </a:srgbClr>
            </a:solidFill>
            <a:ln w="31750">
              <a:solidFill>
                <a:srgbClr val="002060"/>
              </a:solidFill>
              <a:miter lim="800000"/>
              <a:headEnd/>
              <a:tailEnd/>
            </a:ln>
            <a:effectLst/>
          </p:spPr>
        </p:pic>
        <p:pic>
          <p:nvPicPr>
            <p:cNvPr id="6161" name="Picture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200" y="4118040"/>
              <a:ext cx="4243601" cy="1829619"/>
            </a:xfrm>
            <a:prstGeom prst="roundRect">
              <a:avLst>
                <a:gd name="adj" fmla="val 3945"/>
              </a:avLst>
            </a:prstGeom>
            <a:solidFill>
              <a:srgbClr val="FFFFFF">
                <a:shade val="85000"/>
              </a:srgbClr>
            </a:solidFill>
            <a:ln w="31750">
              <a:solidFill>
                <a:srgbClr val="002060"/>
              </a:solidFill>
              <a:miter lim="800000"/>
              <a:headEnd/>
              <a:tailEnd/>
            </a:ln>
            <a:effectLst/>
          </p:spPr>
        </p:pic>
        <p:pic>
          <p:nvPicPr>
            <p:cNvPr id="6159" name="Picture 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26"/>
            <a:stretch>
              <a:fillRect/>
            </a:stretch>
          </p:blipFill>
          <p:spPr bwMode="auto">
            <a:xfrm>
              <a:off x="3036135" y="2573179"/>
              <a:ext cx="2138377" cy="1385055"/>
            </a:xfrm>
            <a:prstGeom prst="roundRect">
              <a:avLst>
                <a:gd name="adj" fmla="val 6547"/>
              </a:avLst>
            </a:prstGeom>
            <a:solidFill>
              <a:srgbClr val="FFFFFF">
                <a:shade val="85000"/>
              </a:srgbClr>
            </a:solidFill>
            <a:ln w="31750">
              <a:solidFill>
                <a:srgbClr val="002060"/>
              </a:solidFill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253618" y="2055406"/>
            <a:ext cx="8108577" cy="403542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altLang="en-US" sz="2300" b="1" dirty="0">
                <a:solidFill>
                  <a:srgbClr val="FF0000"/>
                </a:solidFill>
              </a:rPr>
              <a:t>Observe</a:t>
            </a:r>
            <a:r>
              <a:rPr lang="en-GB" altLang="en-US" sz="2300" dirty="0">
                <a:solidFill>
                  <a:schemeClr val="tx1"/>
                </a:solidFill>
              </a:rPr>
              <a:t> </a:t>
            </a:r>
            <a:r>
              <a:rPr lang="en-GB" altLang="en-US" sz="2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identify a mystery to be solved</a:t>
            </a:r>
          </a:p>
          <a:p>
            <a:pPr>
              <a:spcBef>
                <a:spcPts val="0"/>
              </a:spcBef>
            </a:pPr>
            <a:endParaRPr lang="en-GB" altLang="en-US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GB" altLang="en-US" sz="2300" b="1" dirty="0">
                <a:solidFill>
                  <a:srgbClr val="FFC000"/>
                </a:solidFill>
              </a:rPr>
              <a:t>Question</a:t>
            </a:r>
            <a:r>
              <a:rPr lang="en-GB" altLang="en-US" sz="2300" dirty="0">
                <a:solidFill>
                  <a:schemeClr val="tx1"/>
                </a:solidFill>
              </a:rPr>
              <a:t> </a:t>
            </a:r>
            <a:r>
              <a:rPr lang="en-GB" altLang="en-US" sz="2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think about the cause of the mystery</a:t>
            </a:r>
          </a:p>
          <a:p>
            <a:pPr>
              <a:spcBef>
                <a:spcPts val="0"/>
              </a:spcBef>
            </a:pPr>
            <a:endParaRPr lang="en-GB" altLang="en-US" sz="16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GB" altLang="en-US" sz="2300" b="1" dirty="0">
                <a:solidFill>
                  <a:srgbClr val="92D050"/>
                </a:solidFill>
              </a:rPr>
              <a:t>Predict</a:t>
            </a:r>
            <a:r>
              <a:rPr lang="en-GB" altLang="en-US" sz="2300" dirty="0">
                <a:solidFill>
                  <a:schemeClr val="tx1"/>
                </a:solidFill>
              </a:rPr>
              <a:t> </a:t>
            </a:r>
            <a:r>
              <a:rPr lang="en-GB" altLang="en-US" sz="2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imagine the answer to the mystery</a:t>
            </a:r>
          </a:p>
          <a:p>
            <a:pPr>
              <a:spcBef>
                <a:spcPts val="0"/>
              </a:spcBef>
            </a:pPr>
            <a:endParaRPr lang="en-GB" altLang="en-US" sz="16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GB" altLang="en-US" sz="2300" b="1" dirty="0">
                <a:solidFill>
                  <a:srgbClr val="00B050"/>
                </a:solidFill>
              </a:rPr>
              <a:t>Test</a:t>
            </a:r>
            <a:r>
              <a:rPr lang="en-GB" altLang="en-US" sz="2300" dirty="0">
                <a:solidFill>
                  <a:schemeClr val="tx1"/>
                </a:solidFill>
              </a:rPr>
              <a:t> </a:t>
            </a:r>
            <a:r>
              <a:rPr lang="en-GB" altLang="en-US" sz="2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design an experiment to test prediction</a:t>
            </a:r>
          </a:p>
          <a:p>
            <a:pPr>
              <a:spcBef>
                <a:spcPts val="0"/>
              </a:spcBef>
            </a:pPr>
            <a:endParaRPr lang="en-GB" altLang="en-US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GB" altLang="en-US" sz="2300" b="1" dirty="0">
                <a:solidFill>
                  <a:srgbClr val="00B0F0"/>
                </a:solidFill>
              </a:rPr>
              <a:t>Analyse</a:t>
            </a:r>
            <a:r>
              <a:rPr lang="en-GB" altLang="en-US" sz="2300" dirty="0">
                <a:solidFill>
                  <a:schemeClr val="tx1"/>
                </a:solidFill>
              </a:rPr>
              <a:t> </a:t>
            </a:r>
            <a:r>
              <a:rPr lang="en-GB" altLang="en-US" sz="2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look at the results of the experiment</a:t>
            </a:r>
          </a:p>
          <a:p>
            <a:pPr>
              <a:spcBef>
                <a:spcPts val="0"/>
              </a:spcBef>
            </a:pPr>
            <a:endParaRPr lang="en-GB" altLang="en-US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GB" altLang="en-US" sz="2300" b="1" dirty="0">
                <a:solidFill>
                  <a:srgbClr val="7030A0"/>
                </a:solidFill>
              </a:rPr>
              <a:t>Conclude</a:t>
            </a:r>
            <a:r>
              <a:rPr lang="en-GB" altLang="en-US" sz="2300" dirty="0">
                <a:solidFill>
                  <a:schemeClr val="tx1"/>
                </a:solidFill>
              </a:rPr>
              <a:t> </a:t>
            </a:r>
            <a:r>
              <a:rPr lang="en-GB" altLang="en-US" sz="2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what have we found out?</a:t>
            </a:r>
            <a:endParaRPr lang="en-GB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44B8BF0C-0DFA-F046-9889-EBE39B609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HOW DO SCIENCE EXPERIMENTS WORK?</a:t>
            </a:r>
          </a:p>
        </p:txBody>
      </p:sp>
      <p:sp>
        <p:nvSpPr>
          <p:cNvPr id="17" name="Slide Number Placeholder 8">
            <a:extLst>
              <a:ext uri="{FF2B5EF4-FFF2-40B4-BE49-F238E27FC236}">
                <a16:creationId xmlns:a16="http://schemas.microsoft.com/office/drawing/2014/main" id="{97F22FF8-B86D-4241-ADEF-96CC78F70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16243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7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9"/>
          <a:stretch/>
        </p:blipFill>
        <p:spPr bwMode="auto">
          <a:xfrm>
            <a:off x="252300" y="2091070"/>
            <a:ext cx="8657783" cy="4505146"/>
          </a:xfrm>
          <a:prstGeom prst="roundRect">
            <a:avLst>
              <a:gd name="adj" fmla="val 2613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133176"/>
            </a:solidFill>
            <a:miter lim="800000"/>
            <a:headEnd/>
            <a:tailEnd/>
          </a:ln>
          <a:effectLst/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ZOOMING OUT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FD0A1A56-8367-C849-9E34-DE3934C3E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3" b="3104"/>
          <a:stretch/>
        </p:blipFill>
        <p:spPr bwMode="auto">
          <a:xfrm>
            <a:off x="233917" y="2091070"/>
            <a:ext cx="8676166" cy="4505146"/>
          </a:xfrm>
          <a:prstGeom prst="roundRect">
            <a:avLst>
              <a:gd name="adj" fmla="val 2605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133176"/>
            </a:solidFill>
            <a:miter lim="800000"/>
            <a:headEnd/>
            <a:tailEnd/>
          </a:ln>
          <a:effectLst/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ZOOMING OUT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78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98E0F94C-4E70-434C-BC3D-AAF7E79D14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" b="7865"/>
          <a:stretch/>
        </p:blipFill>
        <p:spPr bwMode="auto">
          <a:xfrm>
            <a:off x="233917" y="2091070"/>
            <a:ext cx="8684624" cy="4505146"/>
          </a:xfrm>
          <a:prstGeom prst="roundRect">
            <a:avLst>
              <a:gd name="adj" fmla="val 3052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133176"/>
            </a:solidFill>
            <a:miter lim="800000"/>
            <a:headEnd/>
            <a:tailEnd/>
          </a:ln>
          <a:effectLst/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ZOOMING OUT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969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9E73B7CE-D587-B840-9D9F-06B7649BCE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5" t="2754" r="6102"/>
          <a:stretch/>
        </p:blipFill>
        <p:spPr bwMode="auto">
          <a:xfrm>
            <a:off x="225459" y="2091070"/>
            <a:ext cx="8701594" cy="4505146"/>
          </a:xfrm>
          <a:prstGeom prst="roundRect">
            <a:avLst>
              <a:gd name="adj" fmla="val 2615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133176"/>
            </a:solidFill>
          </a:ln>
          <a:effectLst/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ZOOMING OUT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552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D0E29C9E-CC2E-9549-9F05-57675FA676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50" b="8022"/>
          <a:stretch/>
        </p:blipFill>
        <p:spPr bwMode="auto">
          <a:xfrm>
            <a:off x="216947" y="2091070"/>
            <a:ext cx="8710106" cy="4505146"/>
          </a:xfrm>
          <a:prstGeom prst="roundRect">
            <a:avLst>
              <a:gd name="adj" fmla="val 3087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133176"/>
            </a:solidFill>
            <a:miter lim="800000"/>
            <a:headEnd/>
            <a:tailEnd/>
          </a:ln>
          <a:effectLst/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6D25AF5C-0CCA-3540-A487-14FB24654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ZOOMING OUT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11F67BE0-87E1-B249-9315-6B4510C67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09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12"/>
          <p:cNvSpPr txBox="1">
            <a:spLocks noChangeArrowheads="1"/>
          </p:cNvSpPr>
          <p:nvPr/>
        </p:nvSpPr>
        <p:spPr bwMode="auto">
          <a:xfrm>
            <a:off x="112713" y="1976438"/>
            <a:ext cx="8921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i="1">
              <a:solidFill>
                <a:schemeClr val="tx1"/>
              </a:solidFill>
            </a:endParaRPr>
          </a:p>
        </p:txBody>
      </p:sp>
      <p:sp>
        <p:nvSpPr>
          <p:cNvPr id="22539" name="TextBox 12"/>
          <p:cNvSpPr txBox="1">
            <a:spLocks noChangeArrowheads="1"/>
          </p:cNvSpPr>
          <p:nvPr/>
        </p:nvSpPr>
        <p:spPr bwMode="auto">
          <a:xfrm>
            <a:off x="176400" y="1937403"/>
            <a:ext cx="47609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King Power Stadium pitch requires a lot of care:</a:t>
            </a:r>
          </a:p>
          <a:p>
            <a:pPr marL="342900" indent="-342900">
              <a:spcBef>
                <a:spcPct val="0"/>
              </a:spcBef>
              <a:defRPr/>
            </a:pPr>
            <a:endParaRPr lang="en-GB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97% grass / 3% artificial grass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Powerful lamps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Special watering system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Under-grass heating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Constant damage repair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Very expensive!</a:t>
            </a:r>
            <a:endParaRPr lang="en-GB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254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230" y="3098685"/>
            <a:ext cx="3271837" cy="2366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0">
            <a:solidFill>
              <a:srgbClr val="002060"/>
            </a:solidFill>
          </a:ln>
          <a:effectLst/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F91C8DF9-072D-9746-8289-9E89A3945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43" y="1317761"/>
            <a:ext cx="914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b="1">
                <a:solidFill>
                  <a:srgbClr val="002060"/>
                </a:solidFill>
              </a:rPr>
              <a:t>THE KING POWER STADIUM PITCH </a:t>
            </a:r>
          </a:p>
        </p:txBody>
      </p:sp>
      <p:sp>
        <p:nvSpPr>
          <p:cNvPr id="15" name="Slide Number Placeholder 8">
            <a:extLst>
              <a:ext uri="{FF2B5EF4-FFF2-40B4-BE49-F238E27FC236}">
                <a16:creationId xmlns:a16="http://schemas.microsoft.com/office/drawing/2014/main" id="{01BCFC50-54C3-9748-833F-22DCD77A6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506417" y="6509155"/>
            <a:ext cx="5619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5EEF962-F0F7-45F0-B165-81DB68A49C12}" type="slidenum">
              <a:rPr lang="en-US" altLang="en-US" sz="1100" smtClean="0">
                <a:solidFill>
                  <a:srgbClr val="59595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1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DD103851B62549BC2360EB6DC619ED" ma:contentTypeVersion="10" ma:contentTypeDescription="Create a new document." ma:contentTypeScope="" ma:versionID="b9b0c55ad6c65f6cf8c72229c816fae9">
  <xsd:schema xmlns:xsd="http://www.w3.org/2001/XMLSchema" xmlns:xs="http://www.w3.org/2001/XMLSchema" xmlns:p="http://schemas.microsoft.com/office/2006/metadata/properties" xmlns:ns2="c7520106-09ff-44f8-a26a-506c2325c591" xmlns:ns3="213a1d3d-6baa-4fa0-bb69-c9ea02787b86" targetNamespace="http://schemas.microsoft.com/office/2006/metadata/properties" ma:root="true" ma:fieldsID="3a630ee33d29640ae7bc1917116a85b5" ns2:_="" ns3:_="">
    <xsd:import namespace="c7520106-09ff-44f8-a26a-506c2325c591"/>
    <xsd:import namespace="213a1d3d-6baa-4fa0-bb69-c9ea02787b8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520106-09ff-44f8-a26a-506c2325c59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3a1d3d-6baa-4fa0-bb69-c9ea02787b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7520106-09ff-44f8-a26a-506c2325c59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00BB109-FBCB-43C4-9CF1-FBBE29BD1913}"/>
</file>

<file path=customXml/itemProps2.xml><?xml version="1.0" encoding="utf-8"?>
<ds:datastoreItem xmlns:ds="http://schemas.openxmlformats.org/officeDocument/2006/customXml" ds:itemID="{52FDC462-3512-46FA-809D-2DEA1679FBF3}"/>
</file>

<file path=customXml/itemProps3.xml><?xml version="1.0" encoding="utf-8"?>
<ds:datastoreItem xmlns:ds="http://schemas.openxmlformats.org/officeDocument/2006/customXml" ds:itemID="{D4C18C88-7277-4ABA-9E3E-07AFF573A48A}"/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24450</TotalTime>
  <Words>573</Words>
  <Application>Microsoft Macintosh PowerPoint</Application>
  <PresentationFormat>On-screen Show (4:3)</PresentationFormat>
  <Paragraphs>109</Paragraphs>
  <Slides>16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Century Gothic</vt:lpstr>
      <vt:lpstr>Courier New</vt:lpstr>
      <vt:lpstr>Palatino Linotype</vt:lpstr>
      <vt:lpstr>Executive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Leicester City Football Club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Marketing</dc:creator>
  <cp:lastModifiedBy>Sue Martin</cp:lastModifiedBy>
  <cp:revision>271</cp:revision>
  <cp:lastPrinted>2016-09-05T12:38:26Z</cp:lastPrinted>
  <dcterms:created xsi:type="dcterms:W3CDTF">2016-01-29T16:12:45Z</dcterms:created>
  <dcterms:modified xsi:type="dcterms:W3CDTF">2019-09-25T11:35:49Z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0x01010003DD103851B62549BC2360EB6DC619ED</vt:lpwstr>
  </property>
  <property fmtid="{D5CDD505-2E9C-101B-9397-08002B2CF9AE}" pid="3" name="_SourceUrl">
    <vt:lpwstr/>
  </property>
  <property fmtid="{D5CDD505-2E9C-101B-9397-08002B2CF9AE}" pid="4" name="_SharedFileIndex">
    <vt:lpwstr/>
  </property>
  <property fmtid="{D5CDD505-2E9C-101B-9397-08002B2CF9AE}" pid="5" name="ComplianceAssetId">
    <vt:lpwstr/>
  </property>
  <property fmtid="{D5CDD505-2E9C-101B-9397-08002B2CF9AE}" pid="6" name="IsMyDocuments">
    <vt:bool>true</vt:bool>
  </property>
</Properties>
</file>