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33" r:id="rId2"/>
    <p:sldId id="307" r:id="rId3"/>
    <p:sldId id="324" r:id="rId4"/>
    <p:sldId id="325" r:id="rId5"/>
    <p:sldId id="326" r:id="rId6"/>
    <p:sldId id="327" r:id="rId7"/>
    <p:sldId id="328" r:id="rId8"/>
    <p:sldId id="329" r:id="rId9"/>
    <p:sldId id="330" r:id="rId10"/>
    <p:sldId id="331" r:id="rId11"/>
    <p:sldId id="332" r:id="rId12"/>
    <p:sldId id="321" r:id="rId13"/>
  </p:sldIdLst>
  <p:sldSz cx="9144000" cy="6858000" type="screen4x3"/>
  <p:notesSz cx="6797675" cy="9926638"/>
  <p:defaultTextStyle>
    <a:defPPr>
      <a:defRPr lang="en-US"/>
    </a:defPPr>
    <a:lvl1pPr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5pPr>
    <a:lvl6pPr marL="22860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6pPr>
    <a:lvl7pPr marL="27432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7pPr>
    <a:lvl8pPr marL="32004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8pPr>
    <a:lvl9pPr marL="36576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3176"/>
    <a:srgbClr val="CC0000"/>
    <a:srgbClr val="EEA4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10" autoAdjust="0"/>
    <p:restoredTop sz="94681"/>
  </p:normalViewPr>
  <p:slideViewPr>
    <p:cSldViewPr snapToGrid="0" snapToObjects="1">
      <p:cViewPr varScale="1">
        <p:scale>
          <a:sx n="91" d="100"/>
          <a:sy n="91" d="100"/>
        </p:scale>
        <p:origin x="1656"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e Martin" userId="cb0194a5-6d63-41ca-ace6-4751bda7921e" providerId="ADAL" clId="{417586EB-3C73-B143-85A3-AD62D0B2AA6D}"/>
    <pc:docChg chg="custSel addSld delSld modSld">
      <pc:chgData name="Sue Martin" userId="cb0194a5-6d63-41ca-ace6-4751bda7921e" providerId="ADAL" clId="{417586EB-3C73-B143-85A3-AD62D0B2AA6D}" dt="2019-09-24T12:18:58.361" v="329" actId="1076"/>
      <pc:docMkLst>
        <pc:docMk/>
      </pc:docMkLst>
      <pc:sldChg chg="modNotesTx">
        <pc:chgData name="Sue Martin" userId="cb0194a5-6d63-41ca-ace6-4751bda7921e" providerId="ADAL" clId="{417586EB-3C73-B143-85A3-AD62D0B2AA6D}" dt="2019-09-24T09:45:15.700" v="280" actId="20577"/>
        <pc:sldMkLst>
          <pc:docMk/>
          <pc:sldMk cId="0" sldId="307"/>
        </pc:sldMkLst>
      </pc:sldChg>
      <pc:sldChg chg="modNotesTx">
        <pc:chgData name="Sue Martin" userId="cb0194a5-6d63-41ca-ace6-4751bda7921e" providerId="ADAL" clId="{417586EB-3C73-B143-85A3-AD62D0B2AA6D}" dt="2019-09-24T09:44:37.774" v="240" actId="20577"/>
        <pc:sldMkLst>
          <pc:docMk/>
          <pc:sldMk cId="4093383715" sldId="324"/>
        </pc:sldMkLst>
      </pc:sldChg>
      <pc:sldChg chg="modNotesTx">
        <pc:chgData name="Sue Martin" userId="cb0194a5-6d63-41ca-ace6-4751bda7921e" providerId="ADAL" clId="{417586EB-3C73-B143-85A3-AD62D0B2AA6D}" dt="2019-09-24T09:41:51.447" v="26" actId="20577"/>
        <pc:sldMkLst>
          <pc:docMk/>
          <pc:sldMk cId="4022484605" sldId="329"/>
        </pc:sldMkLst>
      </pc:sldChg>
      <pc:sldChg chg="modSp">
        <pc:chgData name="Sue Martin" userId="cb0194a5-6d63-41ca-ace6-4751bda7921e" providerId="ADAL" clId="{417586EB-3C73-B143-85A3-AD62D0B2AA6D}" dt="2019-09-24T09:42:59.989" v="28" actId="20577"/>
        <pc:sldMkLst>
          <pc:docMk/>
          <pc:sldMk cId="2536169696" sldId="331"/>
        </pc:sldMkLst>
        <pc:spChg chg="mod">
          <ac:chgData name="Sue Martin" userId="cb0194a5-6d63-41ca-ace6-4751bda7921e" providerId="ADAL" clId="{417586EB-3C73-B143-85A3-AD62D0B2AA6D}" dt="2019-09-24T09:42:59.989" v="28" actId="20577"/>
          <ac:spMkLst>
            <pc:docMk/>
            <pc:sldMk cId="2536169696" sldId="331"/>
            <ac:spMk id="18" creationId="{7A1EA706-4A90-B042-A6D1-9B106CAEB69E}"/>
          </ac:spMkLst>
        </pc:spChg>
      </pc:sldChg>
      <pc:sldChg chg="modSp add">
        <pc:chgData name="Sue Martin" userId="cb0194a5-6d63-41ca-ace6-4751bda7921e" providerId="ADAL" clId="{417586EB-3C73-B143-85A3-AD62D0B2AA6D}" dt="2019-09-24T12:18:58.361" v="329" actId="1076"/>
        <pc:sldMkLst>
          <pc:docMk/>
          <pc:sldMk cId="1822770870" sldId="333"/>
        </pc:sldMkLst>
        <pc:spChg chg="mod">
          <ac:chgData name="Sue Martin" userId="cb0194a5-6d63-41ca-ace6-4751bda7921e" providerId="ADAL" clId="{417586EB-3C73-B143-85A3-AD62D0B2AA6D}" dt="2019-09-24T12:18:58.361" v="329" actId="1076"/>
          <ac:spMkLst>
            <pc:docMk/>
            <pc:sldMk cId="1822770870" sldId="333"/>
            <ac:spMk id="4103" creationId="{00000000-0000-0000-0000-000000000000}"/>
          </ac:spMkLst>
        </pc:spChg>
        <pc:picChg chg="mod modCrop">
          <ac:chgData name="Sue Martin" userId="cb0194a5-6d63-41ca-ace6-4751bda7921e" providerId="ADAL" clId="{417586EB-3C73-B143-85A3-AD62D0B2AA6D}" dt="2019-09-24T12:11:39.680" v="323" actId="14100"/>
          <ac:picMkLst>
            <pc:docMk/>
            <pc:sldMk cId="1822770870" sldId="333"/>
            <ac:picMk id="9" creationId="{A6E252C3-91C5-744F-981F-B80456EB2BE7}"/>
          </ac:picMkLst>
        </pc:picChg>
      </pc:sldChg>
    </pc:docChg>
  </pc:docChgLst>
  <pc:docChgLst>
    <pc:chgData name="Sue Martin" userId="cb0194a5-6d63-41ca-ace6-4751bda7921e" providerId="ADAL" clId="{3CC5B699-56D9-8C42-855E-FC376020A638}"/>
    <pc:docChg chg="custSel modSld">
      <pc:chgData name="Sue Martin" userId="cb0194a5-6d63-41ca-ace6-4751bda7921e" providerId="ADAL" clId="{3CC5B699-56D9-8C42-855E-FC376020A638}" dt="2019-10-07T09:02:58.155" v="2615" actId="20577"/>
      <pc:docMkLst>
        <pc:docMk/>
      </pc:docMkLst>
      <pc:sldChg chg="modNotesTx">
        <pc:chgData name="Sue Martin" userId="cb0194a5-6d63-41ca-ace6-4751bda7921e" providerId="ADAL" clId="{3CC5B699-56D9-8C42-855E-FC376020A638}" dt="2019-09-25T12:56:57.885" v="2614" actId="20577"/>
        <pc:sldMkLst>
          <pc:docMk/>
          <pc:sldMk cId="2502178499" sldId="325"/>
        </pc:sldMkLst>
      </pc:sldChg>
      <pc:sldChg chg="modNotesTx">
        <pc:chgData name="Sue Martin" userId="cb0194a5-6d63-41ca-ace6-4751bda7921e" providerId="ADAL" clId="{3CC5B699-56D9-8C42-855E-FC376020A638}" dt="2019-09-25T12:40:47.580" v="181" actId="20577"/>
        <pc:sldMkLst>
          <pc:docMk/>
          <pc:sldMk cId="1284499689" sldId="326"/>
        </pc:sldMkLst>
      </pc:sldChg>
      <pc:sldChg chg="modNotesTx">
        <pc:chgData name="Sue Martin" userId="cb0194a5-6d63-41ca-ace6-4751bda7921e" providerId="ADAL" clId="{3CC5B699-56D9-8C42-855E-FC376020A638}" dt="2019-09-25T12:53:47.136" v="2105" actId="313"/>
        <pc:sldMkLst>
          <pc:docMk/>
          <pc:sldMk cId="2502794631" sldId="327"/>
        </pc:sldMkLst>
      </pc:sldChg>
      <pc:sldChg chg="modSp">
        <pc:chgData name="Sue Martin" userId="cb0194a5-6d63-41ca-ace6-4751bda7921e" providerId="ADAL" clId="{3CC5B699-56D9-8C42-855E-FC376020A638}" dt="2019-10-07T09:02:58.155" v="2615" actId="20577"/>
        <pc:sldMkLst>
          <pc:docMk/>
          <pc:sldMk cId="903354096" sldId="328"/>
        </pc:sldMkLst>
        <pc:graphicFrameChg chg="modGraphic">
          <ac:chgData name="Sue Martin" userId="cb0194a5-6d63-41ca-ace6-4751bda7921e" providerId="ADAL" clId="{3CC5B699-56D9-8C42-855E-FC376020A638}" dt="2019-10-07T09:02:58.155" v="2615" actId="20577"/>
          <ac:graphicFrameMkLst>
            <pc:docMk/>
            <pc:sldMk cId="903354096" sldId="328"/>
            <ac:graphicFrameMk id="6" creationId="{7FEBD188-0739-E646-9FC1-6D3DA6091538}"/>
          </ac:graphicFrameMkLst>
        </pc:graphicFrameChg>
      </pc:sldChg>
      <pc:sldChg chg="modNotesTx">
        <pc:chgData name="Sue Martin" userId="cb0194a5-6d63-41ca-ace6-4751bda7921e" providerId="ADAL" clId="{3CC5B699-56D9-8C42-855E-FC376020A638}" dt="2019-09-25T12:55:42.516" v="2450" actId="20577"/>
        <pc:sldMkLst>
          <pc:docMk/>
          <pc:sldMk cId="2536169696" sldId="331"/>
        </pc:sldMkLst>
      </pc:sldChg>
      <pc:sldChg chg="modNotesTx">
        <pc:chgData name="Sue Martin" userId="cb0194a5-6d63-41ca-ace6-4751bda7921e" providerId="ADAL" clId="{3CC5B699-56D9-8C42-855E-FC376020A638}" dt="2019-09-25T12:56:16.187" v="2538" actId="20577"/>
        <pc:sldMkLst>
          <pc:docMk/>
          <pc:sldMk cId="2499476010" sldId="33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6F3321F2-B093-4553-97C6-48DB6F96B1C8}" type="datetimeFigureOut">
              <a:rPr lang="en-US" altLang="en-US"/>
              <a:pPr>
                <a:defRPr/>
              </a:pPr>
              <a:t>10/7/19</a:t>
            </a:fld>
            <a:endParaRPr lang="en-US" alt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7100455B-C723-48CC-865B-35341A3D01D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BDFFBAA-A316-48DA-8CC9-4618BE012330}" type="slidenum">
              <a:rPr lang="en-US" altLang="en-US" smtClean="0">
                <a:latin typeface="Palatino Linotype" panose="02040502050505030304" pitchFamily="18" charset="0"/>
              </a:rPr>
              <a:pPr>
                <a:spcBef>
                  <a:spcPct val="0"/>
                </a:spcBef>
              </a:pPr>
              <a:t>1</a:t>
            </a:fld>
            <a:endParaRPr lang="en-US" altLang="en-US">
              <a:latin typeface="Palatino Linotype" panose="02040502050505030304" pitchFamily="18" charset="0"/>
            </a:endParaRPr>
          </a:p>
        </p:txBody>
      </p:sp>
    </p:spTree>
    <p:extLst>
      <p:ext uri="{BB962C8B-B14F-4D97-AF65-F5344CB8AC3E}">
        <p14:creationId xmlns:p14="http://schemas.microsoft.com/office/powerpoint/2010/main" val="1992719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'Sports’ caps are much easier to use than simple bottle necks as these can be closed whilst the filled balloon is attached and opened to create the air cushion. Otherwise, the balloon needs to be squeezed tightly whilst being attached and held like this until you are ready to release the air.</a:t>
            </a:r>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10</a:t>
            </a:fld>
            <a:endParaRPr lang="en-US" altLang="en-US"/>
          </a:p>
        </p:txBody>
      </p:sp>
    </p:spTree>
    <p:extLst>
      <p:ext uri="{BB962C8B-B14F-4D97-AF65-F5344CB8AC3E}">
        <p14:creationId xmlns:p14="http://schemas.microsoft.com/office/powerpoint/2010/main" val="12768802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Try to ensure that children understand that repeated measurements increase accuracy.</a:t>
            </a:r>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11</a:t>
            </a:fld>
            <a:endParaRPr lang="en-US" altLang="en-US"/>
          </a:p>
        </p:txBody>
      </p:sp>
    </p:spTree>
    <p:extLst>
      <p:ext uri="{BB962C8B-B14F-4D97-AF65-F5344CB8AC3E}">
        <p14:creationId xmlns:p14="http://schemas.microsoft.com/office/powerpoint/2010/main" val="1437261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DDC7409-957D-4504-9870-9D540B7BD8BC}" type="slidenum">
              <a:rPr lang="en-US" altLang="en-US" smtClean="0">
                <a:latin typeface="Palatino Linotype" panose="02040502050505030304" pitchFamily="18" charset="0"/>
              </a:rPr>
              <a:pPr>
                <a:spcBef>
                  <a:spcPct val="0"/>
                </a:spcBef>
              </a:pPr>
              <a:t>12</a:t>
            </a:fld>
            <a:endParaRPr lang="en-US" altLang="en-US">
              <a:latin typeface="Palatino Linotype" panose="02040502050505030304" pitchFamily="18" charset="0"/>
            </a:endParaRPr>
          </a:p>
        </p:txBody>
      </p:sp>
    </p:spTree>
    <p:extLst>
      <p:ext uri="{BB962C8B-B14F-4D97-AF65-F5344CB8AC3E}">
        <p14:creationId xmlns:p14="http://schemas.microsoft.com/office/powerpoint/2010/main" val="4218084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There may be more than one answer – ask children </a:t>
            </a:r>
            <a:r>
              <a:rPr lang="en-GB" altLang="en-US" i="0" dirty="0"/>
              <a:t>to</a:t>
            </a:r>
            <a:r>
              <a:rPr lang="en-GB" altLang="en-US" i="1" dirty="0"/>
              <a:t> justify</a:t>
            </a:r>
            <a:r>
              <a:rPr lang="en-GB" altLang="en-US" dirty="0"/>
              <a:t> </a:t>
            </a:r>
            <a:r>
              <a:rPr lang="en-GB" altLang="en-US"/>
              <a:t>their answers.</a:t>
            </a:r>
            <a:endParaRPr lang="en-GB" altLang="en-US" dirty="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2</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dirty="0"/>
              <a:t>Ensure credit is given for ANY other reasoning about selecting an odd one out too. This page then focuses on friction as it is focus of lesson.</a:t>
            </a:r>
          </a:p>
          <a:p>
            <a:endParaRPr lang="en-GB" altLang="en-US" dirty="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3</a:t>
            </a:fld>
            <a:endParaRPr lang="en-US" altLang="en-US"/>
          </a:p>
        </p:txBody>
      </p:sp>
    </p:spTree>
    <p:extLst>
      <p:ext uri="{BB962C8B-B14F-4D97-AF65-F5344CB8AC3E}">
        <p14:creationId xmlns:p14="http://schemas.microsoft.com/office/powerpoint/2010/main" val="3958893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Check children understand that </a:t>
            </a:r>
            <a:r>
              <a:rPr lang="en-GB" altLang="en-US" b="1" dirty="0"/>
              <a:t>a force is any push or pull</a:t>
            </a:r>
            <a:r>
              <a:rPr lang="en-GB" altLang="en-US" dirty="0"/>
              <a:t>.</a:t>
            </a:r>
          </a:p>
          <a:p>
            <a:r>
              <a:rPr lang="en-GB" altLang="en-US" i="1" dirty="0"/>
              <a:t>Examples</a:t>
            </a:r>
            <a:r>
              <a:rPr lang="en-GB" altLang="en-US" dirty="0"/>
              <a:t> of forces include friction, gravity, air resistance…</a:t>
            </a:r>
          </a:p>
          <a:p>
            <a:endParaRPr lang="en-GB" altLang="en-US" dirty="0"/>
          </a:p>
          <a:p>
            <a:r>
              <a:rPr lang="en-GB" altLang="en-US" dirty="0"/>
              <a:t>Friction is a force that always opposes motion. Heat </a:t>
            </a:r>
            <a:r>
              <a:rPr lang="en-GB" altLang="en-US"/>
              <a:t>is generated.</a:t>
            </a:r>
            <a:endParaRPr lang="en-GB" altLang="en-US" dirty="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4</a:t>
            </a:fld>
            <a:endParaRPr lang="en-US" altLang="en-US"/>
          </a:p>
        </p:txBody>
      </p:sp>
    </p:spTree>
    <p:extLst>
      <p:ext uri="{BB962C8B-B14F-4D97-AF65-F5344CB8AC3E}">
        <p14:creationId xmlns:p14="http://schemas.microsoft.com/office/powerpoint/2010/main" val="1381414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Forces are measured in Newtons – symbol N. </a:t>
            </a:r>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5</a:t>
            </a:fld>
            <a:endParaRPr lang="en-US" altLang="en-US"/>
          </a:p>
        </p:txBody>
      </p:sp>
    </p:spTree>
    <p:extLst>
      <p:ext uri="{BB962C8B-B14F-4D97-AF65-F5344CB8AC3E}">
        <p14:creationId xmlns:p14="http://schemas.microsoft.com/office/powerpoint/2010/main" val="3148963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A comparative test does not require every variable to be kept the same (e.g. you could compare 2 shoes that are different lengths and have different soles), but does make a direct comparison between the 2 objects when changing one specified variable and measuring another.</a:t>
            </a:r>
          </a:p>
          <a:p>
            <a:endParaRPr lang="en-GB" altLang="en-US" dirty="0"/>
          </a:p>
          <a:p>
            <a:r>
              <a:rPr lang="en-GB" altLang="en-US" dirty="0"/>
              <a:t>It may be the case that it is useful to control some, but not all variables. In this case, weighing the shoes increases grip for all shoes (so that children can take larger measurements of force, which tend to be more accurate and create more discernible differences than very small ones) so it is important that this particular aspect is ‘fair’.</a:t>
            </a:r>
          </a:p>
          <a:p>
            <a:r>
              <a:rPr lang="en-GB" altLang="en-US" dirty="0"/>
              <a:t>For example, you could compare the friction created by the soles of 2 completely different shoes (which could be very different in mass, shape of the sole, material of the sole etc.). In this case, you would be taking accurate and scientific measurements to compare the force required to move the shoes over the same surface under the same general conditions and you could legitimately conclude that one shoe created more friction than the other.</a:t>
            </a:r>
          </a:p>
          <a:p>
            <a:r>
              <a:rPr lang="en-GB" altLang="en-US" dirty="0"/>
              <a:t>A fair test, in contrast, would need identical shoes in every aspect except one. perhaps the tread pattern on the shoe differed, but the shoes were: the same length, the sole length the same shape and size; made of the same material, including the sole… etc.</a:t>
            </a:r>
          </a:p>
          <a:p>
            <a:endParaRPr lang="en-GB" altLang="en-US" dirty="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6</a:t>
            </a:fld>
            <a:endParaRPr lang="en-US" altLang="en-US"/>
          </a:p>
        </p:txBody>
      </p:sp>
    </p:spTree>
    <p:extLst>
      <p:ext uri="{BB962C8B-B14F-4D97-AF65-F5344CB8AC3E}">
        <p14:creationId xmlns:p14="http://schemas.microsoft.com/office/powerpoint/2010/main" val="4064340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7</a:t>
            </a:fld>
            <a:endParaRPr lang="en-US" altLang="en-US"/>
          </a:p>
        </p:txBody>
      </p:sp>
    </p:spTree>
    <p:extLst>
      <p:ext uri="{BB962C8B-B14F-4D97-AF65-F5344CB8AC3E}">
        <p14:creationId xmlns:p14="http://schemas.microsoft.com/office/powerpoint/2010/main" val="39315945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sz="1200" b="0" i="0" u="none" strike="noStrike" kern="1200" dirty="0">
                <a:solidFill>
                  <a:schemeClr val="tx1"/>
                </a:solidFill>
                <a:effectLst/>
                <a:latin typeface="+mn-lt"/>
                <a:ea typeface="MS PGothic" panose="020B0600070205080204" pitchFamily="34" charset="-128"/>
                <a:cs typeface="ＭＳ Ｐゴシック" charset="0"/>
              </a:rPr>
              <a:t>Dr Suzie </a:t>
            </a:r>
            <a:r>
              <a:rPr lang="en-GB" sz="1200" b="0" i="0" u="none" strike="noStrike" kern="1200" dirty="0" err="1">
                <a:solidFill>
                  <a:schemeClr val="tx1"/>
                </a:solidFill>
                <a:effectLst/>
                <a:latin typeface="+mn-lt"/>
                <a:ea typeface="MS PGothic" panose="020B0600070205080204" pitchFamily="34" charset="-128"/>
                <a:cs typeface="ＭＳ Ｐゴシック" charset="0"/>
              </a:rPr>
              <a:t>Imber</a:t>
            </a:r>
            <a:r>
              <a:rPr lang="en-GB" sz="1200" b="0" i="0" u="none" strike="noStrike" kern="1200" dirty="0">
                <a:solidFill>
                  <a:schemeClr val="tx1"/>
                </a:solidFill>
                <a:effectLst/>
                <a:latin typeface="+mn-lt"/>
                <a:ea typeface="MS PGothic" panose="020B0600070205080204" pitchFamily="34" charset="-128"/>
                <a:cs typeface="ＭＳ Ｐゴシック" charset="0"/>
              </a:rPr>
              <a:t> using a supercollider. Certain materials can create magnetic levitation when cooled down using liquid nitrogen. This allows the disc to be pushed around above the track without dropping off while also never actually touching it, making the movement friction-less</a:t>
            </a:r>
            <a:endParaRPr lang="en-GB" altLang="en-US" dirty="0"/>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8</a:t>
            </a:fld>
            <a:endParaRPr lang="en-US" altLang="en-US"/>
          </a:p>
        </p:txBody>
      </p:sp>
    </p:spTree>
    <p:extLst>
      <p:ext uri="{BB962C8B-B14F-4D97-AF65-F5344CB8AC3E}">
        <p14:creationId xmlns:p14="http://schemas.microsoft.com/office/powerpoint/2010/main" val="1323172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11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A0077AD4-CB9B-4C51-974B-1EE24BC85478}" type="slidenum">
              <a:rPr lang="en-US" altLang="en-US" smtClean="0"/>
              <a:pPr/>
              <a:t>9</a:t>
            </a:fld>
            <a:endParaRPr lang="en-US" altLang="en-US"/>
          </a:p>
        </p:txBody>
      </p:sp>
    </p:spTree>
    <p:extLst>
      <p:ext uri="{BB962C8B-B14F-4D97-AF65-F5344CB8AC3E}">
        <p14:creationId xmlns:p14="http://schemas.microsoft.com/office/powerpoint/2010/main" val="2081578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lstStyle>
            <a:lvl1pPr>
              <a:lnSpc>
                <a:spcPct val="100000"/>
              </a:lnSpc>
              <a:defRPr sz="8000"/>
            </a:lvl1pPr>
          </a:lstStyle>
          <a:p>
            <a:r>
              <a:rPr lang="en-GB"/>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893287B5-9247-4480-BA93-72E1F87A5847}" type="datetime4">
              <a:rPr lang="en-US" altLang="en-US"/>
              <a:pPr>
                <a:defRPr/>
              </a:pPr>
              <a:t>October 7,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43DE620E-C998-43DF-9C78-78EF379813D6}" type="slidenum">
              <a:rPr lang="en-US" altLang="en-US"/>
              <a:pPr>
                <a:defRPr/>
              </a:pPr>
              <a:t>‹#›</a:t>
            </a:fld>
            <a:endParaRPr lang="en-US" altLang="en-US"/>
          </a:p>
        </p:txBody>
      </p:sp>
    </p:spTree>
    <p:extLst>
      <p:ext uri="{BB962C8B-B14F-4D97-AF65-F5344CB8AC3E}">
        <p14:creationId xmlns:p14="http://schemas.microsoft.com/office/powerpoint/2010/main" val="1660044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FFC11C21-182F-449A-9C12-C3FED3CE69A3}" type="datetime4">
              <a:rPr lang="en-US" altLang="en-US"/>
              <a:pPr>
                <a:defRPr/>
              </a:pPr>
              <a:t>October 7,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E6AE2F4-5F67-4ACE-BC58-C0DC3BCC16A9}" type="slidenum">
              <a:rPr lang="en-US" altLang="en-US"/>
              <a:pPr>
                <a:defRPr/>
              </a:pPr>
              <a:t>‹#›</a:t>
            </a:fld>
            <a:endParaRPr lang="en-US" altLang="en-US"/>
          </a:p>
        </p:txBody>
      </p:sp>
    </p:spTree>
    <p:extLst>
      <p:ext uri="{BB962C8B-B14F-4D97-AF65-F5344CB8AC3E}">
        <p14:creationId xmlns:p14="http://schemas.microsoft.com/office/powerpoint/2010/main" val="3329266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D4745776-2A61-45CE-9F44-14C93E113D76}" type="datetime4">
              <a:rPr lang="en-US" altLang="en-US"/>
              <a:pPr>
                <a:defRPr/>
              </a:pPr>
              <a:t>October 7,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D1386E7-0A3F-4DD8-9728-5B29420DF68D}" type="slidenum">
              <a:rPr lang="en-US" altLang="en-US"/>
              <a:pPr>
                <a:defRPr/>
              </a:pPr>
              <a:t>‹#›</a:t>
            </a:fld>
            <a:endParaRPr lang="en-US" altLang="en-US"/>
          </a:p>
        </p:txBody>
      </p:sp>
    </p:spTree>
    <p:extLst>
      <p:ext uri="{BB962C8B-B14F-4D97-AF65-F5344CB8AC3E}">
        <p14:creationId xmlns:p14="http://schemas.microsoft.com/office/powerpoint/2010/main" val="1866718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19D871C1-99A2-44AD-882C-B1C16F36D54A}" type="datetime4">
              <a:rPr lang="en-US" altLang="en-US"/>
              <a:pPr>
                <a:defRPr/>
              </a:pPr>
              <a:t>October 7,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281B75A-F655-4573-B9D0-7E56A8A409DE}" type="slidenum">
              <a:rPr lang="en-US" altLang="en-US"/>
              <a:pPr>
                <a:defRPr/>
              </a:pPr>
              <a:t>‹#›</a:t>
            </a:fld>
            <a:endParaRPr lang="en-US" altLang="en-US"/>
          </a:p>
        </p:txBody>
      </p:sp>
    </p:spTree>
    <p:extLst>
      <p:ext uri="{BB962C8B-B14F-4D97-AF65-F5344CB8AC3E}">
        <p14:creationId xmlns:p14="http://schemas.microsoft.com/office/powerpoint/2010/main" val="4023200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Oval 3"/>
          <p:cNvSpPr/>
          <p:nvPr/>
        </p:nvSpPr>
        <p:spPr>
          <a:xfrm>
            <a:off x="4495800"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Oval 4"/>
          <p:cNvSpPr/>
          <p:nvPr/>
        </p:nvSpPr>
        <p:spPr>
          <a:xfrm>
            <a:off x="4695825"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Oval 5"/>
          <p:cNvSpPr/>
          <p:nvPr/>
        </p:nvSpPr>
        <p:spPr>
          <a:xfrm>
            <a:off x="4297363" y="3924300"/>
            <a:ext cx="84137"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a:xfrm>
            <a:off x="722313" y="1371600"/>
            <a:ext cx="7772400" cy="2505075"/>
          </a:xfrm>
        </p:spPr>
        <p:txBody>
          <a:bodyPr/>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GB"/>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7" name="Date Placeholder 3"/>
          <p:cNvSpPr>
            <a:spLocks noGrp="1"/>
          </p:cNvSpPr>
          <p:nvPr>
            <p:ph type="dt" sz="half" idx="10"/>
          </p:nvPr>
        </p:nvSpPr>
        <p:spPr/>
        <p:txBody>
          <a:bodyPr/>
          <a:lstStyle>
            <a:lvl1pPr>
              <a:defRPr/>
            </a:lvl1pPr>
          </a:lstStyle>
          <a:p>
            <a:pPr>
              <a:defRPr/>
            </a:pPr>
            <a:fld id="{BF1DAF05-6E3C-481C-8241-46E7889DBE3C}" type="datetime4">
              <a:rPr lang="en-US" altLang="en-US"/>
              <a:pPr>
                <a:defRPr/>
              </a:pPr>
              <a:t>October 7, 2019</a:t>
            </a:fld>
            <a:endParaRPr lang="en-US" altLang="en-US"/>
          </a:p>
        </p:txBody>
      </p:sp>
      <p:sp>
        <p:nvSpPr>
          <p:cNvPr id="8" name="Footer Placeholder 4"/>
          <p:cNvSpPr>
            <a:spLocks noGrp="1"/>
          </p:cNvSpPr>
          <p:nvPr>
            <p:ph type="ftr" sz="quarter" idx="11"/>
          </p:nvPr>
        </p:nvSpPr>
        <p:spPr/>
        <p:txBody>
          <a:bodyPr/>
          <a:lstStyle>
            <a:lvl1pPr>
              <a:defRPr/>
            </a:lvl1pPr>
          </a:lstStyle>
          <a:p>
            <a:pPr>
              <a:defRPr/>
            </a:pPr>
            <a:r>
              <a:rPr lang="en-US"/>
              <a:t>Footer Text</a:t>
            </a:r>
          </a:p>
        </p:txBody>
      </p:sp>
      <p:sp>
        <p:nvSpPr>
          <p:cNvPr id="9" name="Slide Number Placeholder 5"/>
          <p:cNvSpPr>
            <a:spLocks noGrp="1"/>
          </p:cNvSpPr>
          <p:nvPr>
            <p:ph type="sldNum" sz="quarter" idx="12"/>
          </p:nvPr>
        </p:nvSpPr>
        <p:spPr/>
        <p:txBody>
          <a:bodyPr/>
          <a:lstStyle>
            <a:lvl1pPr>
              <a:defRPr/>
            </a:lvl1pPr>
          </a:lstStyle>
          <a:p>
            <a:pPr>
              <a:defRPr/>
            </a:pPr>
            <a:fld id="{03EF7D4D-5CCD-4672-A402-553C6746EAE3}" type="slidenum">
              <a:rPr lang="en-US" altLang="en-US"/>
              <a:pPr>
                <a:defRPr/>
              </a:pPr>
              <a:t>‹#›</a:t>
            </a:fld>
            <a:endParaRPr lang="en-US" altLang="en-US"/>
          </a:p>
        </p:txBody>
      </p:sp>
    </p:spTree>
    <p:extLst>
      <p:ext uri="{BB962C8B-B14F-4D97-AF65-F5344CB8AC3E}">
        <p14:creationId xmlns:p14="http://schemas.microsoft.com/office/powerpoint/2010/main" val="4117862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Content Placeholder 8"/>
          <p:cNvSpPr>
            <a:spLocks noGrp="1"/>
          </p:cNvSpPr>
          <p:nvPr>
            <p:ph sz="quarter" idx="13"/>
          </p:nvPr>
        </p:nvSpPr>
        <p:spPr>
          <a:xfrm>
            <a:off x="365760" y="1600200"/>
            <a:ext cx="4041648" cy="452628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4"/>
          </p:nvPr>
        </p:nvSpPr>
        <p:spPr/>
        <p:txBody>
          <a:bodyPr/>
          <a:lstStyle>
            <a:lvl1pPr>
              <a:defRPr/>
            </a:lvl1pPr>
          </a:lstStyle>
          <a:p>
            <a:pPr>
              <a:defRPr/>
            </a:pPr>
            <a:fld id="{29DE1EC8-73C9-4578-B230-533781676E03}" type="datetime4">
              <a:rPr lang="en-US" altLang="en-US"/>
              <a:pPr>
                <a:defRPr/>
              </a:pPr>
              <a:t>October 7, 2019</a:t>
            </a:fld>
            <a:endParaRPr lang="en-US" altLang="en-US"/>
          </a:p>
        </p:txBody>
      </p:sp>
      <p:sp>
        <p:nvSpPr>
          <p:cNvPr id="6" name="Footer Placeholder 4"/>
          <p:cNvSpPr>
            <a:spLocks noGrp="1"/>
          </p:cNvSpPr>
          <p:nvPr>
            <p:ph type="ftr" sz="quarter" idx="15"/>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6"/>
          </p:nvPr>
        </p:nvSpPr>
        <p:spPr/>
        <p:txBody>
          <a:bodyPr/>
          <a:lstStyle>
            <a:lvl1pPr>
              <a:defRPr/>
            </a:lvl1pPr>
          </a:lstStyle>
          <a:p>
            <a:pPr>
              <a:defRPr/>
            </a:pPr>
            <a:fld id="{48502B1B-C157-4B71-9457-8D777AA3948D}" type="slidenum">
              <a:rPr lang="en-US" altLang="en-US"/>
              <a:pPr>
                <a:defRPr/>
              </a:pPr>
              <a:t>‹#›</a:t>
            </a:fld>
            <a:endParaRPr lang="en-US" altLang="en-US"/>
          </a:p>
        </p:txBody>
      </p:sp>
    </p:spTree>
    <p:extLst>
      <p:ext uri="{BB962C8B-B14F-4D97-AF65-F5344CB8AC3E}">
        <p14:creationId xmlns:p14="http://schemas.microsoft.com/office/powerpoint/2010/main" val="4116894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1" name="Content Placeholder 10"/>
          <p:cNvSpPr>
            <a:spLocks noGrp="1"/>
          </p:cNvSpPr>
          <p:nvPr>
            <p:ph sz="quarter" idx="13"/>
          </p:nvPr>
        </p:nvSpPr>
        <p:spPr>
          <a:xfrm>
            <a:off x="457200" y="2212848"/>
            <a:ext cx="4041648" cy="391363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3"/>
          <p:cNvSpPr>
            <a:spLocks noGrp="1"/>
          </p:cNvSpPr>
          <p:nvPr>
            <p:ph type="dt" sz="half" idx="15"/>
          </p:nvPr>
        </p:nvSpPr>
        <p:spPr/>
        <p:txBody>
          <a:bodyPr/>
          <a:lstStyle>
            <a:lvl1pPr>
              <a:defRPr/>
            </a:lvl1pPr>
          </a:lstStyle>
          <a:p>
            <a:pPr>
              <a:defRPr/>
            </a:pPr>
            <a:fld id="{E23FFB60-D664-43A0-B246-2B8317F40811}" type="datetime4">
              <a:rPr lang="en-US" altLang="en-US"/>
              <a:pPr>
                <a:defRPr/>
              </a:pPr>
              <a:t>October 7, 2019</a:t>
            </a:fld>
            <a:endParaRPr lang="en-US" altLang="en-US"/>
          </a:p>
        </p:txBody>
      </p:sp>
      <p:sp>
        <p:nvSpPr>
          <p:cNvPr id="8" name="Footer Placeholder 4"/>
          <p:cNvSpPr>
            <a:spLocks noGrp="1"/>
          </p:cNvSpPr>
          <p:nvPr>
            <p:ph type="ftr" sz="quarter" idx="16"/>
          </p:nvPr>
        </p:nvSpPr>
        <p:spPr/>
        <p:txBody>
          <a:bodyPr/>
          <a:lstStyle>
            <a:lvl1pPr>
              <a:defRPr/>
            </a:lvl1pPr>
          </a:lstStyle>
          <a:p>
            <a:pPr>
              <a:defRPr/>
            </a:pPr>
            <a:r>
              <a:rPr lang="en-US"/>
              <a:t>Footer Text</a:t>
            </a:r>
            <a:endParaRPr lang="en-US" dirty="0"/>
          </a:p>
        </p:txBody>
      </p:sp>
      <p:sp>
        <p:nvSpPr>
          <p:cNvPr id="9" name="Slide Number Placeholder 5"/>
          <p:cNvSpPr>
            <a:spLocks noGrp="1"/>
          </p:cNvSpPr>
          <p:nvPr>
            <p:ph type="sldNum" sz="quarter" idx="17"/>
          </p:nvPr>
        </p:nvSpPr>
        <p:spPr/>
        <p:txBody>
          <a:bodyPr/>
          <a:lstStyle>
            <a:lvl1pPr>
              <a:defRPr/>
            </a:lvl1pPr>
          </a:lstStyle>
          <a:p>
            <a:pPr>
              <a:defRPr/>
            </a:pPr>
            <a:fld id="{E81FF958-733B-4DAE-A1C4-F3C2D95B726B}" type="slidenum">
              <a:rPr lang="en-US" altLang="en-US"/>
              <a:pPr>
                <a:defRPr/>
              </a:pPr>
              <a:t>‹#›</a:t>
            </a:fld>
            <a:endParaRPr lang="en-US" altLang="en-US"/>
          </a:p>
        </p:txBody>
      </p:sp>
    </p:spTree>
    <p:extLst>
      <p:ext uri="{BB962C8B-B14F-4D97-AF65-F5344CB8AC3E}">
        <p14:creationId xmlns:p14="http://schemas.microsoft.com/office/powerpoint/2010/main" val="3950666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B2644638-5795-4925-811C-466331F8480D}" type="datetime4">
              <a:rPr lang="en-US" altLang="en-US"/>
              <a:pPr>
                <a:defRPr/>
              </a:pPr>
              <a:t>October 7, 2019</a:t>
            </a:fld>
            <a:endParaRPr lang="en-US" altLang="en-US"/>
          </a:p>
        </p:txBody>
      </p:sp>
      <p:sp>
        <p:nvSpPr>
          <p:cNvPr id="4"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677902D5-E580-43F1-8C30-3CBAD3C6856C}" type="slidenum">
              <a:rPr lang="en-US" altLang="en-US"/>
              <a:pPr>
                <a:defRPr/>
              </a:pPr>
              <a:t>‹#›</a:t>
            </a:fld>
            <a:endParaRPr lang="en-US" altLang="en-US"/>
          </a:p>
        </p:txBody>
      </p:sp>
    </p:spTree>
    <p:extLst>
      <p:ext uri="{BB962C8B-B14F-4D97-AF65-F5344CB8AC3E}">
        <p14:creationId xmlns:p14="http://schemas.microsoft.com/office/powerpoint/2010/main" val="546727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9DD2E79-66E5-4071-A217-3FBA8CD05613}" type="datetime4">
              <a:rPr lang="en-US" altLang="en-US"/>
              <a:pPr>
                <a:defRPr/>
              </a:pPr>
              <a:t>October 7, 2019</a:t>
            </a:fld>
            <a:endParaRPr lang="en-US" altLang="en-US"/>
          </a:p>
        </p:txBody>
      </p:sp>
      <p:sp>
        <p:nvSpPr>
          <p:cNvPr id="3"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256AF65B-A409-46CE-AA8F-65024D9D6C21}" type="slidenum">
              <a:rPr lang="en-US" altLang="en-US"/>
              <a:pPr>
                <a:defRPr/>
              </a:pPr>
              <a:t>‹#›</a:t>
            </a:fld>
            <a:endParaRPr lang="en-US" altLang="en-US"/>
          </a:p>
        </p:txBody>
      </p:sp>
    </p:spTree>
    <p:extLst>
      <p:ext uri="{BB962C8B-B14F-4D97-AF65-F5344CB8AC3E}">
        <p14:creationId xmlns:p14="http://schemas.microsoft.com/office/powerpoint/2010/main" val="1893666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lstStyle>
            <a:lvl1pPr algn="ctr">
              <a:lnSpc>
                <a:spcPct val="100000"/>
              </a:lnSpc>
              <a:defRPr sz="2800" b="0">
                <a:effectLst>
                  <a:outerShdw blurRad="50800" dist="25400" dir="5400000" algn="t" rotWithShape="0">
                    <a:prstClr val="black">
                      <a:alpha val="25000"/>
                    </a:prstClr>
                  </a:outerShdw>
                </a:effectLst>
              </a:defRPr>
            </a:lvl1pPr>
          </a:lstStyle>
          <a:p>
            <a:r>
              <a:rPr lang="en-GB"/>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A146B6CB-E667-4122-AD43-C62536220CD6}" type="datetime4">
              <a:rPr lang="en-US" altLang="en-US"/>
              <a:pPr>
                <a:defRPr/>
              </a:pPr>
              <a:t>October 7, 2019</a:t>
            </a:fld>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55A37B58-8AB3-42E7-820E-5E11395B907A}" type="slidenum">
              <a:rPr lang="en-US" altLang="en-US"/>
              <a:pPr>
                <a:defRPr/>
              </a:pPr>
              <a:t>‹#›</a:t>
            </a:fld>
            <a:endParaRPr lang="en-US" altLang="en-US"/>
          </a:p>
        </p:txBody>
      </p:sp>
    </p:spTree>
    <p:extLst>
      <p:ext uri="{BB962C8B-B14F-4D97-AF65-F5344CB8AC3E}">
        <p14:creationId xmlns:p14="http://schemas.microsoft.com/office/powerpoint/2010/main" val="1775430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lstStyle>
            <a:lvl1pPr algn="ctr">
              <a:lnSpc>
                <a:spcPct val="100000"/>
              </a:lnSpc>
              <a:defRPr sz="2800" b="0"/>
            </a:lvl1pPr>
          </a:lstStyle>
          <a:p>
            <a:r>
              <a:rPr lang="en-GB"/>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rtlCol="0">
            <a:norm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a:t>Drag picture to placeholder or click icon to add</a:t>
            </a:r>
            <a:endParaRPr lang="en-US" noProof="0"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E23F83EE-786E-4FCA-A8DC-724DE4E5E9D7}" type="datetime4">
              <a:rPr lang="en-US" altLang="en-US"/>
              <a:pPr>
                <a:defRPr/>
              </a:pPr>
              <a:t>October 7, 2019</a:t>
            </a:fld>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AF92B8D-3079-4447-93C2-B56A947B8528}" type="slidenum">
              <a:rPr lang="en-US" altLang="en-US"/>
              <a:pPr>
                <a:defRPr/>
              </a:pPr>
              <a:t>‹#›</a:t>
            </a:fld>
            <a:endParaRPr lang="en-US" altLang="en-US"/>
          </a:p>
        </p:txBody>
      </p:sp>
    </p:spTree>
    <p:extLst>
      <p:ext uri="{BB962C8B-B14F-4D97-AF65-F5344CB8AC3E}">
        <p14:creationId xmlns:p14="http://schemas.microsoft.com/office/powerpoint/2010/main" val="3100536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4.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GB"/>
              <a:t>Click to edit Master title style</a:t>
            </a:r>
            <a:endParaRPr lang="en-US" dirty="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endParaRPr lang="en-US" altLang="en-US"/>
          </a:p>
        </p:txBody>
      </p:sp>
      <p:sp>
        <p:nvSpPr>
          <p:cNvPr id="4" name="Date Placeholder 3"/>
          <p:cNvSpPr>
            <a:spLocks noGrp="1"/>
          </p:cNvSpPr>
          <p:nvPr>
            <p:ph type="dt" sz="half" idx="2"/>
          </p:nvPr>
        </p:nvSpPr>
        <p:spPr>
          <a:xfrm>
            <a:off x="6362700" y="6356350"/>
            <a:ext cx="2085975" cy="365125"/>
          </a:xfrm>
          <a:prstGeom prst="rect">
            <a:avLst/>
          </a:prstGeom>
        </p:spPr>
        <p:txBody>
          <a:bodyPr vert="horz" wrap="square" lIns="91440" tIns="45720" rIns="45720" bIns="45720" numCol="1" anchor="ctr" anchorCtr="0" compatLnSpc="1">
            <a:prstTxWarp prst="textNoShape">
              <a:avLst/>
            </a:prstTxWarp>
          </a:bodyPr>
          <a:lstStyle>
            <a:lvl1pPr algn="r" eaLnBrk="1" hangingPunct="1">
              <a:defRPr sz="1200">
                <a:solidFill>
                  <a:srgbClr val="595959"/>
                </a:solidFill>
                <a:latin typeface="Century Gothic" panose="020B0502020202020204" pitchFamily="34" charset="0"/>
              </a:defRPr>
            </a:lvl1pPr>
          </a:lstStyle>
          <a:p>
            <a:pPr>
              <a:defRPr/>
            </a:pPr>
            <a:fld id="{C14E96C5-C98F-4898-8CF6-91953A696EBC}" type="datetime4">
              <a:rPr lang="en-US" altLang="en-US"/>
              <a:pPr>
                <a:defRPr/>
              </a:pPr>
              <a:t>October 7, 2019</a:t>
            </a:fld>
            <a:endParaRPr lang="en-US" altLang="en-US"/>
          </a:p>
        </p:txBody>
      </p:sp>
      <p:sp>
        <p:nvSpPr>
          <p:cNvPr id="5" name="Footer Placeholder 4"/>
          <p:cNvSpPr>
            <a:spLocks noGrp="1"/>
          </p:cNvSpPr>
          <p:nvPr>
            <p:ph type="ftr" sz="quarter" idx="3"/>
          </p:nvPr>
        </p:nvSpPr>
        <p:spPr>
          <a:xfrm>
            <a:off x="658813" y="6356350"/>
            <a:ext cx="2847975" cy="365125"/>
          </a:xfrm>
          <a:prstGeom prst="rect">
            <a:avLst/>
          </a:prstGeom>
        </p:spPr>
        <p:txBody>
          <a:bodyPr vert="horz" lIns="45720" tIns="45720" rIns="91440" bIns="45720" rtlCol="0" anchor="ctr"/>
          <a:lstStyle>
            <a:lvl1pPr algn="l" eaLnBrk="1" fontAlgn="auto" hangingPunct="1">
              <a:spcBef>
                <a:spcPts val="0"/>
              </a:spcBef>
              <a:spcAft>
                <a:spcPts val="0"/>
              </a:spcAft>
              <a:defRPr sz="1200">
                <a:solidFill>
                  <a:schemeClr val="tx1">
                    <a:lumMod val="65000"/>
                    <a:lumOff val="35000"/>
                  </a:schemeClr>
                </a:solidFill>
                <a:latin typeface="Century Gothic" pitchFamily="34" charset="0"/>
                <a:ea typeface="+mn-ea"/>
                <a:cs typeface="+mn-cs"/>
              </a:defRPr>
            </a:lvl1pPr>
          </a:lstStyle>
          <a:p>
            <a:pPr>
              <a:defRPr/>
            </a:pPr>
            <a:r>
              <a:rPr lang="en-US"/>
              <a:t>Footer Text</a:t>
            </a:r>
            <a:endParaRPr lang="en-US" dirty="0"/>
          </a:p>
        </p:txBody>
      </p:sp>
      <p:sp>
        <p:nvSpPr>
          <p:cNvPr id="6" name="Slide Number Placeholder 5"/>
          <p:cNvSpPr>
            <a:spLocks noGrp="1"/>
          </p:cNvSpPr>
          <p:nvPr>
            <p:ph type="sldNum" sz="quarter" idx="4"/>
          </p:nvPr>
        </p:nvSpPr>
        <p:spPr>
          <a:xfrm>
            <a:off x="8543925" y="6356350"/>
            <a:ext cx="561975" cy="365125"/>
          </a:xfrm>
          <a:prstGeom prst="rect">
            <a:avLst/>
          </a:prstGeom>
        </p:spPr>
        <p:txBody>
          <a:bodyPr vert="horz" wrap="square" lIns="27432" tIns="45720" rIns="45720" bIns="45720" numCol="1" anchor="ctr" anchorCtr="0" compatLnSpc="1">
            <a:prstTxWarp prst="textNoShape">
              <a:avLst/>
            </a:prstTxWarp>
          </a:bodyPr>
          <a:lstStyle>
            <a:lvl1pPr eaLnBrk="1" hangingPunct="1">
              <a:defRPr sz="1200">
                <a:solidFill>
                  <a:srgbClr val="595959"/>
                </a:solidFill>
                <a:latin typeface="Century Gothic" panose="020B0502020202020204" pitchFamily="34" charset="0"/>
              </a:defRPr>
            </a:lvl1pPr>
          </a:lstStyle>
          <a:p>
            <a:pPr>
              <a:defRPr/>
            </a:pPr>
            <a:fld id="{A817B575-07F8-4C6D-85F2-DB1C48AA17AB}" type="slidenum">
              <a:rPr lang="en-US" altLang="en-US"/>
              <a:pPr>
                <a:defRPr/>
              </a:pPr>
              <a:t>‹#›</a:t>
            </a:fld>
            <a:endParaRPr lang="en-US" altLang="en-US"/>
          </a:p>
        </p:txBody>
      </p:sp>
      <p:pic>
        <p:nvPicPr>
          <p:cNvPr id="9" name="Picture 8" descr="A close up of a logo&#10;&#10;Description automatically generated">
            <a:extLst>
              <a:ext uri="{FF2B5EF4-FFF2-40B4-BE49-F238E27FC236}">
                <a16:creationId xmlns:a16="http://schemas.microsoft.com/office/drawing/2014/main" id="{80656A13-C679-7C4F-9CB4-2259CC0052FA}"/>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50091" cy="231802"/>
          </a:xfrm>
          <a:prstGeom prst="rect">
            <a:avLst/>
          </a:prstGeom>
        </p:spPr>
      </p:pic>
      <p:grpSp>
        <p:nvGrpSpPr>
          <p:cNvPr id="10" name="Group 9">
            <a:extLst>
              <a:ext uri="{FF2B5EF4-FFF2-40B4-BE49-F238E27FC236}">
                <a16:creationId xmlns:a16="http://schemas.microsoft.com/office/drawing/2014/main" id="{B804E94C-042F-E44D-BF1D-09F3099DB301}"/>
              </a:ext>
            </a:extLst>
          </p:cNvPr>
          <p:cNvGrpSpPr/>
          <p:nvPr userDrawn="1"/>
        </p:nvGrpSpPr>
        <p:grpSpPr>
          <a:xfrm>
            <a:off x="306904" y="324873"/>
            <a:ext cx="2955851" cy="918868"/>
            <a:chOff x="1477968" y="1451354"/>
            <a:chExt cx="6361772" cy="1977646"/>
          </a:xfrm>
        </p:grpSpPr>
        <p:pic>
          <p:nvPicPr>
            <p:cNvPr id="11" name="Picture 13">
              <a:extLst>
                <a:ext uri="{FF2B5EF4-FFF2-40B4-BE49-F238E27FC236}">
                  <a16:creationId xmlns:a16="http://schemas.microsoft.com/office/drawing/2014/main" id="{3DAF9A74-65D8-5E41-B2C6-9182B24491AA}"/>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a:extLst>
                <a:ext uri="{FF2B5EF4-FFF2-40B4-BE49-F238E27FC236}">
                  <a16:creationId xmlns:a16="http://schemas.microsoft.com/office/drawing/2014/main" id="{33D52B68-10E3-F046-A6AF-0BC89F819759}"/>
                </a:ext>
              </a:extLst>
            </p:cNvPr>
            <p:cNvPicPr>
              <a:picLocks noChangeAspect="1"/>
            </p:cNvPicPr>
            <p:nvPr/>
          </p:nvPicPr>
          <p:blipFill>
            <a:blip r:embed="rId15">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
              <a:extLst>
                <a:ext uri="{FF2B5EF4-FFF2-40B4-BE49-F238E27FC236}">
                  <a16:creationId xmlns:a16="http://schemas.microsoft.com/office/drawing/2014/main" id="{F5D46A41-11F5-594F-A7CE-B0D4ADCCB541}"/>
                </a:ext>
              </a:extLst>
            </p:cNvPr>
            <p:cNvPicPr>
              <a:picLocks noChangeAspect="1"/>
            </p:cNvPicPr>
            <p:nvPr/>
          </p:nvPicPr>
          <p:blipFill>
            <a:blip r:embed="rId16">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a:extLst>
                <a:ext uri="{FF2B5EF4-FFF2-40B4-BE49-F238E27FC236}">
                  <a16:creationId xmlns:a16="http://schemas.microsoft.com/office/drawing/2014/main" id="{5C105344-B46E-1340-9D14-8610DFFCB929}"/>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8B5159C-1A46-1040-A633-B129BD7954FF}"/>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4356" r:id="rId1"/>
    <p:sldLayoutId id="2147484357" r:id="rId2"/>
    <p:sldLayoutId id="2147484366" r:id="rId3"/>
    <p:sldLayoutId id="2147484358" r:id="rId4"/>
    <p:sldLayoutId id="2147484359" r:id="rId5"/>
    <p:sldLayoutId id="2147484360" r:id="rId6"/>
    <p:sldLayoutId id="2147484361" r:id="rId7"/>
    <p:sldLayoutId id="2147484362" r:id="rId8"/>
    <p:sldLayoutId id="2147484363" r:id="rId9"/>
    <p:sldLayoutId id="2147484364" r:id="rId10"/>
    <p:sldLayoutId id="2147484365" r:id="rId11"/>
  </p:sldLayoutIdLst>
  <p:hf hdr="0" ftr="0"/>
  <p:txStyles>
    <p:titleStyle>
      <a:lvl1pPr algn="ctr" rtl="0" eaLnBrk="0" fontAlgn="base" hangingPunct="0">
        <a:lnSpc>
          <a:spcPts val="5800"/>
        </a:lnSpc>
        <a:spcBef>
          <a:spcPct val="0"/>
        </a:spcBef>
        <a:spcAft>
          <a:spcPct val="0"/>
        </a:spcAft>
        <a:defRPr sz="5400" kern="1200">
          <a:solidFill>
            <a:schemeClr val="tx2"/>
          </a:solidFill>
          <a:effectLst>
            <a:outerShdw blurRad="63500" dist="38100" dir="5400000" algn="t" rotWithShape="0">
              <a:prstClr val="black">
                <a:alpha val="25000"/>
              </a:prstClr>
            </a:outerShdw>
          </a:effectLst>
          <a:latin typeface="+mn-lt"/>
          <a:ea typeface="MS PGothic" panose="020B0600070205080204" pitchFamily="34" charset="-128"/>
          <a:cs typeface="ＭＳ Ｐゴシック" charset="0"/>
        </a:defRPr>
      </a:lvl1pPr>
      <a:lvl2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2pPr>
      <a:lvl3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3pPr>
      <a:lvl4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4pPr>
      <a:lvl5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5pPr>
      <a:lvl6pPr marL="4572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6pPr>
      <a:lvl7pPr marL="9144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7pPr>
      <a:lvl8pPr marL="13716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8pPr>
      <a:lvl9pPr marL="18288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rgbClr val="7F7F7F"/>
          </a:solidFill>
          <a:latin typeface="+mj-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3pPr>
      <a:lvl4pPr marL="1600200" indent="-22860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microsoft.com/office/2007/relationships/hdphoto" Target="../media/hdphoto6.wdp"/><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mailto:alex.evans@lcfc.co.uk" TargetMode="External"/><Relationship Id="rId7"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hyperlink" Target="mailto:sarah.eames@pstt.org.u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png"/><Relationship Id="rId18" Type="http://schemas.openxmlformats.org/officeDocument/2006/relationships/image" Target="../media/image23.jpeg"/><Relationship Id="rId3" Type="http://schemas.openxmlformats.org/officeDocument/2006/relationships/image" Target="../media/image12.png"/><Relationship Id="rId7" Type="http://schemas.microsoft.com/office/2007/relationships/hdphoto" Target="../media/hdphoto2.wdp"/><Relationship Id="rId12" Type="http://schemas.microsoft.com/office/2007/relationships/hdphoto" Target="../media/hdphoto4.wdp"/><Relationship Id="rId17" Type="http://schemas.openxmlformats.org/officeDocument/2006/relationships/image" Target="../media/image22.jpeg"/><Relationship Id="rId2" Type="http://schemas.openxmlformats.org/officeDocument/2006/relationships/notesSlide" Target="../notesSlides/notesSlide5.xml"/><Relationship Id="rId16" Type="http://schemas.openxmlformats.org/officeDocument/2006/relationships/image" Target="../media/image21.jpeg"/><Relationship Id="rId20" Type="http://schemas.microsoft.com/office/2007/relationships/hdphoto" Target="../media/hdphoto5.wdp"/><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17.png"/><Relationship Id="rId5" Type="http://schemas.microsoft.com/office/2007/relationships/hdphoto" Target="../media/hdphoto1.wdp"/><Relationship Id="rId15" Type="http://schemas.openxmlformats.org/officeDocument/2006/relationships/image" Target="../media/image20.jpeg"/><Relationship Id="rId10" Type="http://schemas.microsoft.com/office/2007/relationships/hdphoto" Target="../media/hdphoto3.wdp"/><Relationship Id="rId19" Type="http://schemas.openxmlformats.org/officeDocument/2006/relationships/image" Target="../media/image24.png"/><Relationship Id="rId4" Type="http://schemas.openxmlformats.org/officeDocument/2006/relationships/image" Target="../media/image13.png"/><Relationship Id="rId9" Type="http://schemas.openxmlformats.org/officeDocument/2006/relationships/image" Target="../media/image16.png"/><Relationship Id="rId14" Type="http://schemas.openxmlformats.org/officeDocument/2006/relationships/image" Target="../media/image1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F7592046-4C2A-E749-B31C-E592C1EB7D22}"/>
              </a:ext>
            </a:extLst>
          </p:cNvPr>
          <p:cNvPicPr>
            <a:picLocks noChangeAspect="1"/>
          </p:cNvPicPr>
          <p:nvPr/>
        </p:nvPicPr>
        <p:blipFill rotWithShape="1">
          <a:blip r:embed="rId3">
            <a:extLst>
              <a:ext uri="{28A0092B-C50C-407E-A947-70E740481C1C}">
                <a14:useLocalDpi xmlns:a14="http://schemas.microsoft.com/office/drawing/2010/main" val="0"/>
              </a:ext>
            </a:extLst>
          </a:blip>
          <a:srcRect l="129" t="984" r="7897"/>
          <a:stretch/>
        </p:blipFill>
        <p:spPr>
          <a:xfrm>
            <a:off x="201448" y="1355834"/>
            <a:ext cx="8741103" cy="5286891"/>
          </a:xfrm>
          <a:prstGeom prst="roundRect">
            <a:avLst>
              <a:gd name="adj" fmla="val 2797"/>
            </a:avLst>
          </a:prstGeom>
          <a:solidFill>
            <a:srgbClr val="FFFFFF">
              <a:shade val="85000"/>
            </a:srgbClr>
          </a:solidFill>
          <a:ln w="28575">
            <a:solidFill>
              <a:srgbClr val="133176"/>
            </a:solidFill>
          </a:ln>
          <a:effectLst/>
        </p:spPr>
        <p:style>
          <a:lnRef idx="2">
            <a:schemeClr val="dk1"/>
          </a:lnRef>
          <a:fillRef idx="1">
            <a:schemeClr val="lt1"/>
          </a:fillRef>
          <a:effectRef idx="0">
            <a:schemeClr val="dk1"/>
          </a:effectRef>
          <a:fontRef idx="minor">
            <a:schemeClr val="dk1"/>
          </a:fontRef>
        </p:style>
      </p:pic>
      <p:sp>
        <p:nvSpPr>
          <p:cNvPr id="4103" name="TextBox 19"/>
          <p:cNvSpPr txBox="1">
            <a:spLocks noChangeArrowheads="1"/>
          </p:cNvSpPr>
          <p:nvPr/>
        </p:nvSpPr>
        <p:spPr bwMode="auto">
          <a:xfrm>
            <a:off x="201448" y="1438889"/>
            <a:ext cx="87411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200" b="1" dirty="0">
                <a:solidFill>
                  <a:schemeClr val="bg1"/>
                </a:solidFill>
              </a:rPr>
              <a:t>CITY SCIENCE STARS: Get A Grip</a:t>
            </a:r>
          </a:p>
          <a:p>
            <a:pPr algn="ctr" eaLnBrk="1" hangingPunct="1">
              <a:spcBef>
                <a:spcPct val="0"/>
              </a:spcBef>
              <a:buFontTx/>
              <a:buNone/>
            </a:pPr>
            <a:endParaRPr lang="en-US" altLang="en-US" sz="2000" dirty="0">
              <a:solidFill>
                <a:schemeClr val="bg1"/>
              </a:solidFill>
            </a:endParaRPr>
          </a:p>
          <a:p>
            <a:pPr algn="ctr" eaLnBrk="1" hangingPunct="1">
              <a:spcBef>
                <a:spcPct val="0"/>
              </a:spcBef>
              <a:buFontTx/>
              <a:buNone/>
            </a:pPr>
            <a:r>
              <a:rPr lang="en-US" altLang="en-US" sz="2000" dirty="0">
                <a:solidFill>
                  <a:schemeClr val="bg1"/>
                </a:solidFill>
              </a:rPr>
              <a:t> </a:t>
            </a:r>
          </a:p>
        </p:txBody>
      </p:sp>
      <p:sp>
        <p:nvSpPr>
          <p:cNvPr id="4105" name="AutoShape 14" descr="Image result for next"/>
          <p:cNvSpPr>
            <a:spLocks noChangeAspect="1" noChangeArrowheads="1"/>
          </p:cNvSpPr>
          <p:nvPr/>
        </p:nvSpPr>
        <p:spPr bwMode="auto">
          <a:xfrm>
            <a:off x="14922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buFontTx/>
              <a:buNone/>
            </a:pPr>
            <a:endParaRPr lang="en-GB" altLang="en-US" sz="1800">
              <a:solidFill>
                <a:schemeClr val="tx1"/>
              </a:solidFill>
              <a:latin typeface="Palatino Linotype" panose="02040502050505030304" pitchFamily="18" charset="0"/>
            </a:endParaRPr>
          </a:p>
        </p:txBody>
      </p:sp>
    </p:spTree>
    <p:extLst>
      <p:ext uri="{BB962C8B-B14F-4D97-AF65-F5344CB8AC3E}">
        <p14:creationId xmlns:p14="http://schemas.microsoft.com/office/powerpoint/2010/main" val="1822770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TextBox 5">
            <a:extLst>
              <a:ext uri="{FF2B5EF4-FFF2-40B4-BE49-F238E27FC236}">
                <a16:creationId xmlns:a16="http://schemas.microsoft.com/office/drawing/2014/main" id="{7A1EA706-4A90-B042-A6D1-9B106CAEB69E}"/>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WELCOME TO THE HOVER GRAND PRIX!</a:t>
            </a:r>
          </a:p>
        </p:txBody>
      </p:sp>
      <p:sp>
        <p:nvSpPr>
          <p:cNvPr id="19" name="Slide Number Placeholder 8">
            <a:extLst>
              <a:ext uri="{FF2B5EF4-FFF2-40B4-BE49-F238E27FC236}">
                <a16:creationId xmlns:a16="http://schemas.microsoft.com/office/drawing/2014/main" id="{EA8CBADC-5E07-4C4A-A34D-26CC90C90E25}"/>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10</a:t>
            </a:fld>
            <a:endParaRPr lang="en-US" altLang="en-US" sz="1100">
              <a:solidFill>
                <a:srgbClr val="595959"/>
              </a:solidFill>
            </a:endParaRPr>
          </a:p>
        </p:txBody>
      </p:sp>
      <p:sp>
        <p:nvSpPr>
          <p:cNvPr id="16" name="TextBox 12">
            <a:extLst>
              <a:ext uri="{FF2B5EF4-FFF2-40B4-BE49-F238E27FC236}">
                <a16:creationId xmlns:a16="http://schemas.microsoft.com/office/drawing/2014/main" id="{584C5C94-4591-FD41-9490-E0B418ED41F3}"/>
              </a:ext>
            </a:extLst>
          </p:cNvPr>
          <p:cNvSpPr txBox="1">
            <a:spLocks noChangeArrowheads="1"/>
          </p:cNvSpPr>
          <p:nvPr/>
        </p:nvSpPr>
        <p:spPr bwMode="auto">
          <a:xfrm>
            <a:off x="177542" y="1937403"/>
            <a:ext cx="8724720" cy="62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buFontTx/>
              <a:buNone/>
            </a:pPr>
            <a:r>
              <a:rPr lang="en-GB" altLang="en-US" b="1" dirty="0">
                <a:solidFill>
                  <a:schemeClr val="tx1">
                    <a:lumMod val="50000"/>
                    <a:lumOff val="50000"/>
                  </a:schemeClr>
                </a:solidFill>
              </a:rPr>
              <a:t>What you will need:</a:t>
            </a:r>
          </a:p>
          <a:p>
            <a:pPr marL="1085850" lvl="1" indent="-342900">
              <a:spcBef>
                <a:spcPct val="0"/>
              </a:spcBef>
            </a:pPr>
            <a:r>
              <a:rPr lang="en-GB" altLang="en-US" sz="2400" b="1" dirty="0">
                <a:solidFill>
                  <a:schemeClr val="tx1">
                    <a:lumMod val="50000"/>
                    <a:lumOff val="50000"/>
                  </a:schemeClr>
                </a:solidFill>
              </a:rPr>
              <a:t>A CD with bottle-neck and a balloon</a:t>
            </a:r>
          </a:p>
          <a:p>
            <a:pPr marL="1085850" lvl="1" indent="-342900">
              <a:spcBef>
                <a:spcPct val="0"/>
              </a:spcBef>
            </a:pPr>
            <a:r>
              <a:rPr lang="en-GB" altLang="en-US" sz="2400" b="1" dirty="0">
                <a:solidFill>
                  <a:schemeClr val="tx1">
                    <a:lumMod val="50000"/>
                    <a:lumOff val="50000"/>
                  </a:schemeClr>
                </a:solidFill>
              </a:rPr>
              <a:t>A plain CD </a:t>
            </a:r>
          </a:p>
          <a:p>
            <a:pPr>
              <a:spcBef>
                <a:spcPct val="0"/>
              </a:spcBef>
              <a:buNone/>
            </a:pPr>
            <a:endParaRPr lang="en-GB" altLang="en-US" dirty="0">
              <a:solidFill>
                <a:schemeClr val="tx1">
                  <a:lumMod val="50000"/>
                  <a:lumOff val="50000"/>
                </a:schemeClr>
              </a:solidFill>
            </a:endParaRPr>
          </a:p>
          <a:p>
            <a:pPr marL="457200" indent="-457200">
              <a:spcBef>
                <a:spcPct val="0"/>
              </a:spcBef>
              <a:spcAft>
                <a:spcPts val="600"/>
              </a:spcAft>
              <a:buFont typeface="+mj-lt"/>
              <a:buAutoNum type="arabicPeriod"/>
            </a:pPr>
            <a:r>
              <a:rPr lang="en-GB" altLang="en-US" dirty="0">
                <a:solidFill>
                  <a:schemeClr val="tx1">
                    <a:lumMod val="50000"/>
                    <a:lumOff val="50000"/>
                  </a:schemeClr>
                </a:solidFill>
              </a:rPr>
              <a:t>What do you predict the friction will be </a:t>
            </a:r>
            <a:br>
              <a:rPr lang="en-GB" altLang="en-US" dirty="0">
                <a:solidFill>
                  <a:schemeClr val="tx1">
                    <a:lumMod val="50000"/>
                    <a:lumOff val="50000"/>
                  </a:schemeClr>
                </a:solidFill>
              </a:rPr>
            </a:br>
            <a:r>
              <a:rPr lang="en-GB" altLang="en-US" dirty="0">
                <a:solidFill>
                  <a:schemeClr val="tx1">
                    <a:lumMod val="50000"/>
                    <a:lumOff val="50000"/>
                  </a:schemeClr>
                </a:solidFill>
              </a:rPr>
              <a:t>like between these CDs and a surface?</a:t>
            </a:r>
          </a:p>
          <a:p>
            <a:pPr marL="457200" indent="-457200">
              <a:spcBef>
                <a:spcPct val="0"/>
              </a:spcBef>
              <a:spcAft>
                <a:spcPts val="600"/>
              </a:spcAft>
              <a:buFont typeface="+mj-lt"/>
              <a:buAutoNum type="arabicPeriod"/>
            </a:pPr>
            <a:r>
              <a:rPr lang="en-GB" altLang="en-US" dirty="0">
                <a:solidFill>
                  <a:schemeClr val="tx1">
                    <a:lumMod val="50000"/>
                    <a:lumOff val="50000"/>
                  </a:schemeClr>
                </a:solidFill>
              </a:rPr>
              <a:t>Which design do you think will go </a:t>
            </a:r>
            <a:br>
              <a:rPr lang="en-GB" altLang="en-US" dirty="0">
                <a:solidFill>
                  <a:schemeClr val="tx1">
                    <a:lumMod val="50000"/>
                    <a:lumOff val="50000"/>
                  </a:schemeClr>
                </a:solidFill>
              </a:rPr>
            </a:br>
            <a:r>
              <a:rPr lang="en-GB" altLang="en-US" dirty="0">
                <a:solidFill>
                  <a:schemeClr val="tx1">
                    <a:lumMod val="50000"/>
                    <a:lumOff val="50000"/>
                  </a:schemeClr>
                </a:solidFill>
              </a:rPr>
              <a:t>the furthest on the surface?</a:t>
            </a:r>
          </a:p>
          <a:p>
            <a:pPr marL="457200" indent="-457200">
              <a:spcBef>
                <a:spcPct val="0"/>
              </a:spcBef>
              <a:spcAft>
                <a:spcPts val="600"/>
              </a:spcAft>
              <a:buFont typeface="+mj-lt"/>
              <a:buAutoNum type="arabicPeriod"/>
            </a:pPr>
            <a:r>
              <a:rPr lang="en-GB" altLang="en-US" dirty="0">
                <a:solidFill>
                  <a:schemeClr val="tx1">
                    <a:lumMod val="50000"/>
                    <a:lumOff val="50000"/>
                  </a:schemeClr>
                </a:solidFill>
              </a:rPr>
              <a:t>Were your predictions correct?</a:t>
            </a:r>
          </a:p>
          <a:p>
            <a:pPr marL="457200" indent="-457200">
              <a:spcBef>
                <a:spcPct val="0"/>
              </a:spcBef>
              <a:buFont typeface="+mj-lt"/>
              <a:buAutoNum type="arabicPeriod"/>
            </a:pPr>
            <a:endParaRPr lang="en-GB" altLang="en-US" dirty="0">
              <a:solidFill>
                <a:schemeClr val="tx1">
                  <a:lumMod val="50000"/>
                  <a:lumOff val="50000"/>
                </a:schemeClr>
              </a:solidFill>
            </a:endParaRPr>
          </a:p>
          <a:p>
            <a:pPr>
              <a:spcBef>
                <a:spcPct val="0"/>
              </a:spcBef>
              <a:buNone/>
            </a:pPr>
            <a:endParaRPr lang="en-GB" altLang="en-US" dirty="0">
              <a:solidFill>
                <a:schemeClr val="tx1">
                  <a:lumMod val="50000"/>
                  <a:lumOff val="50000"/>
                </a:schemeClr>
              </a:solidFill>
            </a:endParaRPr>
          </a:p>
          <a:p>
            <a:pPr marL="457200" indent="-457200">
              <a:spcBef>
                <a:spcPct val="0"/>
              </a:spcBef>
              <a:buFont typeface="+mj-lt"/>
              <a:buAutoNum type="arabicPeriod"/>
            </a:pPr>
            <a:endParaRPr lang="en-GB" altLang="en-US" dirty="0">
              <a:solidFill>
                <a:schemeClr val="tx1">
                  <a:lumMod val="50000"/>
                  <a:lumOff val="50000"/>
                </a:schemeClr>
              </a:solidFill>
            </a:endParaRPr>
          </a:p>
          <a:p>
            <a:pPr marL="457200" indent="-457200">
              <a:spcBef>
                <a:spcPct val="0"/>
              </a:spcBef>
              <a:buFont typeface="+mj-lt"/>
              <a:buAutoNum type="arabicPeriod"/>
            </a:pPr>
            <a:endParaRPr lang="en-GB" altLang="en-US" dirty="0">
              <a:solidFill>
                <a:schemeClr val="tx1">
                  <a:lumMod val="50000"/>
                  <a:lumOff val="50000"/>
                </a:schemeClr>
              </a:solidFill>
            </a:endParaRPr>
          </a:p>
          <a:p>
            <a:pPr marL="457200" indent="-457200">
              <a:spcBef>
                <a:spcPct val="0"/>
              </a:spcBef>
              <a:buFont typeface="+mj-lt"/>
              <a:buAutoNum type="arabicPeriod"/>
            </a:pPr>
            <a:endParaRPr lang="en-GB" altLang="en-US" dirty="0">
              <a:solidFill>
                <a:schemeClr val="tx1">
                  <a:lumMod val="50000"/>
                  <a:lumOff val="50000"/>
                </a:schemeClr>
              </a:solidFill>
            </a:endParaRPr>
          </a:p>
          <a:p>
            <a:pPr marL="457200" indent="-457200">
              <a:spcBef>
                <a:spcPct val="0"/>
              </a:spcBef>
              <a:buFont typeface="+mj-lt"/>
              <a:buAutoNum type="arabicPeriod"/>
            </a:pPr>
            <a:endParaRPr lang="en-GB" altLang="en-US" dirty="0">
              <a:solidFill>
                <a:schemeClr val="tx1">
                  <a:lumMod val="50000"/>
                  <a:lumOff val="50000"/>
                </a:schemeClr>
              </a:solidFill>
            </a:endParaRPr>
          </a:p>
          <a:p>
            <a:pPr marL="457200" indent="-457200">
              <a:spcBef>
                <a:spcPct val="0"/>
              </a:spcBef>
              <a:buFont typeface="+mj-lt"/>
              <a:buAutoNum type="arabicPeriod"/>
            </a:pPr>
            <a:endParaRPr lang="en-GB" altLang="en-US" dirty="0">
              <a:solidFill>
                <a:schemeClr val="tx1">
                  <a:lumMod val="50000"/>
                  <a:lumOff val="50000"/>
                </a:schemeClr>
              </a:solidFill>
            </a:endParaRPr>
          </a:p>
        </p:txBody>
      </p:sp>
      <p:grpSp>
        <p:nvGrpSpPr>
          <p:cNvPr id="10" name="Group 9">
            <a:extLst>
              <a:ext uri="{FF2B5EF4-FFF2-40B4-BE49-F238E27FC236}">
                <a16:creationId xmlns:a16="http://schemas.microsoft.com/office/drawing/2014/main" id="{50674167-1BCA-D144-B7BC-CA8154487332}"/>
              </a:ext>
            </a:extLst>
          </p:cNvPr>
          <p:cNvGrpSpPr/>
          <p:nvPr/>
        </p:nvGrpSpPr>
        <p:grpSpPr>
          <a:xfrm>
            <a:off x="5189776" y="3585862"/>
            <a:ext cx="3776682" cy="3295506"/>
            <a:chOff x="4353708" y="2061305"/>
            <a:chExt cx="4563656" cy="3643183"/>
          </a:xfrm>
        </p:grpSpPr>
        <p:pic>
          <p:nvPicPr>
            <p:cNvPr id="11" name="Picture 8" descr="Plastic, Plastic Waste, Plastic Bottles, Empty Bottles">
              <a:extLst>
                <a:ext uri="{FF2B5EF4-FFF2-40B4-BE49-F238E27FC236}">
                  <a16:creationId xmlns:a16="http://schemas.microsoft.com/office/drawing/2014/main" id="{C323F716-80D9-6F4F-ABD9-BF7F97C6104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3610678">
              <a:off x="5054683" y="3116572"/>
              <a:ext cx="3111333" cy="206449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Birthday Party, Balloons, Blue">
              <a:extLst>
                <a:ext uri="{FF2B5EF4-FFF2-40B4-BE49-F238E27FC236}">
                  <a16:creationId xmlns:a16="http://schemas.microsoft.com/office/drawing/2014/main" id="{8DC8874E-AA87-F248-9A35-E92A8CFF1C0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64936" y="2061305"/>
              <a:ext cx="2052428" cy="304063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d, Disc, Dvd, Media, Music, Video">
              <a:extLst>
                <a:ext uri="{FF2B5EF4-FFF2-40B4-BE49-F238E27FC236}">
                  <a16:creationId xmlns:a16="http://schemas.microsoft.com/office/drawing/2014/main" id="{F241C36F-E44D-CD42-A167-27BDC385839C}"/>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1875" b="76667" l="10000" r="96875"/>
                      </a14:imgEffect>
                    </a14:imgLayer>
                  </a14:imgProps>
                </a:ext>
                <a:ext uri="{28A0092B-C50C-407E-A947-70E740481C1C}">
                  <a14:useLocalDpi xmlns:a14="http://schemas.microsoft.com/office/drawing/2010/main" val="0"/>
                </a:ext>
              </a:extLst>
            </a:blip>
            <a:srcRect b="21987"/>
            <a:stretch/>
          </p:blipFill>
          <p:spPr bwMode="auto">
            <a:xfrm rot="2103627">
              <a:off x="4353708" y="4308496"/>
              <a:ext cx="2364065" cy="92214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36169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TextBox 5">
            <a:extLst>
              <a:ext uri="{FF2B5EF4-FFF2-40B4-BE49-F238E27FC236}">
                <a16:creationId xmlns:a16="http://schemas.microsoft.com/office/drawing/2014/main" id="{7A1EA706-4A90-B042-A6D1-9B106CAEB69E}"/>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WHAT HAVE WE LEARNED TODAY?</a:t>
            </a:r>
          </a:p>
        </p:txBody>
      </p:sp>
      <p:sp>
        <p:nvSpPr>
          <p:cNvPr id="19" name="Slide Number Placeholder 8">
            <a:extLst>
              <a:ext uri="{FF2B5EF4-FFF2-40B4-BE49-F238E27FC236}">
                <a16:creationId xmlns:a16="http://schemas.microsoft.com/office/drawing/2014/main" id="{EA8CBADC-5E07-4C4A-A34D-26CC90C90E25}"/>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11</a:t>
            </a:fld>
            <a:endParaRPr lang="en-US" altLang="en-US" sz="1100">
              <a:solidFill>
                <a:srgbClr val="595959"/>
              </a:solidFill>
            </a:endParaRPr>
          </a:p>
        </p:txBody>
      </p:sp>
      <p:sp>
        <p:nvSpPr>
          <p:cNvPr id="16" name="TextBox 12">
            <a:extLst>
              <a:ext uri="{FF2B5EF4-FFF2-40B4-BE49-F238E27FC236}">
                <a16:creationId xmlns:a16="http://schemas.microsoft.com/office/drawing/2014/main" id="{584C5C94-4591-FD41-9490-E0B418ED41F3}"/>
              </a:ext>
            </a:extLst>
          </p:cNvPr>
          <p:cNvSpPr txBox="1">
            <a:spLocks noChangeArrowheads="1"/>
          </p:cNvSpPr>
          <p:nvPr/>
        </p:nvSpPr>
        <p:spPr bwMode="auto">
          <a:xfrm>
            <a:off x="177542" y="1937403"/>
            <a:ext cx="8724720" cy="1800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marL="457200" indent="-457200">
              <a:spcBef>
                <a:spcPct val="0"/>
              </a:spcBef>
              <a:spcAft>
                <a:spcPts val="600"/>
              </a:spcAft>
              <a:defRPr/>
            </a:pPr>
            <a:r>
              <a:rPr lang="en-GB" altLang="en-US" b="1" i="1" dirty="0">
                <a:solidFill>
                  <a:schemeClr val="tx1">
                    <a:lumMod val="50000"/>
                    <a:lumOff val="50000"/>
                  </a:schemeClr>
                </a:solidFill>
              </a:rPr>
              <a:t>What friction is and when it is generated</a:t>
            </a:r>
          </a:p>
          <a:p>
            <a:pPr marL="457200" indent="-457200">
              <a:spcBef>
                <a:spcPct val="0"/>
              </a:spcBef>
              <a:spcAft>
                <a:spcPts val="600"/>
              </a:spcAft>
              <a:defRPr/>
            </a:pPr>
            <a:r>
              <a:rPr lang="en-GB" altLang="en-US" b="1" i="1" dirty="0">
                <a:solidFill>
                  <a:schemeClr val="tx1">
                    <a:lumMod val="50000"/>
                    <a:lumOff val="50000"/>
                  </a:schemeClr>
                </a:solidFill>
              </a:rPr>
              <a:t>How to gather repeated measurements</a:t>
            </a:r>
          </a:p>
          <a:p>
            <a:pPr marL="457200" indent="-457200">
              <a:spcBef>
                <a:spcPct val="0"/>
              </a:spcBef>
              <a:spcAft>
                <a:spcPts val="600"/>
              </a:spcAft>
              <a:defRPr/>
            </a:pPr>
            <a:r>
              <a:rPr lang="en-GB" altLang="en-US" b="1" i="1" dirty="0">
                <a:solidFill>
                  <a:schemeClr val="tx1">
                    <a:lumMod val="50000"/>
                    <a:lumOff val="50000"/>
                  </a:schemeClr>
                </a:solidFill>
              </a:rPr>
              <a:t>How to interpret and apply our results</a:t>
            </a:r>
          </a:p>
          <a:p>
            <a:pPr marL="457200" indent="-457200">
              <a:spcBef>
                <a:spcPct val="0"/>
              </a:spcBef>
              <a:spcAft>
                <a:spcPts val="600"/>
              </a:spcAft>
              <a:defRPr/>
            </a:pPr>
            <a:r>
              <a:rPr lang="en-GB" altLang="en-US" b="1" i="1" dirty="0">
                <a:solidFill>
                  <a:schemeClr val="tx1">
                    <a:lumMod val="50000"/>
                    <a:lumOff val="50000"/>
                  </a:schemeClr>
                </a:solidFill>
              </a:rPr>
              <a:t>What happens in a world without friction</a:t>
            </a:r>
          </a:p>
        </p:txBody>
      </p:sp>
    </p:spTree>
    <p:extLst>
      <p:ext uri="{BB962C8B-B14F-4D97-AF65-F5344CB8AC3E}">
        <p14:creationId xmlns:p14="http://schemas.microsoft.com/office/powerpoint/2010/main" val="2499476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3714A774-5A1D-E24C-BBDB-508478FE3689}"/>
              </a:ext>
            </a:extLst>
          </p:cNvPr>
          <p:cNvGrpSpPr/>
          <p:nvPr/>
        </p:nvGrpSpPr>
        <p:grpSpPr>
          <a:xfrm>
            <a:off x="210208" y="2777590"/>
            <a:ext cx="8741104" cy="3887630"/>
            <a:chOff x="210208" y="-206692"/>
            <a:chExt cx="8741104" cy="3887630"/>
          </a:xfrm>
        </p:grpSpPr>
        <p:sp>
          <p:nvSpPr>
            <p:cNvPr id="14" name="Rounded Rectangle 13">
              <a:extLst>
                <a:ext uri="{FF2B5EF4-FFF2-40B4-BE49-F238E27FC236}">
                  <a16:creationId xmlns:a16="http://schemas.microsoft.com/office/drawing/2014/main" id="{885CBE4F-1DFD-4E4D-9818-0CCB36875D2E}"/>
                </a:ext>
              </a:extLst>
            </p:cNvPr>
            <p:cNvSpPr/>
            <p:nvPr/>
          </p:nvSpPr>
          <p:spPr>
            <a:xfrm>
              <a:off x="210208" y="-206692"/>
              <a:ext cx="8741104" cy="3887630"/>
            </a:xfrm>
            <a:prstGeom prst="roundRect">
              <a:avLst>
                <a:gd name="adj" fmla="val 2650"/>
              </a:avLst>
            </a:prstGeom>
            <a:solidFill>
              <a:srgbClr val="002060"/>
            </a:solidFill>
            <a:ln>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9">
              <a:extLst>
                <a:ext uri="{FF2B5EF4-FFF2-40B4-BE49-F238E27FC236}">
                  <a16:creationId xmlns:a16="http://schemas.microsoft.com/office/drawing/2014/main" id="{2FA7A712-D557-024A-BF03-F10DDD59DF14}"/>
                </a:ext>
              </a:extLst>
            </p:cNvPr>
            <p:cNvSpPr txBox="1">
              <a:spLocks noChangeArrowheads="1"/>
            </p:cNvSpPr>
            <p:nvPr/>
          </p:nvSpPr>
          <p:spPr bwMode="auto">
            <a:xfrm>
              <a:off x="210208" y="7813"/>
              <a:ext cx="8741104"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000" b="1" dirty="0">
                  <a:solidFill>
                    <a:schemeClr val="bg1"/>
                  </a:solidFill>
                </a:rPr>
                <a:t>Alex Evans</a:t>
              </a:r>
            </a:p>
            <a:p>
              <a:pPr algn="ctr" eaLnBrk="1" hangingPunct="1">
                <a:spcBef>
                  <a:spcPct val="0"/>
                </a:spcBef>
                <a:buFontTx/>
                <a:buNone/>
              </a:pPr>
              <a:r>
                <a:rPr lang="en-US" altLang="en-US" sz="3000" dirty="0">
                  <a:solidFill>
                    <a:schemeClr val="bg1"/>
                  </a:solidFill>
                </a:rPr>
                <a:t>LCFC STEM Coach</a:t>
              </a:r>
            </a:p>
            <a:p>
              <a:pPr algn="ctr" eaLnBrk="1" hangingPunct="1">
                <a:spcBef>
                  <a:spcPct val="0"/>
                </a:spcBef>
                <a:buNone/>
              </a:pPr>
              <a:r>
                <a:rPr lang="en-US" altLang="en-US" sz="3000" dirty="0">
                  <a:solidFill>
                    <a:schemeClr val="bg1"/>
                  </a:solidFill>
                  <a:hlinkClick r:id="rId3"/>
                </a:rPr>
                <a:t>alex.evans@lcfc.co.uk</a:t>
              </a:r>
              <a:endParaRPr lang="en-US" altLang="en-US" sz="3000" dirty="0">
                <a:solidFill>
                  <a:schemeClr val="bg1"/>
                </a:solidFill>
              </a:endParaRPr>
            </a:p>
            <a:p>
              <a:pPr algn="ctr" eaLnBrk="1" hangingPunct="1">
                <a:spcBef>
                  <a:spcPct val="0"/>
                </a:spcBef>
                <a:buFontTx/>
                <a:buNone/>
              </a:pPr>
              <a:endParaRPr lang="en-US" altLang="en-US" sz="3000" dirty="0">
                <a:solidFill>
                  <a:schemeClr val="bg1"/>
                </a:solidFill>
              </a:endParaRPr>
            </a:p>
            <a:p>
              <a:pPr algn="ctr" eaLnBrk="1" hangingPunct="1">
                <a:spcBef>
                  <a:spcPct val="0"/>
                </a:spcBef>
                <a:buFontTx/>
                <a:buNone/>
              </a:pPr>
              <a:r>
                <a:rPr lang="en-US" altLang="en-US" sz="3000" b="1" dirty="0">
                  <a:solidFill>
                    <a:schemeClr val="bg1"/>
                  </a:solidFill>
                </a:rPr>
                <a:t>Sarah Eames </a:t>
              </a:r>
            </a:p>
            <a:p>
              <a:pPr algn="ctr" eaLnBrk="1" hangingPunct="1">
                <a:spcBef>
                  <a:spcPct val="0"/>
                </a:spcBef>
                <a:buFontTx/>
                <a:buNone/>
              </a:pPr>
              <a:r>
                <a:rPr lang="en-US" altLang="en-US" sz="3000" dirty="0">
                  <a:solidFill>
                    <a:schemeClr val="bg1"/>
                  </a:solidFill>
                </a:rPr>
                <a:t>Primary Science Specialist</a:t>
              </a:r>
              <a:br>
                <a:rPr lang="en-US" altLang="en-US" sz="3000" dirty="0">
                  <a:solidFill>
                    <a:schemeClr val="bg1"/>
                  </a:solidFill>
                </a:rPr>
              </a:br>
              <a:r>
                <a:rPr lang="en-US" altLang="en-US" sz="3000" dirty="0">
                  <a:solidFill>
                    <a:schemeClr val="bg1"/>
                  </a:solidFill>
                  <a:hlinkClick r:id="rId4"/>
                </a:rPr>
                <a:t>sarah.eames@pstt.org.uk</a:t>
              </a:r>
              <a:r>
                <a:rPr lang="en-US" altLang="en-US" sz="3000" dirty="0">
                  <a:solidFill>
                    <a:schemeClr val="bg1"/>
                  </a:solidFill>
                </a:rPr>
                <a:t> </a:t>
              </a:r>
            </a:p>
          </p:txBody>
        </p:sp>
      </p:grpSp>
      <p:sp>
        <p:nvSpPr>
          <p:cNvPr id="16" name="Rectangle 15">
            <a:extLst>
              <a:ext uri="{FF2B5EF4-FFF2-40B4-BE49-F238E27FC236}">
                <a16:creationId xmlns:a16="http://schemas.microsoft.com/office/drawing/2014/main" id="{7F96D6F7-6895-E143-A138-C12476FE4042}"/>
              </a:ext>
            </a:extLst>
          </p:cNvPr>
          <p:cNvSpPr/>
          <p:nvPr/>
        </p:nvSpPr>
        <p:spPr>
          <a:xfrm>
            <a:off x="77972" y="311888"/>
            <a:ext cx="3345712" cy="942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7A9178A5-884E-F64C-A822-59BE450A3590}"/>
              </a:ext>
            </a:extLst>
          </p:cNvPr>
          <p:cNvGrpSpPr/>
          <p:nvPr/>
        </p:nvGrpSpPr>
        <p:grpSpPr>
          <a:xfrm>
            <a:off x="1477968" y="541918"/>
            <a:ext cx="6361772" cy="1977646"/>
            <a:chOff x="1477968" y="1451354"/>
            <a:chExt cx="6361772" cy="1977646"/>
          </a:xfrm>
        </p:grpSpPr>
        <p:pic>
          <p:nvPicPr>
            <p:cNvPr id="18" name="Picture 13">
              <a:extLst>
                <a:ext uri="{FF2B5EF4-FFF2-40B4-BE49-F238E27FC236}">
                  <a16:creationId xmlns:a16="http://schemas.microsoft.com/office/drawing/2014/main" id="{283019CA-FA95-C440-82B1-75023FDC5AD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a:extLst>
                <a:ext uri="{FF2B5EF4-FFF2-40B4-BE49-F238E27FC236}">
                  <a16:creationId xmlns:a16="http://schemas.microsoft.com/office/drawing/2014/main" id="{FF31D173-E65D-BB47-B4C8-A6DF7C473EC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
              <a:extLst>
                <a:ext uri="{FF2B5EF4-FFF2-40B4-BE49-F238E27FC236}">
                  <a16:creationId xmlns:a16="http://schemas.microsoft.com/office/drawing/2014/main" id="{672CDF84-B5B7-274B-A548-11CB8B5E37A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Straight Connector 20">
              <a:extLst>
                <a:ext uri="{FF2B5EF4-FFF2-40B4-BE49-F238E27FC236}">
                  <a16:creationId xmlns:a16="http://schemas.microsoft.com/office/drawing/2014/main" id="{6BDCF4BF-171F-8D45-9421-16D314D5220A}"/>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271A208-F9E9-C74C-870B-361C7EA4C278}"/>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219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pic>
        <p:nvPicPr>
          <p:cNvPr id="10257" name="Picture 17" descr="https://pixabay.com/get/ee34b20828f11c22d9584518a33219c8b66ae3d01cb0124796f0c971/tandem-skydivers-713705_192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25632"/>
          <a:stretch/>
        </p:blipFill>
        <p:spPr bwMode="auto">
          <a:xfrm>
            <a:off x="5002924" y="4144857"/>
            <a:ext cx="2217683" cy="2473878"/>
          </a:xfrm>
          <a:prstGeom prst="roundRect">
            <a:avLst>
              <a:gd name="adj" fmla="val 8594"/>
            </a:avLst>
          </a:prstGeom>
          <a:solidFill>
            <a:srgbClr val="FFFFFF">
              <a:shade val="85000"/>
            </a:srgbClr>
          </a:solidFill>
          <a:ln w="31750">
            <a:solidFill>
              <a:srgbClr val="133176"/>
            </a:solidFill>
          </a:ln>
          <a:effectLst/>
        </p:spPr>
      </p:pic>
      <p:pic>
        <p:nvPicPr>
          <p:cNvPr id="10252" name="Picture 2" descr="https://pixabay.com/get/ef33b9082ff31c22d9584518a33219c8b66ae3d01cb113459df4c57f/divers-668777_1920.jpg"/>
          <p:cNvPicPr>
            <a:picLocks noChangeAspect="1" noChangeArrowheads="1"/>
          </p:cNvPicPr>
          <p:nvPr/>
        </p:nvPicPr>
        <p:blipFill>
          <a:blip r:embed="rId4">
            <a:extLst>
              <a:ext uri="{28A0092B-C50C-407E-A947-70E740481C1C}">
                <a14:useLocalDpi xmlns:a14="http://schemas.microsoft.com/office/drawing/2010/main" val="0"/>
              </a:ext>
            </a:extLst>
          </a:blip>
          <a:srcRect l="10745" t="5312" r="3482" b="8916"/>
          <a:stretch>
            <a:fillRect/>
          </a:stretch>
        </p:blipFill>
        <p:spPr bwMode="auto">
          <a:xfrm>
            <a:off x="745263" y="2061942"/>
            <a:ext cx="2452133" cy="1839100"/>
          </a:xfrm>
          <a:prstGeom prst="roundRect">
            <a:avLst>
              <a:gd name="adj" fmla="val 8594"/>
            </a:avLst>
          </a:prstGeom>
          <a:solidFill>
            <a:srgbClr val="FFFFFF">
              <a:shade val="85000"/>
            </a:srgbClr>
          </a:solidFill>
          <a:ln w="31750">
            <a:solidFill>
              <a:srgbClr val="133176"/>
            </a:solidFill>
          </a:ln>
          <a:effectLst/>
        </p:spPr>
      </p:pic>
      <p:pic>
        <p:nvPicPr>
          <p:cNvPr id="10253" name="Picture 6" descr="https://pixabay.com/get/ef35b70c2ae9002ad25a5840981318c3fe76e7d019b3154990f5c0/weightless-60632_1920.jpg"/>
          <p:cNvPicPr>
            <a:picLocks noChangeAspect="1" noChangeArrowheads="1"/>
          </p:cNvPicPr>
          <p:nvPr/>
        </p:nvPicPr>
        <p:blipFill>
          <a:blip r:embed="rId5">
            <a:extLst>
              <a:ext uri="{28A0092B-C50C-407E-A947-70E740481C1C}">
                <a14:useLocalDpi xmlns:a14="http://schemas.microsoft.com/office/drawing/2010/main" val="0"/>
              </a:ext>
            </a:extLst>
          </a:blip>
          <a:srcRect l="17371" r="14217" b="31589"/>
          <a:stretch>
            <a:fillRect/>
          </a:stretch>
        </p:blipFill>
        <p:spPr bwMode="auto">
          <a:xfrm>
            <a:off x="2286152" y="4144857"/>
            <a:ext cx="2452133" cy="2452134"/>
          </a:xfrm>
          <a:prstGeom prst="roundRect">
            <a:avLst>
              <a:gd name="adj" fmla="val 8594"/>
            </a:avLst>
          </a:prstGeom>
          <a:solidFill>
            <a:srgbClr val="FFFFFF">
              <a:shade val="85000"/>
            </a:srgbClr>
          </a:solidFill>
          <a:ln w="31750">
            <a:solidFill>
              <a:srgbClr val="133176"/>
            </a:solidFill>
          </a:ln>
          <a:effectLst/>
        </p:spPr>
      </p:pic>
      <p:pic>
        <p:nvPicPr>
          <p:cNvPr id="10255" name="Picture 14" descr="Figure Skater, Ice Skater, Ice, Elegant, Sports, Spor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47576" y="2056366"/>
            <a:ext cx="1979830" cy="1844993"/>
          </a:xfrm>
          <a:prstGeom prst="roundRect">
            <a:avLst>
              <a:gd name="adj" fmla="val 8594"/>
            </a:avLst>
          </a:prstGeom>
          <a:solidFill>
            <a:srgbClr val="FFFFFF">
              <a:shade val="85000"/>
            </a:srgbClr>
          </a:solidFill>
          <a:ln w="31750">
            <a:solidFill>
              <a:srgbClr val="133176"/>
            </a:solidFill>
          </a:ln>
          <a:effectLst/>
        </p:spPr>
      </p:pic>
      <p:pic>
        <p:nvPicPr>
          <p:cNvPr id="10254" name="Picture 2"/>
          <p:cNvPicPr>
            <a:picLocks noChangeAspect="1"/>
          </p:cNvPicPr>
          <p:nvPr/>
        </p:nvPicPr>
        <p:blipFill>
          <a:blip r:embed="rId7">
            <a:extLst>
              <a:ext uri="{28A0092B-C50C-407E-A947-70E740481C1C}">
                <a14:useLocalDpi xmlns:a14="http://schemas.microsoft.com/office/drawing/2010/main" val="0"/>
              </a:ext>
            </a:extLst>
          </a:blip>
          <a:srcRect l="7272" t="10828" r="14310" b="10754"/>
          <a:stretch>
            <a:fillRect/>
          </a:stretch>
        </p:blipFill>
        <p:spPr bwMode="auto">
          <a:xfrm>
            <a:off x="3462035" y="2056366"/>
            <a:ext cx="2720902" cy="1839100"/>
          </a:xfrm>
          <a:prstGeom prst="roundRect">
            <a:avLst>
              <a:gd name="adj" fmla="val 8594"/>
            </a:avLst>
          </a:prstGeom>
          <a:solidFill>
            <a:srgbClr val="FFFFFF">
              <a:shade val="85000"/>
            </a:srgbClr>
          </a:solidFill>
          <a:ln w="31750">
            <a:solidFill>
              <a:srgbClr val="133176"/>
            </a:solidFill>
          </a:ln>
          <a:effectLst/>
        </p:spPr>
      </p:pic>
      <p:sp>
        <p:nvSpPr>
          <p:cNvPr id="18" name="TextBox 5">
            <a:extLst>
              <a:ext uri="{FF2B5EF4-FFF2-40B4-BE49-F238E27FC236}">
                <a16:creationId xmlns:a16="http://schemas.microsoft.com/office/drawing/2014/main" id="{7A1EA706-4A90-B042-A6D1-9B106CAEB69E}"/>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WHICH IS THE ODD ONE OUT?</a:t>
            </a:r>
          </a:p>
        </p:txBody>
      </p:sp>
      <p:sp>
        <p:nvSpPr>
          <p:cNvPr id="19" name="Slide Number Placeholder 8">
            <a:extLst>
              <a:ext uri="{FF2B5EF4-FFF2-40B4-BE49-F238E27FC236}">
                <a16:creationId xmlns:a16="http://schemas.microsoft.com/office/drawing/2014/main" id="{EA8CBADC-5E07-4C4A-A34D-26CC90C90E25}"/>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2</a:t>
            </a:fld>
            <a:endParaRPr lang="en-US" altLang="en-US" sz="1100">
              <a:solidFill>
                <a:srgbClr val="595959"/>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grpSp>
        <p:nvGrpSpPr>
          <p:cNvPr id="3" name="Group 2">
            <a:extLst>
              <a:ext uri="{FF2B5EF4-FFF2-40B4-BE49-F238E27FC236}">
                <a16:creationId xmlns:a16="http://schemas.microsoft.com/office/drawing/2014/main" id="{D4C6943B-89E5-374E-82EA-ACF57E6FC1B1}"/>
              </a:ext>
            </a:extLst>
          </p:cNvPr>
          <p:cNvGrpSpPr/>
          <p:nvPr/>
        </p:nvGrpSpPr>
        <p:grpSpPr>
          <a:xfrm>
            <a:off x="745263" y="2056366"/>
            <a:ext cx="7682143" cy="4562369"/>
            <a:chOff x="745263" y="2056366"/>
            <a:chExt cx="7682143" cy="4562369"/>
          </a:xfrm>
        </p:grpSpPr>
        <p:pic>
          <p:nvPicPr>
            <p:cNvPr id="10257" name="Picture 17" descr="https://pixabay.com/get/ee34b20828f11c22d9584518a33219c8b66ae3d01cb0124796f0c971/tandem-skydivers-713705_1920.jpg"/>
            <p:cNvPicPr>
              <a:picLocks noChangeAspect="1" noChangeArrowheads="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b="25632"/>
            <a:stretch/>
          </p:blipFill>
          <p:spPr bwMode="auto">
            <a:xfrm>
              <a:off x="5002924" y="4144857"/>
              <a:ext cx="2217683" cy="2473878"/>
            </a:xfrm>
            <a:prstGeom prst="roundRect">
              <a:avLst>
                <a:gd name="adj" fmla="val 8594"/>
              </a:avLst>
            </a:prstGeom>
            <a:solidFill>
              <a:srgbClr val="FFFFFF">
                <a:shade val="85000"/>
              </a:srgbClr>
            </a:solidFill>
            <a:ln w="31750">
              <a:solidFill>
                <a:srgbClr val="133176"/>
              </a:solidFill>
            </a:ln>
            <a:effectLst/>
          </p:spPr>
        </p:pic>
        <p:pic>
          <p:nvPicPr>
            <p:cNvPr id="10252" name="Picture 2" descr="https://pixabay.com/get/ef33b9082ff31c22d9584518a33219c8b66ae3d01cb113459df4c57f/divers-668777_1920.jpg"/>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l="10745" t="5312" r="3482" b="8916"/>
            <a:stretch>
              <a:fillRect/>
            </a:stretch>
          </p:blipFill>
          <p:spPr bwMode="auto">
            <a:xfrm>
              <a:off x="745263" y="2061942"/>
              <a:ext cx="2452133" cy="1839100"/>
            </a:xfrm>
            <a:prstGeom prst="roundRect">
              <a:avLst>
                <a:gd name="adj" fmla="val 8594"/>
              </a:avLst>
            </a:prstGeom>
            <a:solidFill>
              <a:srgbClr val="FFFFFF">
                <a:shade val="85000"/>
              </a:srgbClr>
            </a:solidFill>
            <a:ln w="31750">
              <a:solidFill>
                <a:srgbClr val="133176"/>
              </a:solidFill>
            </a:ln>
            <a:effectLst/>
          </p:spPr>
        </p:pic>
        <p:pic>
          <p:nvPicPr>
            <p:cNvPr id="10253" name="Picture 6" descr="https://pixabay.com/get/ef35b70c2ae9002ad25a5840981318c3fe76e7d019b3154990f5c0/weightless-60632_1920.jpg"/>
            <p:cNvPicPr>
              <a:picLocks noChangeAspect="1" noChangeArrowheads="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l="17371" r="14217" b="31589"/>
            <a:stretch>
              <a:fillRect/>
            </a:stretch>
          </p:blipFill>
          <p:spPr bwMode="auto">
            <a:xfrm>
              <a:off x="2286152" y="4144857"/>
              <a:ext cx="2452133" cy="2452134"/>
            </a:xfrm>
            <a:prstGeom prst="roundRect">
              <a:avLst>
                <a:gd name="adj" fmla="val 8594"/>
              </a:avLst>
            </a:prstGeom>
            <a:solidFill>
              <a:srgbClr val="FFFFFF">
                <a:shade val="85000"/>
              </a:srgbClr>
            </a:solidFill>
            <a:ln w="31750">
              <a:solidFill>
                <a:srgbClr val="133176"/>
              </a:solidFill>
            </a:ln>
            <a:effectLst/>
          </p:spPr>
        </p:pic>
        <p:pic>
          <p:nvPicPr>
            <p:cNvPr id="10255" name="Picture 14" descr="Figure Skater, Ice Skater, Ice, Elegant, Sports, Sport"/>
            <p:cNvPicPr>
              <a:picLocks noChangeAspect="1" noChangeArrowheads="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447576" y="2056366"/>
              <a:ext cx="1979830" cy="1844993"/>
            </a:xfrm>
            <a:prstGeom prst="roundRect">
              <a:avLst>
                <a:gd name="adj" fmla="val 8594"/>
              </a:avLst>
            </a:prstGeom>
            <a:solidFill>
              <a:srgbClr val="FFFFFF">
                <a:shade val="85000"/>
              </a:srgbClr>
            </a:solidFill>
            <a:ln w="31750">
              <a:solidFill>
                <a:srgbClr val="133176"/>
              </a:solidFill>
            </a:ln>
            <a:effectLst/>
          </p:spPr>
        </p:pic>
        <p:pic>
          <p:nvPicPr>
            <p:cNvPr id="10254" name="Picture 2"/>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rcRect l="7272" t="10828" r="14310" b="10754"/>
            <a:stretch>
              <a:fillRect/>
            </a:stretch>
          </p:blipFill>
          <p:spPr bwMode="auto">
            <a:xfrm>
              <a:off x="3462035" y="2056366"/>
              <a:ext cx="2720902" cy="1839100"/>
            </a:xfrm>
            <a:prstGeom prst="roundRect">
              <a:avLst>
                <a:gd name="adj" fmla="val 8594"/>
              </a:avLst>
            </a:prstGeom>
            <a:solidFill>
              <a:srgbClr val="FFFFFF">
                <a:shade val="85000"/>
              </a:srgbClr>
            </a:solidFill>
            <a:ln w="31750">
              <a:solidFill>
                <a:srgbClr val="133176"/>
              </a:solidFill>
            </a:ln>
            <a:effectLst/>
          </p:spPr>
        </p:pic>
      </p:grpSp>
      <p:sp>
        <p:nvSpPr>
          <p:cNvPr id="18" name="TextBox 5">
            <a:extLst>
              <a:ext uri="{FF2B5EF4-FFF2-40B4-BE49-F238E27FC236}">
                <a16:creationId xmlns:a16="http://schemas.microsoft.com/office/drawing/2014/main" id="{7A1EA706-4A90-B042-A6D1-9B106CAEB69E}"/>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WHICH IS THE ODD ONE OUT?</a:t>
            </a:r>
          </a:p>
        </p:txBody>
      </p:sp>
      <p:sp>
        <p:nvSpPr>
          <p:cNvPr id="19" name="Slide Number Placeholder 8">
            <a:extLst>
              <a:ext uri="{FF2B5EF4-FFF2-40B4-BE49-F238E27FC236}">
                <a16:creationId xmlns:a16="http://schemas.microsoft.com/office/drawing/2014/main" id="{EA8CBADC-5E07-4C4A-A34D-26CC90C90E25}"/>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3</a:t>
            </a:fld>
            <a:endParaRPr lang="en-US" altLang="en-US" sz="1100">
              <a:solidFill>
                <a:srgbClr val="595959"/>
              </a:solidFill>
            </a:endParaRPr>
          </a:p>
        </p:txBody>
      </p:sp>
      <p:sp>
        <p:nvSpPr>
          <p:cNvPr id="11" name="TextBox 10">
            <a:extLst>
              <a:ext uri="{FF2B5EF4-FFF2-40B4-BE49-F238E27FC236}">
                <a16:creationId xmlns:a16="http://schemas.microsoft.com/office/drawing/2014/main" id="{18BC4C6F-EC0F-8043-8015-845D38A47496}"/>
              </a:ext>
            </a:extLst>
          </p:cNvPr>
          <p:cNvSpPr txBox="1"/>
          <p:nvPr/>
        </p:nvSpPr>
        <p:spPr>
          <a:xfrm>
            <a:off x="716594" y="2745083"/>
            <a:ext cx="2478963" cy="461665"/>
          </a:xfrm>
          <a:prstGeom prst="rect">
            <a:avLst/>
          </a:prstGeom>
          <a:noFill/>
        </p:spPr>
        <p:txBody>
          <a:bodyPr wrap="square" rtlCol="0">
            <a:spAutoFit/>
          </a:bodyPr>
          <a:lstStyle/>
          <a:p>
            <a:pPr algn="ctr"/>
            <a:r>
              <a:rPr lang="en-GB" sz="2400" b="1" dirty="0">
                <a:effectLst>
                  <a:glow rad="279400">
                    <a:schemeClr val="bg1">
                      <a:alpha val="99000"/>
                    </a:schemeClr>
                  </a:glow>
                </a:effectLst>
                <a:latin typeface="+mj-lt"/>
              </a:rPr>
              <a:t>FRICTION</a:t>
            </a:r>
          </a:p>
        </p:txBody>
      </p:sp>
      <p:sp>
        <p:nvSpPr>
          <p:cNvPr id="12" name="TextBox 11">
            <a:extLst>
              <a:ext uri="{FF2B5EF4-FFF2-40B4-BE49-F238E27FC236}">
                <a16:creationId xmlns:a16="http://schemas.microsoft.com/office/drawing/2014/main" id="{415B5730-979B-7C4D-ACDF-5B2F02789ACB}"/>
              </a:ext>
            </a:extLst>
          </p:cNvPr>
          <p:cNvSpPr txBox="1"/>
          <p:nvPr/>
        </p:nvSpPr>
        <p:spPr>
          <a:xfrm>
            <a:off x="3596428" y="2745083"/>
            <a:ext cx="2478963" cy="461665"/>
          </a:xfrm>
          <a:prstGeom prst="rect">
            <a:avLst/>
          </a:prstGeom>
          <a:noFill/>
        </p:spPr>
        <p:txBody>
          <a:bodyPr wrap="square" rtlCol="0">
            <a:spAutoFit/>
          </a:bodyPr>
          <a:lstStyle/>
          <a:p>
            <a:pPr algn="ctr"/>
            <a:r>
              <a:rPr lang="en-GB" sz="2400" b="1" dirty="0">
                <a:effectLst>
                  <a:glow rad="279400">
                    <a:schemeClr val="bg1">
                      <a:alpha val="99000"/>
                    </a:schemeClr>
                  </a:glow>
                </a:effectLst>
                <a:latin typeface="+mj-lt"/>
              </a:rPr>
              <a:t>FRICTION</a:t>
            </a:r>
          </a:p>
        </p:txBody>
      </p:sp>
      <p:sp>
        <p:nvSpPr>
          <p:cNvPr id="13" name="TextBox 12">
            <a:extLst>
              <a:ext uri="{FF2B5EF4-FFF2-40B4-BE49-F238E27FC236}">
                <a16:creationId xmlns:a16="http://schemas.microsoft.com/office/drawing/2014/main" id="{3BF21B3D-CCC9-9041-9D88-95A3931663FD}"/>
              </a:ext>
            </a:extLst>
          </p:cNvPr>
          <p:cNvSpPr txBox="1"/>
          <p:nvPr/>
        </p:nvSpPr>
        <p:spPr>
          <a:xfrm>
            <a:off x="6202994" y="2745083"/>
            <a:ext cx="2478963" cy="461665"/>
          </a:xfrm>
          <a:prstGeom prst="rect">
            <a:avLst/>
          </a:prstGeom>
          <a:noFill/>
        </p:spPr>
        <p:txBody>
          <a:bodyPr wrap="square" rtlCol="0">
            <a:spAutoFit/>
          </a:bodyPr>
          <a:lstStyle/>
          <a:p>
            <a:pPr algn="ctr"/>
            <a:r>
              <a:rPr lang="en-GB" sz="2400" b="1" dirty="0">
                <a:effectLst>
                  <a:glow rad="279400">
                    <a:schemeClr val="bg1">
                      <a:alpha val="99000"/>
                    </a:schemeClr>
                  </a:glow>
                </a:effectLst>
                <a:latin typeface="+mj-lt"/>
              </a:rPr>
              <a:t>FRICTION</a:t>
            </a:r>
          </a:p>
        </p:txBody>
      </p:sp>
      <p:sp>
        <p:nvSpPr>
          <p:cNvPr id="14" name="TextBox 13">
            <a:extLst>
              <a:ext uri="{FF2B5EF4-FFF2-40B4-BE49-F238E27FC236}">
                <a16:creationId xmlns:a16="http://schemas.microsoft.com/office/drawing/2014/main" id="{FB89859A-81B3-D140-B25C-9DD93EC959D3}"/>
              </a:ext>
            </a:extLst>
          </p:cNvPr>
          <p:cNvSpPr txBox="1"/>
          <p:nvPr/>
        </p:nvSpPr>
        <p:spPr>
          <a:xfrm>
            <a:off x="4868180" y="5141441"/>
            <a:ext cx="2478963" cy="461665"/>
          </a:xfrm>
          <a:prstGeom prst="rect">
            <a:avLst/>
          </a:prstGeom>
          <a:noFill/>
        </p:spPr>
        <p:txBody>
          <a:bodyPr wrap="square" rtlCol="0">
            <a:spAutoFit/>
          </a:bodyPr>
          <a:lstStyle/>
          <a:p>
            <a:pPr algn="ctr"/>
            <a:r>
              <a:rPr lang="en-GB" sz="2400" b="1" dirty="0">
                <a:effectLst>
                  <a:glow rad="279400">
                    <a:schemeClr val="bg1">
                      <a:alpha val="99000"/>
                    </a:schemeClr>
                  </a:glow>
                </a:effectLst>
                <a:latin typeface="+mj-lt"/>
              </a:rPr>
              <a:t>FRICTION</a:t>
            </a:r>
          </a:p>
        </p:txBody>
      </p:sp>
      <p:sp>
        <p:nvSpPr>
          <p:cNvPr id="15" name="TextBox 14">
            <a:extLst>
              <a:ext uri="{FF2B5EF4-FFF2-40B4-BE49-F238E27FC236}">
                <a16:creationId xmlns:a16="http://schemas.microsoft.com/office/drawing/2014/main" id="{F027767F-883F-A44C-AFB2-3BAD58C05BE4}"/>
              </a:ext>
            </a:extLst>
          </p:cNvPr>
          <p:cNvSpPr txBox="1"/>
          <p:nvPr/>
        </p:nvSpPr>
        <p:spPr>
          <a:xfrm>
            <a:off x="2261615" y="4966297"/>
            <a:ext cx="2478963" cy="830997"/>
          </a:xfrm>
          <a:prstGeom prst="rect">
            <a:avLst/>
          </a:prstGeom>
          <a:noFill/>
        </p:spPr>
        <p:txBody>
          <a:bodyPr wrap="square" rtlCol="0">
            <a:spAutoFit/>
          </a:bodyPr>
          <a:lstStyle/>
          <a:p>
            <a:pPr algn="ctr"/>
            <a:r>
              <a:rPr lang="en-GB" sz="2400" b="1" dirty="0">
                <a:effectLst>
                  <a:glow rad="279400">
                    <a:schemeClr val="bg1">
                      <a:alpha val="99000"/>
                    </a:schemeClr>
                  </a:glow>
                </a:effectLst>
                <a:latin typeface="+mj-lt"/>
              </a:rPr>
              <a:t>NO</a:t>
            </a:r>
            <a:br>
              <a:rPr lang="en-GB" sz="2400" b="1" dirty="0">
                <a:effectLst>
                  <a:glow rad="279400">
                    <a:schemeClr val="bg1">
                      <a:alpha val="99000"/>
                    </a:schemeClr>
                  </a:glow>
                </a:effectLst>
                <a:latin typeface="+mj-lt"/>
              </a:rPr>
            </a:br>
            <a:r>
              <a:rPr lang="en-GB" sz="2400" b="1" dirty="0">
                <a:effectLst>
                  <a:glow rad="279400">
                    <a:schemeClr val="bg1">
                      <a:alpha val="99000"/>
                    </a:schemeClr>
                  </a:glow>
                </a:effectLst>
                <a:latin typeface="+mj-lt"/>
              </a:rPr>
              <a:t>FRICTION</a:t>
            </a:r>
          </a:p>
        </p:txBody>
      </p:sp>
    </p:spTree>
    <p:extLst>
      <p:ext uri="{BB962C8B-B14F-4D97-AF65-F5344CB8AC3E}">
        <p14:creationId xmlns:p14="http://schemas.microsoft.com/office/powerpoint/2010/main" val="4093383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TextBox 5">
            <a:extLst>
              <a:ext uri="{FF2B5EF4-FFF2-40B4-BE49-F238E27FC236}">
                <a16:creationId xmlns:a16="http://schemas.microsoft.com/office/drawing/2014/main" id="{7A1EA706-4A90-B042-A6D1-9B106CAEB69E}"/>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WHICH IS THE ODD ONE OUT?</a:t>
            </a:r>
          </a:p>
        </p:txBody>
      </p:sp>
      <p:sp>
        <p:nvSpPr>
          <p:cNvPr id="19" name="Slide Number Placeholder 8">
            <a:extLst>
              <a:ext uri="{FF2B5EF4-FFF2-40B4-BE49-F238E27FC236}">
                <a16:creationId xmlns:a16="http://schemas.microsoft.com/office/drawing/2014/main" id="{EA8CBADC-5E07-4C4A-A34D-26CC90C90E25}"/>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4</a:t>
            </a:fld>
            <a:endParaRPr lang="en-US" altLang="en-US" sz="1100">
              <a:solidFill>
                <a:srgbClr val="595959"/>
              </a:solidFill>
            </a:endParaRPr>
          </a:p>
        </p:txBody>
      </p:sp>
      <p:sp>
        <p:nvSpPr>
          <p:cNvPr id="16" name="TextBox 12">
            <a:extLst>
              <a:ext uri="{FF2B5EF4-FFF2-40B4-BE49-F238E27FC236}">
                <a16:creationId xmlns:a16="http://schemas.microsoft.com/office/drawing/2014/main" id="{584C5C94-4591-FD41-9490-E0B418ED41F3}"/>
              </a:ext>
            </a:extLst>
          </p:cNvPr>
          <p:cNvSpPr txBox="1">
            <a:spLocks noChangeArrowheads="1"/>
          </p:cNvSpPr>
          <p:nvPr/>
        </p:nvSpPr>
        <p:spPr bwMode="auto">
          <a:xfrm>
            <a:off x="177542" y="1937403"/>
            <a:ext cx="8546044" cy="327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marL="342900" indent="-342900">
              <a:spcBef>
                <a:spcPct val="0"/>
              </a:spcBef>
              <a:spcAft>
                <a:spcPts val="600"/>
              </a:spcAft>
              <a:defRPr/>
            </a:pPr>
            <a:r>
              <a:rPr lang="en-GB" altLang="en-US" b="1" dirty="0">
                <a:solidFill>
                  <a:schemeClr val="tx1">
                    <a:lumMod val="50000"/>
                    <a:lumOff val="50000"/>
                  </a:schemeClr>
                </a:solidFill>
              </a:rPr>
              <a:t>The force that is made when two things slide over each other to oppose the movement</a:t>
            </a:r>
          </a:p>
          <a:p>
            <a:pPr marL="342900" indent="-342900">
              <a:spcBef>
                <a:spcPct val="0"/>
              </a:spcBef>
              <a:defRPr/>
            </a:pPr>
            <a:r>
              <a:rPr lang="en-GB" altLang="en-US" b="1" dirty="0">
                <a:solidFill>
                  <a:schemeClr val="tx1">
                    <a:lumMod val="50000"/>
                    <a:lumOff val="50000"/>
                  </a:schemeClr>
                </a:solidFill>
              </a:rPr>
              <a:t>Examples of uses of friction</a:t>
            </a:r>
          </a:p>
          <a:p>
            <a:pPr marL="1085850" lvl="1" indent="-342900">
              <a:spcBef>
                <a:spcPct val="0"/>
              </a:spcBef>
              <a:defRPr/>
            </a:pPr>
            <a:r>
              <a:rPr lang="en-GB" altLang="en-US" sz="2400" dirty="0">
                <a:solidFill>
                  <a:schemeClr val="tx1">
                    <a:lumMod val="50000"/>
                    <a:lumOff val="50000"/>
                  </a:schemeClr>
                </a:solidFill>
              </a:rPr>
              <a:t>Cars need friction to accelerate and brake</a:t>
            </a:r>
          </a:p>
          <a:p>
            <a:pPr marL="1085850" lvl="1" indent="-342900">
              <a:spcBef>
                <a:spcPct val="0"/>
              </a:spcBef>
              <a:defRPr/>
            </a:pPr>
            <a:r>
              <a:rPr lang="en-GB" altLang="en-US" sz="2400" dirty="0">
                <a:solidFill>
                  <a:schemeClr val="tx1">
                    <a:lumMod val="50000"/>
                    <a:lumOff val="50000"/>
                  </a:schemeClr>
                </a:solidFill>
              </a:rPr>
              <a:t>Footballers need friction to run, turn, stop, shoot</a:t>
            </a:r>
          </a:p>
          <a:p>
            <a:pPr marL="1085850" lvl="1" indent="-342900">
              <a:spcBef>
                <a:spcPct val="0"/>
              </a:spcBef>
              <a:spcAft>
                <a:spcPts val="600"/>
              </a:spcAft>
              <a:defRPr/>
            </a:pPr>
            <a:r>
              <a:rPr lang="en-GB" altLang="en-US" sz="2400" dirty="0">
                <a:solidFill>
                  <a:schemeClr val="tx1">
                    <a:lumMod val="50000"/>
                    <a:lumOff val="50000"/>
                  </a:schemeClr>
                </a:solidFill>
              </a:rPr>
              <a:t>Can you think of any others?</a:t>
            </a:r>
          </a:p>
          <a:p>
            <a:pPr marL="342900" indent="-342900">
              <a:spcBef>
                <a:spcPct val="0"/>
              </a:spcBef>
              <a:spcAft>
                <a:spcPts val="600"/>
              </a:spcAft>
              <a:defRPr/>
            </a:pPr>
            <a:r>
              <a:rPr lang="en-GB" altLang="en-US" b="1" dirty="0">
                <a:solidFill>
                  <a:schemeClr val="tx1">
                    <a:lumMod val="50000"/>
                    <a:lumOff val="50000"/>
                  </a:schemeClr>
                </a:solidFill>
              </a:rPr>
              <a:t>Friction makes heat</a:t>
            </a:r>
          </a:p>
          <a:p>
            <a:pPr marL="342900" indent="-342900">
              <a:spcBef>
                <a:spcPct val="0"/>
              </a:spcBef>
              <a:defRPr/>
            </a:pPr>
            <a:r>
              <a:rPr lang="en-GB" altLang="en-US" b="1" dirty="0">
                <a:solidFill>
                  <a:schemeClr val="tx1">
                    <a:lumMod val="50000"/>
                    <a:lumOff val="50000"/>
                  </a:schemeClr>
                </a:solidFill>
              </a:rPr>
              <a:t>Force is measured in </a:t>
            </a:r>
            <a:r>
              <a:rPr lang="en-GB" altLang="en-US" b="1" dirty="0" err="1">
                <a:solidFill>
                  <a:schemeClr val="tx1">
                    <a:lumMod val="50000"/>
                    <a:lumOff val="50000"/>
                  </a:schemeClr>
                </a:solidFill>
              </a:rPr>
              <a:t>newtons</a:t>
            </a:r>
            <a:r>
              <a:rPr lang="en-GB" altLang="en-US" b="1" dirty="0">
                <a:solidFill>
                  <a:schemeClr val="tx1">
                    <a:lumMod val="50000"/>
                    <a:lumOff val="50000"/>
                  </a:schemeClr>
                </a:solidFill>
              </a:rPr>
              <a:t> (why might that be?)</a:t>
            </a:r>
          </a:p>
        </p:txBody>
      </p:sp>
    </p:spTree>
    <p:extLst>
      <p:ext uri="{BB962C8B-B14F-4D97-AF65-F5344CB8AC3E}">
        <p14:creationId xmlns:p14="http://schemas.microsoft.com/office/powerpoint/2010/main" val="25021784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TextBox 5">
            <a:extLst>
              <a:ext uri="{FF2B5EF4-FFF2-40B4-BE49-F238E27FC236}">
                <a16:creationId xmlns:a16="http://schemas.microsoft.com/office/drawing/2014/main" id="{7A1EA706-4A90-B042-A6D1-9B106CAEB69E}"/>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INVESTIGATING EVERYDAY FRICTION</a:t>
            </a:r>
          </a:p>
        </p:txBody>
      </p:sp>
      <p:sp>
        <p:nvSpPr>
          <p:cNvPr id="19" name="Slide Number Placeholder 8">
            <a:extLst>
              <a:ext uri="{FF2B5EF4-FFF2-40B4-BE49-F238E27FC236}">
                <a16:creationId xmlns:a16="http://schemas.microsoft.com/office/drawing/2014/main" id="{EA8CBADC-5E07-4C4A-A34D-26CC90C90E25}"/>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5</a:t>
            </a:fld>
            <a:endParaRPr lang="en-US" altLang="en-US" sz="1100">
              <a:solidFill>
                <a:srgbClr val="595959"/>
              </a:solidFill>
            </a:endParaRPr>
          </a:p>
        </p:txBody>
      </p:sp>
      <p:pic>
        <p:nvPicPr>
          <p:cNvPr id="6" name="Picture 2">
            <a:extLst>
              <a:ext uri="{FF2B5EF4-FFF2-40B4-BE49-F238E27FC236}">
                <a16:creationId xmlns:a16="http://schemas.microsoft.com/office/drawing/2014/main" id="{59921CC2-5525-744E-954D-9BCB646F0D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2374" y="2844395"/>
            <a:ext cx="3557193" cy="3428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EE29898E-3132-9C4B-814B-6DF5451B06D4}"/>
              </a:ext>
            </a:extLst>
          </p:cNvPr>
          <p:cNvSpPr txBox="1"/>
          <p:nvPr/>
        </p:nvSpPr>
        <p:spPr>
          <a:xfrm>
            <a:off x="502373" y="2175637"/>
            <a:ext cx="3557193" cy="461665"/>
          </a:xfrm>
          <a:prstGeom prst="rect">
            <a:avLst/>
          </a:prstGeom>
          <a:noFill/>
        </p:spPr>
        <p:txBody>
          <a:bodyPr wrap="square" rtlCol="0">
            <a:spAutoFit/>
          </a:bodyPr>
          <a:lstStyle/>
          <a:p>
            <a:pPr algn="ctr"/>
            <a:r>
              <a:rPr lang="en-GB" sz="2400" b="1" dirty="0" err="1">
                <a:solidFill>
                  <a:srgbClr val="133176"/>
                </a:solidFill>
                <a:effectLst/>
                <a:latin typeface="+mj-lt"/>
              </a:rPr>
              <a:t>Newtonmeters</a:t>
            </a:r>
            <a:endParaRPr lang="en-GB" sz="2400" b="1" dirty="0">
              <a:solidFill>
                <a:srgbClr val="133176"/>
              </a:solidFill>
              <a:effectLst/>
              <a:latin typeface="+mj-lt"/>
            </a:endParaRPr>
          </a:p>
        </p:txBody>
      </p:sp>
      <p:grpSp>
        <p:nvGrpSpPr>
          <p:cNvPr id="8" name="Group 7">
            <a:extLst>
              <a:ext uri="{FF2B5EF4-FFF2-40B4-BE49-F238E27FC236}">
                <a16:creationId xmlns:a16="http://schemas.microsoft.com/office/drawing/2014/main" id="{1D1B3E54-EB7B-654E-9924-C21FA6FFC138}"/>
              </a:ext>
            </a:extLst>
          </p:cNvPr>
          <p:cNvGrpSpPr/>
          <p:nvPr/>
        </p:nvGrpSpPr>
        <p:grpSpPr>
          <a:xfrm>
            <a:off x="4674344" y="2174470"/>
            <a:ext cx="3829531" cy="4220406"/>
            <a:chOff x="4726896" y="2027326"/>
            <a:chExt cx="3829531" cy="4220406"/>
          </a:xfrm>
        </p:grpSpPr>
        <p:grpSp>
          <p:nvGrpSpPr>
            <p:cNvPr id="9" name="Group 8">
              <a:extLst>
                <a:ext uri="{FF2B5EF4-FFF2-40B4-BE49-F238E27FC236}">
                  <a16:creationId xmlns:a16="http://schemas.microsoft.com/office/drawing/2014/main" id="{3661F521-1459-6947-A037-8458B40E459A}"/>
                </a:ext>
              </a:extLst>
            </p:cNvPr>
            <p:cNvGrpSpPr/>
            <p:nvPr/>
          </p:nvGrpSpPr>
          <p:grpSpPr>
            <a:xfrm>
              <a:off x="4726896" y="2451669"/>
              <a:ext cx="3787057" cy="2150656"/>
              <a:chOff x="4526681" y="2233914"/>
              <a:chExt cx="3787057" cy="2150656"/>
            </a:xfrm>
          </p:grpSpPr>
          <p:pic>
            <p:nvPicPr>
              <p:cNvPr id="21" name="Picture 2" descr="https://pixabay.com/get/ec3db5072df41c22d9584518a33219c8b66ae3d01cb3154196f0c370/shoes-584850_1920.jpg">
                <a:extLst>
                  <a:ext uri="{FF2B5EF4-FFF2-40B4-BE49-F238E27FC236}">
                    <a16:creationId xmlns:a16="http://schemas.microsoft.com/office/drawing/2014/main" id="{21B46BA9-ADB8-B14D-95BB-3E4B5BAE0716}"/>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4593927" y="2372697"/>
                <a:ext cx="1306730" cy="89497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https://pixabay.com/get/e831b20c21f6043ed1534705fb0938c9bd22ffd41cb4134595f3c17fa6/shoe-1433925_1920.jpg">
                <a:extLst>
                  <a:ext uri="{FF2B5EF4-FFF2-40B4-BE49-F238E27FC236}">
                    <a16:creationId xmlns:a16="http://schemas.microsoft.com/office/drawing/2014/main" id="{D7098AA3-0189-054A-AF26-AC1C91311CC2}"/>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10000" b="90000" l="1719" r="99896">
                            <a14:foregroundMark x1="12812" y1="43889" x2="89219" y2="66944"/>
                            <a14:foregroundMark x1="8385" y1="45625" x2="59479" y2="26667"/>
                            <a14:foregroundMark x1="34583" y1="31389" x2="42604" y2="39097"/>
                            <a14:foregroundMark x1="6615" y1="43889" x2="47917" y2="33194"/>
                          </a14:backgroundRemoval>
                        </a14:imgEffect>
                      </a14:imgLayer>
                    </a14:imgProps>
                  </a:ext>
                  <a:ext uri="{28A0092B-C50C-407E-A947-70E740481C1C}">
                    <a14:useLocalDpi xmlns:a14="http://schemas.microsoft.com/office/drawing/2010/main" val="0"/>
                  </a:ext>
                </a:extLst>
              </a:blip>
              <a:srcRect/>
              <a:stretch>
                <a:fillRect/>
              </a:stretch>
            </p:blipFill>
            <p:spPr bwMode="auto">
              <a:xfrm>
                <a:off x="6997163" y="2233914"/>
                <a:ext cx="1257656" cy="94324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https://pixabay.com/get/ea35b60a28fc033ed1534705fb0938c9bd22ffd41cb4134595f3c37ba4/childrens-shoes-3075082_1920.png">
                <a:extLst>
                  <a:ext uri="{FF2B5EF4-FFF2-40B4-BE49-F238E27FC236}">
                    <a16:creationId xmlns:a16="http://schemas.microsoft.com/office/drawing/2014/main" id="{00F6C380-EBA9-6240-8999-7678856576D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9931680">
                <a:off x="5828695" y="2419137"/>
                <a:ext cx="986072" cy="53874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2" descr="https://pixabay.com/get/ea32b0092af01c22d9584518a33219c8b66ae3d01cb3154196f2c47d/running-shoe-371624_1920.jpg">
                <a:extLst>
                  <a:ext uri="{FF2B5EF4-FFF2-40B4-BE49-F238E27FC236}">
                    <a16:creationId xmlns:a16="http://schemas.microsoft.com/office/drawing/2014/main" id="{9352098A-3434-7F44-B6C2-82BB5964A020}"/>
                  </a:ext>
                </a:extLst>
              </p:cNvPr>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10000" b="90000" l="0" r="100000"/>
                        </a14:imgEffect>
                      </a14:imgLayer>
                    </a14:imgProps>
                  </a:ext>
                  <a:ext uri="{28A0092B-C50C-407E-A947-70E740481C1C}">
                    <a14:useLocalDpi xmlns:a14="http://schemas.microsoft.com/office/drawing/2010/main" val="0"/>
                  </a:ext>
                </a:extLst>
              </a:blip>
              <a:srcRect/>
              <a:stretch>
                <a:fillRect/>
              </a:stretch>
            </p:blipFill>
            <p:spPr bwMode="auto">
              <a:xfrm rot="969040">
                <a:off x="6511353" y="2874218"/>
                <a:ext cx="1110689" cy="74045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4" descr="https://pixabay.com/get/ee34b50a29fc1c22d9584518a33219c8b66ae3d01cb3154196f3c17c/shoe-714518_1920.jpg">
                <a:extLst>
                  <a:ext uri="{FF2B5EF4-FFF2-40B4-BE49-F238E27FC236}">
                    <a16:creationId xmlns:a16="http://schemas.microsoft.com/office/drawing/2014/main" id="{91173152-F013-D040-96B8-DEE2D64CD477}"/>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0" b="100000" l="0" r="100000">
                            <a14:foregroundMark x1="80938" y1="89374" x2="84479" y2="71610"/>
                            <a14:backgroundMark x1="30156" y1="87787" x2="28125" y2="93180"/>
                            <a14:backgroundMark x1="44375" y1="86281" x2="44896" y2="95559"/>
                          </a14:backgroundRemoval>
                        </a14:imgEffect>
                      </a14:imgLayer>
                    </a14:imgProps>
                  </a:ext>
                  <a:ext uri="{28A0092B-C50C-407E-A947-70E740481C1C}">
                    <a14:useLocalDpi xmlns:a14="http://schemas.microsoft.com/office/drawing/2010/main" val="0"/>
                  </a:ext>
                </a:extLst>
              </a:blip>
              <a:srcRect/>
              <a:stretch>
                <a:fillRect/>
              </a:stretch>
            </p:blipFill>
            <p:spPr bwMode="auto">
              <a:xfrm rot="1843252">
                <a:off x="4526681" y="3321112"/>
                <a:ext cx="1100409" cy="72271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6" descr="https://pixabay.com/get/eb3db00f2ff1093ed1534705fb0938c9bd22ffd41cb4134595f3c27aa5/football-boots-2810758_1920.png">
                <a:extLst>
                  <a:ext uri="{FF2B5EF4-FFF2-40B4-BE49-F238E27FC236}">
                    <a16:creationId xmlns:a16="http://schemas.microsoft.com/office/drawing/2014/main" id="{C2B1026B-139E-6A47-AC40-67B17CC6EEB8}"/>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307244" y="3190951"/>
                <a:ext cx="1006494" cy="1193619"/>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35ED5B29-1B77-7B4F-A00B-7FB1D9C3BF9C}"/>
                </a:ext>
              </a:extLst>
            </p:cNvPr>
            <p:cNvSpPr txBox="1"/>
            <p:nvPr/>
          </p:nvSpPr>
          <p:spPr>
            <a:xfrm>
              <a:off x="4831753" y="2027326"/>
              <a:ext cx="3557193" cy="461665"/>
            </a:xfrm>
            <a:prstGeom prst="rect">
              <a:avLst/>
            </a:prstGeom>
            <a:noFill/>
          </p:spPr>
          <p:txBody>
            <a:bodyPr wrap="square" rtlCol="0">
              <a:spAutoFit/>
            </a:bodyPr>
            <a:lstStyle/>
            <a:p>
              <a:pPr algn="ctr"/>
              <a:r>
                <a:rPr lang="en-GB" sz="2400" b="1" dirty="0">
                  <a:solidFill>
                    <a:srgbClr val="133176"/>
                  </a:solidFill>
                  <a:effectLst/>
                  <a:latin typeface="+mj-lt"/>
                </a:rPr>
                <a:t>Shoes</a:t>
              </a:r>
            </a:p>
          </p:txBody>
        </p:sp>
        <p:grpSp>
          <p:nvGrpSpPr>
            <p:cNvPr id="11" name="Group 10">
              <a:extLst>
                <a:ext uri="{FF2B5EF4-FFF2-40B4-BE49-F238E27FC236}">
                  <a16:creationId xmlns:a16="http://schemas.microsoft.com/office/drawing/2014/main" id="{82A0FFA7-2D55-364D-9D1A-D5F8A2EAABEB}"/>
                </a:ext>
              </a:extLst>
            </p:cNvPr>
            <p:cNvGrpSpPr/>
            <p:nvPr/>
          </p:nvGrpSpPr>
          <p:grpSpPr>
            <a:xfrm>
              <a:off x="4814689" y="5106350"/>
              <a:ext cx="3741738" cy="1141382"/>
              <a:chOff x="4814689" y="5106350"/>
              <a:chExt cx="3741738" cy="1141382"/>
            </a:xfrm>
          </p:grpSpPr>
          <p:pic>
            <p:nvPicPr>
              <p:cNvPr id="13" name="Picture 20" descr="Carpet, Grey, Synthetic Fiber, Structure, Texture">
                <a:extLst>
                  <a:ext uri="{FF2B5EF4-FFF2-40B4-BE49-F238E27FC236}">
                    <a16:creationId xmlns:a16="http://schemas.microsoft.com/office/drawing/2014/main" id="{B2B3E5C2-14BB-C740-A9D0-A9F8DA1C95EC}"/>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365054" y="5114128"/>
                <a:ext cx="1191373" cy="79052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2" descr="Tiles, Backdrop, Background, Bathroom, Ceramic">
                <a:extLst>
                  <a:ext uri="{FF2B5EF4-FFF2-40B4-BE49-F238E27FC236}">
                    <a16:creationId xmlns:a16="http://schemas.microsoft.com/office/drawing/2014/main" id="{B0CD5A00-B52A-0A48-9776-84063DE2F7E8}"/>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087804" y="5112886"/>
                <a:ext cx="1191373" cy="79176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4" descr="Wall, Concrete, Old, Cracked, Abstract, Aged, Backdrop">
                <a:extLst>
                  <a:ext uri="{FF2B5EF4-FFF2-40B4-BE49-F238E27FC236}">
                    <a16:creationId xmlns:a16="http://schemas.microsoft.com/office/drawing/2014/main" id="{2C1F2881-4E41-3F4A-BA35-EEF8B2A88281}"/>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814689" y="5106350"/>
                <a:ext cx="1187776" cy="789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6" descr="Wooden Background, Wooden, Oak, Texture, Board, Wood">
                <a:extLst>
                  <a:ext uri="{FF2B5EF4-FFF2-40B4-BE49-F238E27FC236}">
                    <a16:creationId xmlns:a16="http://schemas.microsoft.com/office/drawing/2014/main" id="{41C995C7-13CF-A144-AC1F-CDACC00E8D70}"/>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5406778" y="5453482"/>
                <a:ext cx="1191374" cy="79425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8" descr="Background, Purple, Grass, Lilac, Carpet, Fabric">
                <a:extLst>
                  <a:ext uri="{FF2B5EF4-FFF2-40B4-BE49-F238E27FC236}">
                    <a16:creationId xmlns:a16="http://schemas.microsoft.com/office/drawing/2014/main" id="{AC656E1A-1DC8-3040-B7A9-37CBBCE3EB25}"/>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683490" y="5447803"/>
                <a:ext cx="1191373" cy="794248"/>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TextBox 11">
              <a:extLst>
                <a:ext uri="{FF2B5EF4-FFF2-40B4-BE49-F238E27FC236}">
                  <a16:creationId xmlns:a16="http://schemas.microsoft.com/office/drawing/2014/main" id="{9FF15A3F-3118-6F4D-8420-29B6260378AA}"/>
                </a:ext>
              </a:extLst>
            </p:cNvPr>
            <p:cNvSpPr txBox="1"/>
            <p:nvPr/>
          </p:nvSpPr>
          <p:spPr>
            <a:xfrm>
              <a:off x="4904893" y="4593236"/>
              <a:ext cx="3557193" cy="461665"/>
            </a:xfrm>
            <a:prstGeom prst="rect">
              <a:avLst/>
            </a:prstGeom>
            <a:noFill/>
          </p:spPr>
          <p:txBody>
            <a:bodyPr wrap="square" rtlCol="0">
              <a:spAutoFit/>
            </a:bodyPr>
            <a:lstStyle/>
            <a:p>
              <a:pPr algn="ctr"/>
              <a:r>
                <a:rPr lang="en-GB" sz="2400" b="1" dirty="0">
                  <a:solidFill>
                    <a:srgbClr val="133176"/>
                  </a:solidFill>
                  <a:effectLst/>
                  <a:latin typeface="+mj-lt"/>
                </a:rPr>
                <a:t>Surfaces</a:t>
              </a:r>
            </a:p>
          </p:txBody>
        </p:sp>
      </p:grpSp>
      <p:pic>
        <p:nvPicPr>
          <p:cNvPr id="27" name="Picture 28" descr="Sandals, Slippers, Shoes, Flip Flops">
            <a:extLst>
              <a:ext uri="{FF2B5EF4-FFF2-40B4-BE49-F238E27FC236}">
                <a16:creationId xmlns:a16="http://schemas.microsoft.com/office/drawing/2014/main" id="{AD7309B7-038C-8747-A292-0B134E904F93}"/>
              </a:ext>
            </a:extLst>
          </p:cNvPr>
          <p:cNvPicPr>
            <a:picLocks noChangeAspect="1" noChangeArrowheads="1"/>
          </p:cNvPicPr>
          <p:nvPr/>
        </p:nvPicPr>
        <p:blipFill>
          <a:blip r:embed="rId19" cstate="print">
            <a:extLst>
              <a:ext uri="{BEBA8EAE-BF5A-486C-A8C5-ECC9F3942E4B}">
                <a14:imgProps xmlns:a14="http://schemas.microsoft.com/office/drawing/2010/main">
                  <a14:imgLayer r:embed="rId20">
                    <a14:imgEffect>
                      <a14:backgroundRemoval t="787" b="97323" l="10000" r="90000">
                        <a14:foregroundMark x1="56875" y1="4567" x2="60729" y2="79055"/>
                        <a14:backgroundMark x1="49479" y1="23307" x2="48750" y2="75433"/>
                        <a14:backgroundMark x1="51979" y1="34488" x2="50313" y2="25827"/>
                        <a14:backgroundMark x1="53854" y1="43465" x2="53958" y2="48976"/>
                        <a14:backgroundMark x1="53958" y1="42047" x2="53854" y2="49764"/>
                        <a14:backgroundMark x1="44271" y1="54646" x2="43646" y2="65039"/>
                        <a14:backgroundMark x1="28750" y1="61890" x2="28854" y2="65512"/>
                        <a14:backgroundMark x1="68333" y1="47717" x2="68333" y2="52598"/>
                        <a14:backgroundMark x1="44063" y1="53386" x2="44271" y2="56850"/>
                        <a14:backgroundMark x1="29167" y1="67559" x2="28750" y2="60472"/>
                        <a14:backgroundMark x1="54063" y1="50866" x2="53854" y2="40945"/>
                      </a14:backgroundRemoval>
                    </a14:imgEffect>
                  </a14:imgLayer>
                </a14:imgProps>
              </a:ext>
              <a:ext uri="{28A0092B-C50C-407E-A947-70E740481C1C}">
                <a14:useLocalDpi xmlns:a14="http://schemas.microsoft.com/office/drawing/2010/main" val="0"/>
              </a:ext>
            </a:extLst>
          </a:blip>
          <a:srcRect/>
          <a:stretch>
            <a:fillRect/>
          </a:stretch>
        </p:blipFill>
        <p:spPr bwMode="auto">
          <a:xfrm rot="6146622">
            <a:off x="5659424" y="3683973"/>
            <a:ext cx="1619937" cy="1071521"/>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A6D6CB23-A32A-5D40-9E86-D3AC8C6D7F80}"/>
              </a:ext>
            </a:extLst>
          </p:cNvPr>
          <p:cNvSpPr txBox="1"/>
          <p:nvPr/>
        </p:nvSpPr>
        <p:spPr>
          <a:xfrm>
            <a:off x="4394857" y="3746486"/>
            <a:ext cx="4535717" cy="1015663"/>
          </a:xfrm>
          <a:prstGeom prst="rect">
            <a:avLst/>
          </a:prstGeom>
          <a:noFill/>
          <a:effectLst>
            <a:outerShdw blurRad="139700" sx="145000" sy="145000" algn="ctr" rotWithShape="0">
              <a:prstClr val="black">
                <a:alpha val="40000"/>
              </a:prstClr>
            </a:outerShdw>
          </a:effectLst>
        </p:spPr>
        <p:txBody>
          <a:bodyPr wrap="square" rtlCol="0">
            <a:spAutoFit/>
          </a:bodyPr>
          <a:lstStyle/>
          <a:p>
            <a:pPr algn="ctr"/>
            <a:r>
              <a:rPr lang="en-GB" sz="6000" b="1" dirty="0">
                <a:solidFill>
                  <a:srgbClr val="133176"/>
                </a:solidFill>
                <a:effectLst/>
                <a:latin typeface="+mj-lt"/>
              </a:rPr>
              <a:t>VARIABLES?</a:t>
            </a:r>
          </a:p>
        </p:txBody>
      </p:sp>
    </p:spTree>
    <p:extLst>
      <p:ext uri="{BB962C8B-B14F-4D97-AF65-F5344CB8AC3E}">
        <p14:creationId xmlns:p14="http://schemas.microsoft.com/office/powerpoint/2010/main" val="128449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8"/>
                                        </p:tgtEl>
                                      </p:cBhvr>
                                    </p:animEffect>
                                    <p:set>
                                      <p:cBhvr>
                                        <p:cTn id="7" dur="1" fill="hold">
                                          <p:stCondLst>
                                            <p:cond delay="499"/>
                                          </p:stCondLst>
                                        </p:cTn>
                                        <p:tgtEl>
                                          <p:spTgt spid="28"/>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TextBox 5">
            <a:extLst>
              <a:ext uri="{FF2B5EF4-FFF2-40B4-BE49-F238E27FC236}">
                <a16:creationId xmlns:a16="http://schemas.microsoft.com/office/drawing/2014/main" id="{7A1EA706-4A90-B042-A6D1-9B106CAEB69E}"/>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INVESTIGATING EVERYDAY FRICTION</a:t>
            </a:r>
          </a:p>
        </p:txBody>
      </p:sp>
      <p:sp>
        <p:nvSpPr>
          <p:cNvPr id="19" name="Slide Number Placeholder 8">
            <a:extLst>
              <a:ext uri="{FF2B5EF4-FFF2-40B4-BE49-F238E27FC236}">
                <a16:creationId xmlns:a16="http://schemas.microsoft.com/office/drawing/2014/main" id="{EA8CBADC-5E07-4C4A-A34D-26CC90C90E25}"/>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6</a:t>
            </a:fld>
            <a:endParaRPr lang="en-US" altLang="en-US" sz="1100">
              <a:solidFill>
                <a:srgbClr val="595959"/>
              </a:solidFill>
            </a:endParaRPr>
          </a:p>
        </p:txBody>
      </p:sp>
      <p:sp>
        <p:nvSpPr>
          <p:cNvPr id="16" name="TextBox 12">
            <a:extLst>
              <a:ext uri="{FF2B5EF4-FFF2-40B4-BE49-F238E27FC236}">
                <a16:creationId xmlns:a16="http://schemas.microsoft.com/office/drawing/2014/main" id="{584C5C94-4591-FD41-9490-E0B418ED41F3}"/>
              </a:ext>
            </a:extLst>
          </p:cNvPr>
          <p:cNvSpPr txBox="1">
            <a:spLocks noChangeArrowheads="1"/>
          </p:cNvSpPr>
          <p:nvPr/>
        </p:nvSpPr>
        <p:spPr bwMode="auto">
          <a:xfrm>
            <a:off x="177542" y="1937403"/>
            <a:ext cx="8724720"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buNone/>
              <a:defRPr/>
            </a:pPr>
            <a:r>
              <a:rPr lang="en-GB" altLang="en-US" b="1" i="1" dirty="0">
                <a:solidFill>
                  <a:schemeClr val="tx1">
                    <a:lumMod val="50000"/>
                    <a:lumOff val="50000"/>
                  </a:schemeClr>
                </a:solidFill>
              </a:rPr>
              <a:t>Your challenge is to investigate the friction of footwear…</a:t>
            </a:r>
          </a:p>
          <a:p>
            <a:pPr>
              <a:spcBef>
                <a:spcPct val="0"/>
              </a:spcBef>
              <a:buNone/>
              <a:defRPr/>
            </a:pPr>
            <a:endParaRPr lang="en-GB" altLang="en-US" b="1" i="1" dirty="0">
              <a:solidFill>
                <a:schemeClr val="tx1">
                  <a:lumMod val="50000"/>
                  <a:lumOff val="50000"/>
                </a:schemeClr>
              </a:solidFill>
            </a:endParaRPr>
          </a:p>
          <a:p>
            <a:pPr marL="342900" indent="-342900">
              <a:spcBef>
                <a:spcPct val="0"/>
              </a:spcBef>
              <a:spcAft>
                <a:spcPts val="600"/>
              </a:spcAft>
              <a:defRPr/>
            </a:pPr>
            <a:r>
              <a:rPr lang="en-GB" altLang="en-US" dirty="0">
                <a:solidFill>
                  <a:schemeClr val="tx1">
                    <a:lumMod val="50000"/>
                    <a:lumOff val="50000"/>
                  </a:schemeClr>
                </a:solidFill>
              </a:rPr>
              <a:t>Set up a </a:t>
            </a:r>
            <a:r>
              <a:rPr lang="en-GB" altLang="en-US" i="1" dirty="0">
                <a:solidFill>
                  <a:schemeClr val="tx1">
                    <a:lumMod val="50000"/>
                    <a:lumOff val="50000"/>
                  </a:schemeClr>
                </a:solidFill>
              </a:rPr>
              <a:t>comparative</a:t>
            </a:r>
            <a:r>
              <a:rPr lang="en-GB" altLang="en-US" dirty="0">
                <a:solidFill>
                  <a:schemeClr val="tx1">
                    <a:lumMod val="50000"/>
                    <a:lumOff val="50000"/>
                  </a:schemeClr>
                </a:solidFill>
              </a:rPr>
              <a:t> experiment</a:t>
            </a:r>
          </a:p>
          <a:p>
            <a:pPr marL="342900" indent="-342900">
              <a:spcBef>
                <a:spcPct val="0"/>
              </a:spcBef>
              <a:spcAft>
                <a:spcPts val="600"/>
              </a:spcAft>
              <a:defRPr/>
            </a:pPr>
            <a:r>
              <a:rPr lang="en-GB" altLang="en-US" dirty="0">
                <a:solidFill>
                  <a:schemeClr val="tx1">
                    <a:lumMod val="50000"/>
                    <a:lumOff val="50000"/>
                  </a:schemeClr>
                </a:solidFill>
              </a:rPr>
              <a:t>Choose one variable to change; keep others the same</a:t>
            </a:r>
          </a:p>
          <a:p>
            <a:pPr marL="342900" indent="-342900">
              <a:spcBef>
                <a:spcPct val="0"/>
              </a:spcBef>
              <a:spcAft>
                <a:spcPts val="600"/>
              </a:spcAft>
              <a:defRPr/>
            </a:pPr>
            <a:r>
              <a:rPr lang="en-GB" altLang="en-US" dirty="0">
                <a:solidFill>
                  <a:schemeClr val="tx1">
                    <a:lumMod val="50000"/>
                    <a:lumOff val="50000"/>
                  </a:schemeClr>
                </a:solidFill>
              </a:rPr>
              <a:t>Equally weigh down the shoes to make it a fair test</a:t>
            </a:r>
          </a:p>
          <a:p>
            <a:pPr marL="342900" indent="-342900">
              <a:spcBef>
                <a:spcPct val="0"/>
              </a:spcBef>
              <a:spcAft>
                <a:spcPts val="600"/>
              </a:spcAft>
              <a:defRPr/>
            </a:pPr>
            <a:r>
              <a:rPr lang="en-GB" altLang="en-US" dirty="0">
                <a:solidFill>
                  <a:schemeClr val="tx1">
                    <a:lumMod val="50000"/>
                    <a:lumOff val="50000"/>
                  </a:schemeClr>
                </a:solidFill>
              </a:rPr>
              <a:t>Make accurate and precise measurements (</a:t>
            </a:r>
            <a:r>
              <a:rPr lang="en-GB" altLang="en-US" b="1" dirty="0">
                <a:solidFill>
                  <a:schemeClr val="tx1">
                    <a:lumMod val="50000"/>
                    <a:lumOff val="50000"/>
                  </a:schemeClr>
                </a:solidFill>
              </a:rPr>
              <a:t>with units</a:t>
            </a:r>
            <a:r>
              <a:rPr lang="en-GB" altLang="en-US" dirty="0">
                <a:solidFill>
                  <a:schemeClr val="tx1">
                    <a:lumMod val="50000"/>
                    <a:lumOff val="50000"/>
                  </a:schemeClr>
                </a:solidFill>
              </a:rPr>
              <a:t>)</a:t>
            </a:r>
          </a:p>
          <a:p>
            <a:pPr marL="342900" indent="-342900">
              <a:spcBef>
                <a:spcPct val="0"/>
              </a:spcBef>
              <a:spcAft>
                <a:spcPts val="600"/>
              </a:spcAft>
              <a:defRPr/>
            </a:pPr>
            <a:r>
              <a:rPr lang="en-GB" altLang="en-US" dirty="0">
                <a:solidFill>
                  <a:schemeClr val="tx1">
                    <a:lumMod val="50000"/>
                    <a:lumOff val="50000"/>
                  </a:schemeClr>
                </a:solidFill>
              </a:rPr>
              <a:t>Repeat your measurements to ensure reliability</a:t>
            </a:r>
          </a:p>
          <a:p>
            <a:pPr marL="342900" indent="-342900">
              <a:spcBef>
                <a:spcPct val="0"/>
              </a:spcBef>
              <a:spcAft>
                <a:spcPts val="600"/>
              </a:spcAft>
              <a:defRPr/>
            </a:pPr>
            <a:r>
              <a:rPr lang="en-GB" altLang="en-US" dirty="0">
                <a:solidFill>
                  <a:schemeClr val="tx1">
                    <a:lumMod val="50000"/>
                    <a:lumOff val="50000"/>
                  </a:schemeClr>
                </a:solidFill>
              </a:rPr>
              <a:t>Record your data in order to draw conclusions</a:t>
            </a:r>
            <a:endParaRPr lang="en-GB" altLang="en-US" i="1" dirty="0">
              <a:solidFill>
                <a:schemeClr val="tx1">
                  <a:lumMod val="50000"/>
                  <a:lumOff val="50000"/>
                </a:schemeClr>
              </a:solidFill>
            </a:endParaRPr>
          </a:p>
          <a:p>
            <a:pPr>
              <a:spcBef>
                <a:spcPct val="0"/>
              </a:spcBef>
              <a:buFontTx/>
              <a:buNone/>
              <a:defRPr/>
            </a:pPr>
            <a:endParaRPr lang="en-GB" altLang="en-US" i="1" dirty="0">
              <a:solidFill>
                <a:schemeClr val="tx1">
                  <a:lumMod val="50000"/>
                  <a:lumOff val="50000"/>
                </a:schemeClr>
              </a:solidFill>
            </a:endParaRPr>
          </a:p>
        </p:txBody>
      </p:sp>
    </p:spTree>
    <p:extLst>
      <p:ext uri="{BB962C8B-B14F-4D97-AF65-F5344CB8AC3E}">
        <p14:creationId xmlns:p14="http://schemas.microsoft.com/office/powerpoint/2010/main" val="2502794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TextBox 5">
            <a:extLst>
              <a:ext uri="{FF2B5EF4-FFF2-40B4-BE49-F238E27FC236}">
                <a16:creationId xmlns:a16="http://schemas.microsoft.com/office/drawing/2014/main" id="{7A1EA706-4A90-B042-A6D1-9B106CAEB69E}"/>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INVESTIGATING EVERYDAY FRICTION</a:t>
            </a:r>
          </a:p>
        </p:txBody>
      </p:sp>
      <p:sp>
        <p:nvSpPr>
          <p:cNvPr id="19" name="Slide Number Placeholder 8">
            <a:extLst>
              <a:ext uri="{FF2B5EF4-FFF2-40B4-BE49-F238E27FC236}">
                <a16:creationId xmlns:a16="http://schemas.microsoft.com/office/drawing/2014/main" id="{EA8CBADC-5E07-4C4A-A34D-26CC90C90E25}"/>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7</a:t>
            </a:fld>
            <a:endParaRPr lang="en-US" altLang="en-US" sz="1100">
              <a:solidFill>
                <a:srgbClr val="595959"/>
              </a:solidFill>
            </a:endParaRPr>
          </a:p>
        </p:txBody>
      </p:sp>
      <p:sp>
        <p:nvSpPr>
          <p:cNvPr id="16" name="TextBox 12">
            <a:extLst>
              <a:ext uri="{FF2B5EF4-FFF2-40B4-BE49-F238E27FC236}">
                <a16:creationId xmlns:a16="http://schemas.microsoft.com/office/drawing/2014/main" id="{584C5C94-4591-FD41-9490-E0B418ED41F3}"/>
              </a:ext>
            </a:extLst>
          </p:cNvPr>
          <p:cNvSpPr txBox="1">
            <a:spLocks noChangeArrowheads="1"/>
          </p:cNvSpPr>
          <p:nvPr/>
        </p:nvSpPr>
        <p:spPr bwMode="auto">
          <a:xfrm>
            <a:off x="177542" y="3770472"/>
            <a:ext cx="8724720"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spcAft>
                <a:spcPts val="600"/>
              </a:spcAft>
              <a:buFontTx/>
              <a:buNone/>
              <a:defRPr/>
            </a:pPr>
            <a:r>
              <a:rPr lang="en-GB" altLang="en-US" b="1" dirty="0">
                <a:solidFill>
                  <a:schemeClr val="tx1">
                    <a:lumMod val="50000"/>
                    <a:lumOff val="50000"/>
                  </a:schemeClr>
                </a:solidFill>
              </a:rPr>
              <a:t>Were your predictions correct?</a:t>
            </a:r>
          </a:p>
          <a:p>
            <a:pPr>
              <a:spcBef>
                <a:spcPct val="0"/>
              </a:spcBef>
              <a:spcAft>
                <a:spcPts val="600"/>
              </a:spcAft>
              <a:buFontTx/>
              <a:buNone/>
              <a:defRPr/>
            </a:pPr>
            <a:r>
              <a:rPr lang="en-GB" altLang="en-US" b="1" dirty="0">
                <a:solidFill>
                  <a:schemeClr val="tx1">
                    <a:lumMod val="50000"/>
                    <a:lumOff val="50000"/>
                  </a:schemeClr>
                </a:solidFill>
              </a:rPr>
              <a:t>What did your results tell you?</a:t>
            </a:r>
          </a:p>
          <a:p>
            <a:pPr>
              <a:spcBef>
                <a:spcPct val="0"/>
              </a:spcBef>
              <a:spcAft>
                <a:spcPts val="600"/>
              </a:spcAft>
              <a:buFontTx/>
              <a:buNone/>
              <a:defRPr/>
            </a:pPr>
            <a:r>
              <a:rPr lang="en-GB" altLang="en-US" b="1" dirty="0">
                <a:solidFill>
                  <a:schemeClr val="tx1">
                    <a:lumMod val="50000"/>
                    <a:lumOff val="50000"/>
                  </a:schemeClr>
                </a:solidFill>
              </a:rPr>
              <a:t>How can friction be improved for football?</a:t>
            </a:r>
          </a:p>
        </p:txBody>
      </p:sp>
      <p:graphicFrame>
        <p:nvGraphicFramePr>
          <p:cNvPr id="6" name="Table 5">
            <a:extLst>
              <a:ext uri="{FF2B5EF4-FFF2-40B4-BE49-F238E27FC236}">
                <a16:creationId xmlns:a16="http://schemas.microsoft.com/office/drawing/2014/main" id="{7FEBD188-0739-E646-9FC1-6D3DA6091538}"/>
              </a:ext>
            </a:extLst>
          </p:cNvPr>
          <p:cNvGraphicFramePr>
            <a:graphicFrameLocks noGrp="1"/>
          </p:cNvGraphicFramePr>
          <p:nvPr>
            <p:extLst>
              <p:ext uri="{D42A27DB-BD31-4B8C-83A1-F6EECF244321}">
                <p14:modId xmlns:p14="http://schemas.microsoft.com/office/powerpoint/2010/main" val="3266009321"/>
              </p:ext>
            </p:extLst>
          </p:nvPr>
        </p:nvGraphicFramePr>
        <p:xfrm>
          <a:off x="289554" y="2097878"/>
          <a:ext cx="3956625" cy="1359841"/>
        </p:xfrm>
        <a:graphic>
          <a:graphicData uri="http://schemas.openxmlformats.org/drawingml/2006/table">
            <a:tbl>
              <a:tblPr firstRow="1" firstCol="1" bandRow="1">
                <a:tableStyleId>{5C22544A-7EE6-4342-B048-85BDC9FD1C3A}</a:tableStyleId>
              </a:tblPr>
              <a:tblGrid>
                <a:gridCol w="928047">
                  <a:extLst>
                    <a:ext uri="{9D8B030D-6E8A-4147-A177-3AD203B41FA5}">
                      <a16:colId xmlns:a16="http://schemas.microsoft.com/office/drawing/2014/main" val="20000"/>
                    </a:ext>
                  </a:extLst>
                </a:gridCol>
                <a:gridCol w="632490">
                  <a:extLst>
                    <a:ext uri="{9D8B030D-6E8A-4147-A177-3AD203B41FA5}">
                      <a16:colId xmlns:a16="http://schemas.microsoft.com/office/drawing/2014/main" val="20001"/>
                    </a:ext>
                  </a:extLst>
                </a:gridCol>
                <a:gridCol w="780052">
                  <a:extLst>
                    <a:ext uri="{9D8B030D-6E8A-4147-A177-3AD203B41FA5}">
                      <a16:colId xmlns:a16="http://schemas.microsoft.com/office/drawing/2014/main" val="20002"/>
                    </a:ext>
                  </a:extLst>
                </a:gridCol>
                <a:gridCol w="780052">
                  <a:extLst>
                    <a:ext uri="{9D8B030D-6E8A-4147-A177-3AD203B41FA5}">
                      <a16:colId xmlns:a16="http://schemas.microsoft.com/office/drawing/2014/main" val="20003"/>
                    </a:ext>
                  </a:extLst>
                </a:gridCol>
                <a:gridCol w="835984">
                  <a:extLst>
                    <a:ext uri="{9D8B030D-6E8A-4147-A177-3AD203B41FA5}">
                      <a16:colId xmlns:a16="http://schemas.microsoft.com/office/drawing/2014/main" val="20004"/>
                    </a:ext>
                  </a:extLst>
                </a:gridCol>
              </a:tblGrid>
              <a:tr h="232132">
                <a:tc>
                  <a:txBody>
                    <a:bodyPr/>
                    <a:lstStyle/>
                    <a:p>
                      <a:pPr>
                        <a:lnSpc>
                          <a:spcPct val="107000"/>
                        </a:lnSpc>
                        <a:spcAft>
                          <a:spcPts val="0"/>
                        </a:spcAft>
                      </a:pPr>
                      <a:r>
                        <a:rPr lang="en-GB" sz="1300" dirty="0">
                          <a:effectLst/>
                          <a:latin typeface="+mj-lt"/>
                        </a:rPr>
                        <a:t> </a:t>
                      </a:r>
                      <a:endParaRPr lang="en-GB" sz="1300"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200">
                          <a:effectLst/>
                          <a:latin typeface="+mj-lt"/>
                        </a:rPr>
                        <a:t>Test 1</a:t>
                      </a:r>
                      <a:endParaRPr lang="en-GB" sz="12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200">
                          <a:effectLst/>
                          <a:latin typeface="+mj-lt"/>
                        </a:rPr>
                        <a:t>Test 2</a:t>
                      </a:r>
                      <a:endParaRPr lang="en-GB" sz="12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200">
                          <a:effectLst/>
                          <a:latin typeface="+mj-lt"/>
                        </a:rPr>
                        <a:t>Test 3</a:t>
                      </a:r>
                      <a:endParaRPr lang="en-GB" sz="12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200" dirty="0">
                          <a:effectLst/>
                          <a:latin typeface="+mj-lt"/>
                        </a:rPr>
                        <a:t>Average</a:t>
                      </a:r>
                      <a:endParaRPr lang="en-GB" sz="1200" dirty="0">
                        <a:effectLst/>
                        <a:latin typeface="+mj-lt"/>
                        <a:ea typeface="Calibri" panose="020F0502020204030204" pitchFamily="34" charset="0"/>
                        <a:cs typeface="Times New Roman" panose="02020603050405020304" pitchFamily="18" charset="0"/>
                      </a:endParaRPr>
                    </a:p>
                  </a:txBody>
                  <a:tcPr marL="80478" marR="80478" marT="0" marB="0" anchor="ctr"/>
                </a:tc>
                <a:extLst>
                  <a:ext uri="{0D108BD9-81ED-4DB2-BD59-A6C34878D82A}">
                    <a16:rowId xmlns:a16="http://schemas.microsoft.com/office/drawing/2014/main" val="10000"/>
                  </a:ext>
                </a:extLst>
              </a:tr>
              <a:tr h="276732">
                <a:tc>
                  <a:txBody>
                    <a:bodyPr/>
                    <a:lstStyle/>
                    <a:p>
                      <a:pPr>
                        <a:lnSpc>
                          <a:spcPct val="107000"/>
                        </a:lnSpc>
                        <a:spcAft>
                          <a:spcPts val="0"/>
                        </a:spcAft>
                      </a:pPr>
                      <a:r>
                        <a:rPr lang="en-GB" sz="1200" dirty="0">
                          <a:effectLst/>
                          <a:latin typeface="+mj-lt"/>
                        </a:rPr>
                        <a:t>Surface 1</a:t>
                      </a:r>
                      <a:endParaRPr lang="en-GB" sz="1200"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extLst>
                  <a:ext uri="{0D108BD9-81ED-4DB2-BD59-A6C34878D82A}">
                    <a16:rowId xmlns:a16="http://schemas.microsoft.com/office/drawing/2014/main" val="10001"/>
                  </a:ext>
                </a:extLst>
              </a:tr>
              <a:tr h="297513">
                <a:tc>
                  <a:txBody>
                    <a:bodyPr/>
                    <a:lstStyle/>
                    <a:p>
                      <a:pPr>
                        <a:lnSpc>
                          <a:spcPct val="107000"/>
                        </a:lnSpc>
                        <a:spcAft>
                          <a:spcPts val="0"/>
                        </a:spcAft>
                      </a:pPr>
                      <a:r>
                        <a:rPr lang="en-GB" sz="1200" dirty="0">
                          <a:effectLst/>
                          <a:latin typeface="+mj-lt"/>
                        </a:rPr>
                        <a:t>Surface 2</a:t>
                      </a:r>
                      <a:endParaRPr lang="en-GB" sz="1200"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extLst>
                  <a:ext uri="{0D108BD9-81ED-4DB2-BD59-A6C34878D82A}">
                    <a16:rowId xmlns:a16="http://schemas.microsoft.com/office/drawing/2014/main" val="10002"/>
                  </a:ext>
                </a:extLst>
              </a:tr>
              <a:tr h="276732">
                <a:tc>
                  <a:txBody>
                    <a:bodyPr/>
                    <a:lstStyle/>
                    <a:p>
                      <a:pPr>
                        <a:lnSpc>
                          <a:spcPct val="107000"/>
                        </a:lnSpc>
                        <a:spcAft>
                          <a:spcPts val="0"/>
                        </a:spcAft>
                      </a:pPr>
                      <a:r>
                        <a:rPr lang="en-GB" sz="1200">
                          <a:effectLst/>
                          <a:latin typeface="+mj-lt"/>
                        </a:rPr>
                        <a:t>Surface 3</a:t>
                      </a:r>
                      <a:endParaRPr lang="en-GB" sz="12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dirty="0">
                          <a:effectLst/>
                          <a:latin typeface="+mj-lt"/>
                        </a:rPr>
                        <a:t> </a:t>
                      </a:r>
                      <a:endParaRPr lang="en-GB" sz="1300"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extLst>
                  <a:ext uri="{0D108BD9-81ED-4DB2-BD59-A6C34878D82A}">
                    <a16:rowId xmlns:a16="http://schemas.microsoft.com/office/drawing/2014/main" val="10003"/>
                  </a:ext>
                </a:extLst>
              </a:tr>
              <a:tr h="276732">
                <a:tc>
                  <a:txBody>
                    <a:bodyPr/>
                    <a:lstStyle/>
                    <a:p>
                      <a:pPr>
                        <a:lnSpc>
                          <a:spcPct val="107000"/>
                        </a:lnSpc>
                        <a:spcAft>
                          <a:spcPts val="0"/>
                        </a:spcAft>
                      </a:pPr>
                      <a:r>
                        <a:rPr lang="en-GB" sz="1200">
                          <a:effectLst/>
                          <a:latin typeface="+mj-lt"/>
                        </a:rPr>
                        <a:t>Surface 4</a:t>
                      </a:r>
                      <a:endParaRPr lang="en-GB" sz="12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dirty="0">
                          <a:effectLst/>
                          <a:latin typeface="+mj-lt"/>
                        </a:rPr>
                        <a:t> </a:t>
                      </a:r>
                      <a:endParaRPr lang="en-GB" sz="1300" dirty="0">
                        <a:effectLst/>
                        <a:latin typeface="+mj-lt"/>
                        <a:ea typeface="Calibri" panose="020F0502020204030204" pitchFamily="34" charset="0"/>
                        <a:cs typeface="Times New Roman" panose="02020603050405020304" pitchFamily="18" charset="0"/>
                      </a:endParaRPr>
                    </a:p>
                  </a:txBody>
                  <a:tcPr marL="80478" marR="80478" marT="0" marB="0" anchor="ctr"/>
                </a:tc>
                <a:extLst>
                  <a:ext uri="{0D108BD9-81ED-4DB2-BD59-A6C34878D82A}">
                    <a16:rowId xmlns:a16="http://schemas.microsoft.com/office/drawing/2014/main" val="10004"/>
                  </a:ext>
                </a:extLst>
              </a:tr>
            </a:tbl>
          </a:graphicData>
        </a:graphic>
      </p:graphicFrame>
      <p:graphicFrame>
        <p:nvGraphicFramePr>
          <p:cNvPr id="7" name="Table 6">
            <a:extLst>
              <a:ext uri="{FF2B5EF4-FFF2-40B4-BE49-F238E27FC236}">
                <a16:creationId xmlns:a16="http://schemas.microsoft.com/office/drawing/2014/main" id="{3800D2C8-467E-CE4B-BB89-DD6E988E2782}"/>
              </a:ext>
            </a:extLst>
          </p:cNvPr>
          <p:cNvGraphicFramePr>
            <a:graphicFrameLocks noGrp="1"/>
          </p:cNvGraphicFramePr>
          <p:nvPr>
            <p:extLst>
              <p:ext uri="{D42A27DB-BD31-4B8C-83A1-F6EECF244321}">
                <p14:modId xmlns:p14="http://schemas.microsoft.com/office/powerpoint/2010/main" val="1218183180"/>
              </p:ext>
            </p:extLst>
          </p:nvPr>
        </p:nvGraphicFramePr>
        <p:xfrm>
          <a:off x="4413213" y="2097878"/>
          <a:ext cx="4489050" cy="1359840"/>
        </p:xfrm>
        <a:graphic>
          <a:graphicData uri="http://schemas.openxmlformats.org/drawingml/2006/table">
            <a:tbl>
              <a:tblPr firstRow="1" firstCol="1" bandRow="1">
                <a:tableStyleId>{5C22544A-7EE6-4342-B048-85BDC9FD1C3A}</a:tableStyleId>
              </a:tblPr>
              <a:tblGrid>
                <a:gridCol w="898208">
                  <a:extLst>
                    <a:ext uri="{9D8B030D-6E8A-4147-A177-3AD203B41FA5}">
                      <a16:colId xmlns:a16="http://schemas.microsoft.com/office/drawing/2014/main" val="20000"/>
                    </a:ext>
                  </a:extLst>
                </a:gridCol>
                <a:gridCol w="897711">
                  <a:extLst>
                    <a:ext uri="{9D8B030D-6E8A-4147-A177-3AD203B41FA5}">
                      <a16:colId xmlns:a16="http://schemas.microsoft.com/office/drawing/2014/main" val="20001"/>
                    </a:ext>
                  </a:extLst>
                </a:gridCol>
                <a:gridCol w="897711">
                  <a:extLst>
                    <a:ext uri="{9D8B030D-6E8A-4147-A177-3AD203B41FA5}">
                      <a16:colId xmlns:a16="http://schemas.microsoft.com/office/drawing/2014/main" val="20002"/>
                    </a:ext>
                  </a:extLst>
                </a:gridCol>
                <a:gridCol w="769276">
                  <a:extLst>
                    <a:ext uri="{9D8B030D-6E8A-4147-A177-3AD203B41FA5}">
                      <a16:colId xmlns:a16="http://schemas.microsoft.com/office/drawing/2014/main" val="20003"/>
                    </a:ext>
                  </a:extLst>
                </a:gridCol>
                <a:gridCol w="1026144">
                  <a:extLst>
                    <a:ext uri="{9D8B030D-6E8A-4147-A177-3AD203B41FA5}">
                      <a16:colId xmlns:a16="http://schemas.microsoft.com/office/drawing/2014/main" val="20004"/>
                    </a:ext>
                  </a:extLst>
                </a:gridCol>
              </a:tblGrid>
              <a:tr h="271968">
                <a:tc>
                  <a:txBody>
                    <a:bodyPr/>
                    <a:lstStyle/>
                    <a:p>
                      <a:pPr>
                        <a:lnSpc>
                          <a:spcPct val="107000"/>
                        </a:lnSpc>
                        <a:spcAft>
                          <a:spcPts val="0"/>
                        </a:spcAft>
                      </a:pPr>
                      <a:r>
                        <a:rPr lang="en-GB" sz="1200" dirty="0">
                          <a:effectLst/>
                          <a:latin typeface="+mj-lt"/>
                        </a:rPr>
                        <a:t> </a:t>
                      </a:r>
                      <a:endParaRPr lang="en-GB" sz="1200" dirty="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200">
                          <a:effectLst/>
                          <a:latin typeface="+mj-lt"/>
                        </a:rPr>
                        <a:t>Test 1</a:t>
                      </a:r>
                      <a:endParaRPr lang="en-GB" sz="12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200" dirty="0">
                          <a:effectLst/>
                          <a:latin typeface="+mj-lt"/>
                        </a:rPr>
                        <a:t>Test 2</a:t>
                      </a:r>
                      <a:endParaRPr lang="en-GB" sz="1200" dirty="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200">
                          <a:effectLst/>
                          <a:latin typeface="+mj-lt"/>
                        </a:rPr>
                        <a:t>Test 3</a:t>
                      </a:r>
                      <a:endParaRPr lang="en-GB" sz="12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200">
                          <a:effectLst/>
                          <a:latin typeface="+mj-lt"/>
                        </a:rPr>
                        <a:t>Average</a:t>
                      </a:r>
                      <a:endParaRPr lang="en-GB" sz="1200">
                        <a:effectLst/>
                        <a:latin typeface="+mj-lt"/>
                        <a:ea typeface="Calibri" panose="020F0502020204030204" pitchFamily="34" charset="0"/>
                        <a:cs typeface="Times New Roman" panose="02020603050405020304" pitchFamily="18" charset="0"/>
                      </a:endParaRPr>
                    </a:p>
                  </a:txBody>
                  <a:tcPr marL="93418" marR="93418" marT="0" marB="0" anchor="ctr"/>
                </a:tc>
                <a:extLst>
                  <a:ext uri="{0D108BD9-81ED-4DB2-BD59-A6C34878D82A}">
                    <a16:rowId xmlns:a16="http://schemas.microsoft.com/office/drawing/2014/main" val="10000"/>
                  </a:ext>
                </a:extLst>
              </a:tr>
              <a:tr h="271968">
                <a:tc>
                  <a:txBody>
                    <a:bodyPr/>
                    <a:lstStyle/>
                    <a:p>
                      <a:pPr>
                        <a:lnSpc>
                          <a:spcPct val="107000"/>
                        </a:lnSpc>
                        <a:spcAft>
                          <a:spcPts val="0"/>
                        </a:spcAft>
                      </a:pPr>
                      <a:r>
                        <a:rPr lang="en-GB" sz="1200">
                          <a:effectLst/>
                          <a:latin typeface="+mj-lt"/>
                        </a:rPr>
                        <a:t>Shoe 1</a:t>
                      </a:r>
                      <a:endParaRPr lang="en-GB" sz="12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extLst>
                  <a:ext uri="{0D108BD9-81ED-4DB2-BD59-A6C34878D82A}">
                    <a16:rowId xmlns:a16="http://schemas.microsoft.com/office/drawing/2014/main" val="10001"/>
                  </a:ext>
                </a:extLst>
              </a:tr>
              <a:tr h="271968">
                <a:tc>
                  <a:txBody>
                    <a:bodyPr/>
                    <a:lstStyle/>
                    <a:p>
                      <a:pPr>
                        <a:lnSpc>
                          <a:spcPct val="107000"/>
                        </a:lnSpc>
                        <a:spcAft>
                          <a:spcPts val="0"/>
                        </a:spcAft>
                      </a:pPr>
                      <a:r>
                        <a:rPr lang="en-GB" sz="1200">
                          <a:effectLst/>
                          <a:latin typeface="+mj-lt"/>
                        </a:rPr>
                        <a:t>Shoe 2</a:t>
                      </a:r>
                      <a:endParaRPr lang="en-GB" sz="12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extLst>
                  <a:ext uri="{0D108BD9-81ED-4DB2-BD59-A6C34878D82A}">
                    <a16:rowId xmlns:a16="http://schemas.microsoft.com/office/drawing/2014/main" val="10002"/>
                  </a:ext>
                </a:extLst>
              </a:tr>
              <a:tr h="271968">
                <a:tc>
                  <a:txBody>
                    <a:bodyPr/>
                    <a:lstStyle/>
                    <a:p>
                      <a:pPr>
                        <a:lnSpc>
                          <a:spcPct val="107000"/>
                        </a:lnSpc>
                        <a:spcAft>
                          <a:spcPts val="0"/>
                        </a:spcAft>
                      </a:pPr>
                      <a:r>
                        <a:rPr lang="en-GB" sz="1200">
                          <a:effectLst/>
                          <a:latin typeface="+mj-lt"/>
                        </a:rPr>
                        <a:t>Shoe 3</a:t>
                      </a:r>
                      <a:endParaRPr lang="en-GB" sz="12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extLst>
                  <a:ext uri="{0D108BD9-81ED-4DB2-BD59-A6C34878D82A}">
                    <a16:rowId xmlns:a16="http://schemas.microsoft.com/office/drawing/2014/main" val="10003"/>
                  </a:ext>
                </a:extLst>
              </a:tr>
              <a:tr h="271968">
                <a:tc>
                  <a:txBody>
                    <a:bodyPr/>
                    <a:lstStyle/>
                    <a:p>
                      <a:pPr>
                        <a:lnSpc>
                          <a:spcPct val="107000"/>
                        </a:lnSpc>
                        <a:spcAft>
                          <a:spcPts val="0"/>
                        </a:spcAft>
                      </a:pPr>
                      <a:r>
                        <a:rPr lang="en-GB" sz="1200">
                          <a:effectLst/>
                          <a:latin typeface="+mj-lt"/>
                        </a:rPr>
                        <a:t>Shoe 4</a:t>
                      </a:r>
                      <a:endParaRPr lang="en-GB" sz="12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a:effectLst/>
                          <a:latin typeface="+mj-lt"/>
                        </a:rPr>
                        <a:t> </a:t>
                      </a:r>
                      <a:endParaRPr lang="en-GB" sz="160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dirty="0">
                          <a:effectLst/>
                          <a:latin typeface="+mj-lt"/>
                        </a:rPr>
                        <a:t> </a:t>
                      </a:r>
                      <a:endParaRPr lang="en-GB" sz="1600" dirty="0">
                        <a:effectLst/>
                        <a:latin typeface="+mj-lt"/>
                        <a:ea typeface="Calibri" panose="020F0502020204030204" pitchFamily="34" charset="0"/>
                        <a:cs typeface="Times New Roman" panose="02020603050405020304" pitchFamily="18" charset="0"/>
                      </a:endParaRPr>
                    </a:p>
                  </a:txBody>
                  <a:tcPr marL="93418" marR="93418" marT="0" marB="0" anchor="ctr"/>
                </a:tc>
                <a:tc>
                  <a:txBody>
                    <a:bodyPr/>
                    <a:lstStyle/>
                    <a:p>
                      <a:pPr>
                        <a:lnSpc>
                          <a:spcPct val="107000"/>
                        </a:lnSpc>
                        <a:spcAft>
                          <a:spcPts val="0"/>
                        </a:spcAft>
                      </a:pPr>
                      <a:r>
                        <a:rPr lang="en-GB" sz="1600" dirty="0">
                          <a:effectLst/>
                          <a:latin typeface="+mj-lt"/>
                        </a:rPr>
                        <a:t> </a:t>
                      </a:r>
                      <a:endParaRPr lang="en-GB" sz="1600" dirty="0">
                        <a:effectLst/>
                        <a:latin typeface="+mj-lt"/>
                        <a:ea typeface="Calibri" panose="020F0502020204030204" pitchFamily="34" charset="0"/>
                        <a:cs typeface="Times New Roman" panose="02020603050405020304" pitchFamily="18" charset="0"/>
                      </a:endParaRPr>
                    </a:p>
                  </a:txBody>
                  <a:tcPr marL="93418" marR="93418"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903354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lide Number Placeholder 8">
            <a:extLst>
              <a:ext uri="{FF2B5EF4-FFF2-40B4-BE49-F238E27FC236}">
                <a16:creationId xmlns:a16="http://schemas.microsoft.com/office/drawing/2014/main" id="{EA8CBADC-5E07-4C4A-A34D-26CC90C90E25}"/>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8</a:t>
            </a:fld>
            <a:endParaRPr lang="en-US" altLang="en-US" sz="1100">
              <a:solidFill>
                <a:srgbClr val="595959"/>
              </a:solidFill>
            </a:endParaRPr>
          </a:p>
        </p:txBody>
      </p:sp>
      <p:pic>
        <p:nvPicPr>
          <p:cNvPr id="8" name="Picture 2" descr="[video-to-gif output image]">
            <a:extLst>
              <a:ext uri="{FF2B5EF4-FFF2-40B4-BE49-F238E27FC236}">
                <a16:creationId xmlns:a16="http://schemas.microsoft.com/office/drawing/2014/main" id="{E70D3E1C-0CEE-E94C-86CB-4FE6145F76CF}"/>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11698" y="1724257"/>
            <a:ext cx="8506481" cy="4791986"/>
          </a:xfrm>
          <a:prstGeom prst="roundRect">
            <a:avLst>
              <a:gd name="adj" fmla="val 4972"/>
            </a:avLst>
          </a:prstGeom>
          <a:solidFill>
            <a:srgbClr val="FFFFFF">
              <a:shade val="85000"/>
            </a:srgbClr>
          </a:solidFill>
          <a:ln w="31750">
            <a:solidFill>
              <a:srgbClr val="133176"/>
            </a:solidFill>
          </a:ln>
          <a:effectLst/>
        </p:spPr>
      </p:pic>
    </p:spTree>
    <p:extLst>
      <p:ext uri="{BB962C8B-B14F-4D97-AF65-F5344CB8AC3E}">
        <p14:creationId xmlns:p14="http://schemas.microsoft.com/office/powerpoint/2010/main" val="4022484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150" y="1357313"/>
            <a:ext cx="8640763" cy="523875"/>
          </a:xfrm>
          <a:prstGeom prst="rect">
            <a:avLst/>
          </a:prstGeom>
        </p:spPr>
        <p:txBody>
          <a:bodyPr>
            <a:spAutoFit/>
          </a:bodyPr>
          <a:lstStyle/>
          <a:p>
            <a:pPr algn="ctr">
              <a:spcAft>
                <a:spcPts val="0"/>
              </a:spcAft>
              <a:defRPr/>
            </a:pPr>
            <a:endParaRPr lang="en-GB" sz="1400" dirty="0">
              <a:latin typeface="+mj-lt"/>
              <a:ea typeface="Calibri" panose="020F0502020204030204" pitchFamily="34" charset="0"/>
              <a:cs typeface="Times New Roman" panose="02020603050405020304" pitchFamily="18" charset="0"/>
            </a:endParaRPr>
          </a:p>
          <a:p>
            <a:pPr>
              <a:spcAft>
                <a:spcPts val="0"/>
              </a:spcAft>
              <a:defRPr/>
            </a:pPr>
            <a:endParaRPr lang="en-GB" sz="1400" dirty="0">
              <a:latin typeface="+mj-lt"/>
              <a:ea typeface="Calibri" panose="020F0502020204030204" pitchFamily="34" charset="0"/>
              <a:cs typeface="Times New Roman" panose="02020603050405020304" pitchFamily="18" charset="0"/>
            </a:endParaRPr>
          </a:p>
        </p:txBody>
      </p:sp>
      <p:sp>
        <p:nvSpPr>
          <p:cNvPr id="18" name="TextBox 5">
            <a:extLst>
              <a:ext uri="{FF2B5EF4-FFF2-40B4-BE49-F238E27FC236}">
                <a16:creationId xmlns:a16="http://schemas.microsoft.com/office/drawing/2014/main" id="{7A1EA706-4A90-B042-A6D1-9B106CAEB69E}"/>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WHAT HAPPENS WITHOUT FRICTION?</a:t>
            </a:r>
          </a:p>
        </p:txBody>
      </p:sp>
      <p:sp>
        <p:nvSpPr>
          <p:cNvPr id="19" name="Slide Number Placeholder 8">
            <a:extLst>
              <a:ext uri="{FF2B5EF4-FFF2-40B4-BE49-F238E27FC236}">
                <a16:creationId xmlns:a16="http://schemas.microsoft.com/office/drawing/2014/main" id="{EA8CBADC-5E07-4C4A-A34D-26CC90C90E25}"/>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9</a:t>
            </a:fld>
            <a:endParaRPr lang="en-US" altLang="en-US" sz="1100">
              <a:solidFill>
                <a:srgbClr val="595959"/>
              </a:solidFill>
            </a:endParaRPr>
          </a:p>
        </p:txBody>
      </p:sp>
      <p:sp>
        <p:nvSpPr>
          <p:cNvPr id="16" name="TextBox 12">
            <a:extLst>
              <a:ext uri="{FF2B5EF4-FFF2-40B4-BE49-F238E27FC236}">
                <a16:creationId xmlns:a16="http://schemas.microsoft.com/office/drawing/2014/main" id="{584C5C94-4591-FD41-9490-E0B418ED41F3}"/>
              </a:ext>
            </a:extLst>
          </p:cNvPr>
          <p:cNvSpPr txBox="1">
            <a:spLocks noChangeArrowheads="1"/>
          </p:cNvSpPr>
          <p:nvPr/>
        </p:nvSpPr>
        <p:spPr bwMode="auto">
          <a:xfrm>
            <a:off x="177542" y="1937403"/>
            <a:ext cx="8724720"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spcAft>
                <a:spcPts val="600"/>
              </a:spcAft>
              <a:buFontTx/>
              <a:buNone/>
            </a:pPr>
            <a:r>
              <a:rPr lang="en-GB" altLang="en-US" b="1" dirty="0">
                <a:solidFill>
                  <a:schemeClr val="tx1">
                    <a:lumMod val="50000"/>
                    <a:lumOff val="50000"/>
                  </a:schemeClr>
                </a:solidFill>
              </a:rPr>
              <a:t>When is friction useful?</a:t>
            </a:r>
          </a:p>
          <a:p>
            <a:pPr>
              <a:spcBef>
                <a:spcPct val="0"/>
              </a:spcBef>
              <a:spcAft>
                <a:spcPts val="600"/>
              </a:spcAft>
              <a:buFontTx/>
              <a:buNone/>
            </a:pPr>
            <a:r>
              <a:rPr lang="en-GB" altLang="en-US" b="1" dirty="0">
                <a:solidFill>
                  <a:schemeClr val="tx1">
                    <a:lumMod val="50000"/>
                    <a:lumOff val="50000"/>
                  </a:schemeClr>
                </a:solidFill>
              </a:rPr>
              <a:t>When is a lack of friction useful?</a:t>
            </a:r>
          </a:p>
        </p:txBody>
      </p:sp>
      <p:grpSp>
        <p:nvGrpSpPr>
          <p:cNvPr id="3" name="Group 2">
            <a:extLst>
              <a:ext uri="{FF2B5EF4-FFF2-40B4-BE49-F238E27FC236}">
                <a16:creationId xmlns:a16="http://schemas.microsoft.com/office/drawing/2014/main" id="{56405A39-BDC5-FF4D-BF5B-2E85BC5DB05B}"/>
              </a:ext>
            </a:extLst>
          </p:cNvPr>
          <p:cNvGrpSpPr/>
          <p:nvPr/>
        </p:nvGrpSpPr>
        <p:grpSpPr>
          <a:xfrm>
            <a:off x="323216" y="3541985"/>
            <a:ext cx="8559758" cy="2085541"/>
            <a:chOff x="759588" y="3974127"/>
            <a:chExt cx="7821417" cy="1905648"/>
          </a:xfrm>
        </p:grpSpPr>
        <p:pic>
          <p:nvPicPr>
            <p:cNvPr id="7" name="Picture 6">
              <a:extLst>
                <a:ext uri="{FF2B5EF4-FFF2-40B4-BE49-F238E27FC236}">
                  <a16:creationId xmlns:a16="http://schemas.microsoft.com/office/drawing/2014/main" id="{A57D9AAC-2F35-DE4C-A39D-FC5AB046E1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588" y="3974127"/>
              <a:ext cx="3810000" cy="1905000"/>
            </a:xfrm>
            <a:prstGeom prst="roundRect">
              <a:avLst>
                <a:gd name="adj" fmla="val 8594"/>
              </a:avLst>
            </a:prstGeom>
            <a:solidFill>
              <a:srgbClr val="FFFFFF">
                <a:shade val="85000"/>
              </a:srgbClr>
            </a:solidFill>
            <a:ln w="31750">
              <a:solidFill>
                <a:srgbClr val="133176"/>
              </a:solidFill>
            </a:ln>
            <a:effectLst/>
          </p:spPr>
        </p:pic>
        <p:pic>
          <p:nvPicPr>
            <p:cNvPr id="9" name="Picture 8">
              <a:extLst>
                <a:ext uri="{FF2B5EF4-FFF2-40B4-BE49-F238E27FC236}">
                  <a16:creationId xmlns:a16="http://schemas.microsoft.com/office/drawing/2014/main" id="{456182D5-C356-FB4C-8633-611D039AE7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9543" y="3974127"/>
              <a:ext cx="3831462" cy="1905648"/>
            </a:xfrm>
            <a:prstGeom prst="roundRect">
              <a:avLst>
                <a:gd name="adj" fmla="val 8594"/>
              </a:avLst>
            </a:prstGeom>
            <a:solidFill>
              <a:srgbClr val="FFFFFF">
                <a:shade val="85000"/>
              </a:srgbClr>
            </a:solidFill>
            <a:ln w="31750">
              <a:solidFill>
                <a:srgbClr val="133176"/>
              </a:solidFill>
            </a:ln>
            <a:effectLst/>
          </p:spPr>
        </p:pic>
      </p:grpSp>
    </p:spTree>
    <p:extLst>
      <p:ext uri="{BB962C8B-B14F-4D97-AF65-F5344CB8AC3E}">
        <p14:creationId xmlns:p14="http://schemas.microsoft.com/office/powerpoint/2010/main" val="286364974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3DD103851B62549BC2360EB6DC619ED" ma:contentTypeVersion="10" ma:contentTypeDescription="Create a new document." ma:contentTypeScope="" ma:versionID="b9b0c55ad6c65f6cf8c72229c816fae9">
  <xsd:schema xmlns:xsd="http://www.w3.org/2001/XMLSchema" xmlns:xs="http://www.w3.org/2001/XMLSchema" xmlns:p="http://schemas.microsoft.com/office/2006/metadata/properties" xmlns:ns2="c7520106-09ff-44f8-a26a-506c2325c591" xmlns:ns3="213a1d3d-6baa-4fa0-bb69-c9ea02787b86" targetNamespace="http://schemas.microsoft.com/office/2006/metadata/properties" ma:root="true" ma:fieldsID="3a630ee33d29640ae7bc1917116a85b5" ns2:_="" ns3:_="">
    <xsd:import namespace="c7520106-09ff-44f8-a26a-506c2325c591"/>
    <xsd:import namespace="213a1d3d-6baa-4fa0-bb69-c9ea02787b8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520106-09ff-44f8-a26a-506c2325c59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13a1d3d-6baa-4fa0-bb69-c9ea02787b8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c7520106-09ff-44f8-a26a-506c2325c591">
      <UserInfo>
        <DisplayName/>
        <AccountId xsi:nil="true"/>
        <AccountType/>
      </UserInfo>
    </SharedWithUsers>
  </documentManagement>
</p:properties>
</file>

<file path=customXml/itemProps1.xml><?xml version="1.0" encoding="utf-8"?>
<ds:datastoreItem xmlns:ds="http://schemas.openxmlformats.org/officeDocument/2006/customXml" ds:itemID="{296E78E9-B4DE-4F4E-9C68-8C56B4CAEA57}"/>
</file>

<file path=customXml/itemProps2.xml><?xml version="1.0" encoding="utf-8"?>
<ds:datastoreItem xmlns:ds="http://schemas.openxmlformats.org/officeDocument/2006/customXml" ds:itemID="{5D1A6379-F831-457E-A0A8-37FEC2F80FFC}"/>
</file>

<file path=customXml/itemProps3.xml><?xml version="1.0" encoding="utf-8"?>
<ds:datastoreItem xmlns:ds="http://schemas.openxmlformats.org/officeDocument/2006/customXml" ds:itemID="{B0622C69-DE2A-4360-9526-1519406517E7}"/>
</file>

<file path=docProps/app.xml><?xml version="1.0" encoding="utf-8"?>
<Properties xmlns="http://schemas.openxmlformats.org/officeDocument/2006/extended-properties" xmlns:vt="http://schemas.openxmlformats.org/officeDocument/2006/docPropsVTypes">
  <Template>Executive.thmx</Template>
  <TotalTime>39872</TotalTime>
  <Words>799</Words>
  <Application>Microsoft Macintosh PowerPoint</Application>
  <PresentationFormat>On-screen Show (4:3)</PresentationFormat>
  <Paragraphs>150</Paragraphs>
  <Slides>12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Century Gothic</vt:lpstr>
      <vt:lpstr>Courier New</vt:lpstr>
      <vt:lpstr>Palatino Linotype</vt:lpstr>
      <vt:lpstr>Executive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Leicester City Football Club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Marketing</dc:creator>
  <cp:lastModifiedBy>Sue Martin</cp:lastModifiedBy>
  <cp:revision>243</cp:revision>
  <cp:lastPrinted>2016-09-05T12:38:26Z</cp:lastPrinted>
  <dcterms:created xsi:type="dcterms:W3CDTF">2016-01-29T16:12:45Z</dcterms:created>
  <dcterms:modified xsi:type="dcterms:W3CDTF">2019-10-07T09:03:04Z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MyDocuments">
    <vt:bool>true</vt:bool>
  </property>
  <property fmtid="{D5CDD505-2E9C-101B-9397-08002B2CF9AE}" pid="3" name="ContentTypeId">
    <vt:lpwstr>0x01010003DD103851B62549BC2360EB6DC619ED</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ies>
</file>