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53" r:id="rId2"/>
    <p:sldId id="257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02" r:id="rId12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anose="0204050205050503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anose="0204050205050503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anose="0204050205050503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anose="0204050205050503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anose="0204050205050503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anose="0204050205050503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anose="0204050205050503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anose="0204050205050503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anose="0204050205050503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176"/>
    <a:srgbClr val="EEA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4958D1-5DCE-8D42-B936-ABA3E64453D8}" v="2" dt="2019-09-25T12:38:44.9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1" autoAdjust="0"/>
    <p:restoredTop sz="82593" autoAdjust="0"/>
  </p:normalViewPr>
  <p:slideViewPr>
    <p:cSldViewPr snapToGrid="0" snapToObjects="1">
      <p:cViewPr varScale="1">
        <p:scale>
          <a:sx n="78" d="100"/>
          <a:sy n="78" d="100"/>
        </p:scale>
        <p:origin x="209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e Martin" userId="cb0194a5-6d63-41ca-ace6-4751bda7921e" providerId="ADAL" clId="{66EDF141-58A0-E344-93FF-4FC555CD6516}"/>
    <pc:docChg chg="undo addSld delSld modSld">
      <pc:chgData name="Sue Martin" userId="cb0194a5-6d63-41ca-ace6-4751bda7921e" providerId="ADAL" clId="{66EDF141-58A0-E344-93FF-4FC555CD6516}" dt="2019-09-24T12:16:23.215" v="51" actId="20577"/>
      <pc:docMkLst>
        <pc:docMk/>
      </pc:docMkLst>
      <pc:sldChg chg="del">
        <pc:chgData name="Sue Martin" userId="cb0194a5-6d63-41ca-ace6-4751bda7921e" providerId="ADAL" clId="{66EDF141-58A0-E344-93FF-4FC555CD6516}" dt="2019-09-24T12:07:23.110" v="14" actId="2696"/>
        <pc:sldMkLst>
          <pc:docMk/>
          <pc:sldMk cId="0" sldId="256"/>
        </pc:sldMkLst>
      </pc:sldChg>
      <pc:sldChg chg="modSp">
        <pc:chgData name="Sue Martin" userId="cb0194a5-6d63-41ca-ace6-4751bda7921e" providerId="ADAL" clId="{66EDF141-58A0-E344-93FF-4FC555CD6516}" dt="2019-09-20T11:27:56.603" v="0" actId="114"/>
        <pc:sldMkLst>
          <pc:docMk/>
          <pc:sldMk cId="0" sldId="257"/>
        </pc:sldMkLst>
        <pc:spChg chg="mod">
          <ac:chgData name="Sue Martin" userId="cb0194a5-6d63-41ca-ace6-4751bda7921e" providerId="ADAL" clId="{66EDF141-58A0-E344-93FF-4FC555CD6516}" dt="2019-09-20T11:27:56.603" v="0" actId="114"/>
          <ac:spMkLst>
            <pc:docMk/>
            <pc:sldMk cId="0" sldId="257"/>
            <ac:spMk id="14" creationId="{231DAEAD-ABB4-7546-ACE5-2C7E3C8CF803}"/>
          </ac:spMkLst>
        </pc:spChg>
      </pc:sldChg>
      <pc:sldChg chg="modSp">
        <pc:chgData name="Sue Martin" userId="cb0194a5-6d63-41ca-ace6-4751bda7921e" providerId="ADAL" clId="{66EDF141-58A0-E344-93FF-4FC555CD6516}" dt="2019-09-20T11:28:02.597" v="1" actId="114"/>
        <pc:sldMkLst>
          <pc:docMk/>
          <pc:sldMk cId="3874930389" sldId="307"/>
        </pc:sldMkLst>
        <pc:spChg chg="mod">
          <ac:chgData name="Sue Martin" userId="cb0194a5-6d63-41ca-ace6-4751bda7921e" providerId="ADAL" clId="{66EDF141-58A0-E344-93FF-4FC555CD6516}" dt="2019-09-20T11:28:02.597" v="1" actId="114"/>
          <ac:spMkLst>
            <pc:docMk/>
            <pc:sldMk cId="3874930389" sldId="307"/>
            <ac:spMk id="14" creationId="{231DAEAD-ABB4-7546-ACE5-2C7E3C8CF803}"/>
          </ac:spMkLst>
        </pc:spChg>
      </pc:sldChg>
      <pc:sldChg chg="modSp">
        <pc:chgData name="Sue Martin" userId="cb0194a5-6d63-41ca-ace6-4751bda7921e" providerId="ADAL" clId="{66EDF141-58A0-E344-93FF-4FC555CD6516}" dt="2019-09-20T11:28:10.236" v="2" actId="114"/>
        <pc:sldMkLst>
          <pc:docMk/>
          <pc:sldMk cId="3257386354" sldId="308"/>
        </pc:sldMkLst>
        <pc:spChg chg="mod">
          <ac:chgData name="Sue Martin" userId="cb0194a5-6d63-41ca-ace6-4751bda7921e" providerId="ADAL" clId="{66EDF141-58A0-E344-93FF-4FC555CD6516}" dt="2019-09-20T11:28:10.236" v="2" actId="114"/>
          <ac:spMkLst>
            <pc:docMk/>
            <pc:sldMk cId="3257386354" sldId="308"/>
            <ac:spMk id="14" creationId="{231DAEAD-ABB4-7546-ACE5-2C7E3C8CF803}"/>
          </ac:spMkLst>
        </pc:spChg>
      </pc:sldChg>
      <pc:sldChg chg="modSp">
        <pc:chgData name="Sue Martin" userId="cb0194a5-6d63-41ca-ace6-4751bda7921e" providerId="ADAL" clId="{66EDF141-58A0-E344-93FF-4FC555CD6516}" dt="2019-09-20T11:28:20.796" v="3" actId="114"/>
        <pc:sldMkLst>
          <pc:docMk/>
          <pc:sldMk cId="3624391340" sldId="309"/>
        </pc:sldMkLst>
        <pc:spChg chg="mod">
          <ac:chgData name="Sue Martin" userId="cb0194a5-6d63-41ca-ace6-4751bda7921e" providerId="ADAL" clId="{66EDF141-58A0-E344-93FF-4FC555CD6516}" dt="2019-09-20T11:28:20.796" v="3" actId="114"/>
          <ac:spMkLst>
            <pc:docMk/>
            <pc:sldMk cId="3624391340" sldId="309"/>
            <ac:spMk id="14" creationId="{231DAEAD-ABB4-7546-ACE5-2C7E3C8CF803}"/>
          </ac:spMkLst>
        </pc:spChg>
      </pc:sldChg>
      <pc:sldChg chg="modSp">
        <pc:chgData name="Sue Martin" userId="cb0194a5-6d63-41ca-ace6-4751bda7921e" providerId="ADAL" clId="{66EDF141-58A0-E344-93FF-4FC555CD6516}" dt="2019-09-20T11:28:55.931" v="4" actId="114"/>
        <pc:sldMkLst>
          <pc:docMk/>
          <pc:sldMk cId="3503405640" sldId="313"/>
        </pc:sldMkLst>
        <pc:spChg chg="mod">
          <ac:chgData name="Sue Martin" userId="cb0194a5-6d63-41ca-ace6-4751bda7921e" providerId="ADAL" clId="{66EDF141-58A0-E344-93FF-4FC555CD6516}" dt="2019-09-20T11:28:55.931" v="4" actId="114"/>
          <ac:spMkLst>
            <pc:docMk/>
            <pc:sldMk cId="3503405640" sldId="313"/>
            <ac:spMk id="6" creationId="{9CB98B95-807F-B94B-ACBC-B655CB8804BB}"/>
          </ac:spMkLst>
        </pc:spChg>
      </pc:sldChg>
      <pc:sldChg chg="modSp">
        <pc:chgData name="Sue Martin" userId="cb0194a5-6d63-41ca-ace6-4751bda7921e" providerId="ADAL" clId="{66EDF141-58A0-E344-93FF-4FC555CD6516}" dt="2019-09-20T11:29:27.122" v="12" actId="20577"/>
        <pc:sldMkLst>
          <pc:docMk/>
          <pc:sldMk cId="410281976" sldId="314"/>
        </pc:sldMkLst>
        <pc:spChg chg="mod">
          <ac:chgData name="Sue Martin" userId="cb0194a5-6d63-41ca-ace6-4751bda7921e" providerId="ADAL" clId="{66EDF141-58A0-E344-93FF-4FC555CD6516}" dt="2019-09-20T11:29:27.122" v="12" actId="20577"/>
          <ac:spMkLst>
            <pc:docMk/>
            <pc:sldMk cId="410281976" sldId="314"/>
            <ac:spMk id="6" creationId="{9CB98B95-807F-B94B-ACBC-B655CB8804BB}"/>
          </ac:spMkLst>
        </pc:spChg>
      </pc:sldChg>
      <pc:sldChg chg="modSp add">
        <pc:chgData name="Sue Martin" userId="cb0194a5-6d63-41ca-ace6-4751bda7921e" providerId="ADAL" clId="{66EDF141-58A0-E344-93FF-4FC555CD6516}" dt="2019-09-24T12:16:23.215" v="51" actId="20577"/>
        <pc:sldMkLst>
          <pc:docMk/>
          <pc:sldMk cId="1053847857" sldId="353"/>
        </pc:sldMkLst>
        <pc:spChg chg="mod">
          <ac:chgData name="Sue Martin" userId="cb0194a5-6d63-41ca-ace6-4751bda7921e" providerId="ADAL" clId="{66EDF141-58A0-E344-93FF-4FC555CD6516}" dt="2019-09-24T12:16:23.215" v="51" actId="20577"/>
          <ac:spMkLst>
            <pc:docMk/>
            <pc:sldMk cId="1053847857" sldId="353"/>
            <ac:spMk id="4103" creationId="{00000000-0000-0000-0000-000000000000}"/>
          </ac:spMkLst>
        </pc:spChg>
        <pc:picChg chg="mod modCrop">
          <ac:chgData name="Sue Martin" userId="cb0194a5-6d63-41ca-ace6-4751bda7921e" providerId="ADAL" clId="{66EDF141-58A0-E344-93FF-4FC555CD6516}" dt="2019-09-24T12:08:45.465" v="47" actId="14100"/>
          <ac:picMkLst>
            <pc:docMk/>
            <pc:sldMk cId="1053847857" sldId="353"/>
            <ac:picMk id="9" creationId="{A6E252C3-91C5-744F-981F-B80456EB2BE7}"/>
          </ac:picMkLst>
        </pc:picChg>
      </pc:sldChg>
    </pc:docChg>
  </pc:docChgLst>
  <pc:docChgLst>
    <pc:chgData name="Sue Martin" userId="cb0194a5-6d63-41ca-ace6-4751bda7921e" providerId="ADAL" clId="{C24958D1-5DCE-8D42-B936-ABA3E64453D8}"/>
    <pc:docChg chg="custSel modSld">
      <pc:chgData name="Sue Martin" userId="cb0194a5-6d63-41ca-ace6-4751bda7921e" providerId="ADAL" clId="{C24958D1-5DCE-8D42-B936-ABA3E64453D8}" dt="2019-09-25T12:37:46.891" v="64" actId="20577"/>
      <pc:docMkLst>
        <pc:docMk/>
      </pc:docMkLst>
      <pc:sldChg chg="modNotesTx">
        <pc:chgData name="Sue Martin" userId="cb0194a5-6d63-41ca-ace6-4751bda7921e" providerId="ADAL" clId="{C24958D1-5DCE-8D42-B936-ABA3E64453D8}" dt="2019-09-25T12:35:01.796" v="22" actId="20577"/>
        <pc:sldMkLst>
          <pc:docMk/>
          <pc:sldMk cId="0" sldId="257"/>
        </pc:sldMkLst>
      </pc:sldChg>
      <pc:sldChg chg="modNotesTx">
        <pc:chgData name="Sue Martin" userId="cb0194a5-6d63-41ca-ace6-4751bda7921e" providerId="ADAL" clId="{C24958D1-5DCE-8D42-B936-ABA3E64453D8}" dt="2019-09-25T12:36:11.265" v="63" actId="20577"/>
        <pc:sldMkLst>
          <pc:docMk/>
          <pc:sldMk cId="3874930389" sldId="307"/>
        </pc:sldMkLst>
      </pc:sldChg>
      <pc:sldChg chg="modNotesTx">
        <pc:chgData name="Sue Martin" userId="cb0194a5-6d63-41ca-ace6-4751bda7921e" providerId="ADAL" clId="{C24958D1-5DCE-8D42-B936-ABA3E64453D8}" dt="2019-09-25T12:37:46.891" v="64" actId="20577"/>
        <pc:sldMkLst>
          <pc:docMk/>
          <pc:sldMk cId="860113873" sldId="31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FF1600C-B562-4CB8-AA90-AD638A72C8E9}" type="datetimeFigureOut">
              <a:rPr lang="en-GB"/>
              <a:pPr>
                <a:defRPr/>
              </a:pPr>
              <a:t>25/09/2019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04EA2EF-464F-415A-973C-61B4EBB656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Palatino Linotype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92EEEE3-1753-4057-8994-F5E644B5CFCC}" type="datetimeFigureOut">
              <a:rPr lang="en-US" altLang="en-US"/>
              <a:pPr>
                <a:defRPr/>
              </a:pPr>
              <a:t>9/25/19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Palatino Linotype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66DB374-88FF-427C-83EA-215A2BFA2F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BDFFBAA-A316-48DA-8CC9-4618BE012330}" type="slidenum">
              <a:rPr lang="en-US" altLang="en-US" smtClean="0">
                <a:latin typeface="Palatino Linotype" panose="02040502050505030304" pitchFamily="18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926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9pPr>
          </a:lstStyle>
          <a:p>
            <a:fld id="{BF2F829C-87C4-49EC-A192-993AFF2087B2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3397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DDC7409-957D-4504-9870-9D540B7BD8BC}" type="slidenum">
              <a:rPr lang="en-US" altLang="en-US" smtClean="0">
                <a:latin typeface="Palatino Linotype" panose="02040502050505030304" pitchFamily="18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>
              <a:latin typeface="Palatino Linotype" panose="0204050205050503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</a:pPr>
            <a:r>
              <a:rPr lang="en-GB" altLang="en-US" dirty="0"/>
              <a:t>The word ‘sport’ comes from the Old French word '</a:t>
            </a:r>
            <a:r>
              <a:rPr lang="en-GB" altLang="en-US" dirty="0" err="1"/>
              <a:t>desport</a:t>
            </a:r>
            <a:r>
              <a:rPr lang="en-GB" altLang="en-US" dirty="0"/>
              <a:t>' meaning leisure, with the oldest definition in English from around 1300 being "anything humans find amusing or entertaining". </a:t>
            </a:r>
          </a:p>
          <a:p>
            <a:pPr algn="just">
              <a:spcBef>
                <a:spcPct val="0"/>
              </a:spcBef>
            </a:pPr>
            <a:endParaRPr lang="en-GB" altLang="en-US" dirty="0"/>
          </a:p>
          <a:p>
            <a:pPr algn="just">
              <a:spcBef>
                <a:spcPct val="0"/>
              </a:spcBef>
            </a:pPr>
            <a:r>
              <a:rPr lang="en-GB" altLang="en-US" dirty="0"/>
              <a:t>The ‘What is a sport?’ debate has changed over the years and is still going.</a:t>
            </a:r>
          </a:p>
          <a:p>
            <a:pPr algn="just">
              <a:spcBef>
                <a:spcPct val="0"/>
              </a:spcBef>
            </a:pPr>
            <a:endParaRPr lang="en-GB" altLang="en-US" dirty="0"/>
          </a:p>
          <a:p>
            <a:pPr algn="just">
              <a:spcBef>
                <a:spcPct val="0"/>
              </a:spcBef>
            </a:pPr>
            <a:r>
              <a:rPr lang="en-GB" altLang="en-US" dirty="0"/>
              <a:t>On your tables, in groups of 4 or 5, discuss your thoughts and ideas on what makes a sport a sport. Use the paper in front of your to make note of your ideas.</a:t>
            </a:r>
          </a:p>
          <a:p>
            <a:pPr>
              <a:defRPr/>
            </a:pPr>
            <a:r>
              <a:rPr lang="en-GB" sz="1200" dirty="0">
                <a:solidFill>
                  <a:srgbClr val="002060"/>
                </a:solidFill>
                <a:latin typeface="Century Gothic" panose="020B0502020202020204" pitchFamily="34" charset="0"/>
              </a:rPr>
              <a:t>	…require you to move around and be physically fit?</a:t>
            </a:r>
            <a:endParaRPr lang="en-GB" sz="1200" dirty="0">
              <a:latin typeface="Century Gothic" panose="020B0502020202020204" pitchFamily="34" charset="0"/>
            </a:endParaRPr>
          </a:p>
          <a:p>
            <a:pPr>
              <a:defRPr/>
            </a:pPr>
            <a:r>
              <a:rPr lang="en-GB" sz="1200" dirty="0">
                <a:solidFill>
                  <a:srgbClr val="0070C0"/>
                </a:solidFill>
                <a:latin typeface="Century Gothic" panose="020B0502020202020204" pitchFamily="34" charset="0"/>
              </a:rPr>
              <a:t>	…be a competition between 1 or more opponents?</a:t>
            </a:r>
            <a:endParaRPr lang="en-GB" sz="1200" dirty="0">
              <a:latin typeface="Century Gothic" panose="020B0502020202020204" pitchFamily="34" charset="0"/>
            </a:endParaRPr>
          </a:p>
          <a:p>
            <a:pPr>
              <a:defRPr/>
            </a:pPr>
            <a:r>
              <a:rPr lang="en-GB" sz="1200" dirty="0">
                <a:solidFill>
                  <a:srgbClr val="002060"/>
                </a:solidFill>
                <a:latin typeface="Century Gothic" panose="020B0502020202020204" pitchFamily="34" charset="0"/>
              </a:rPr>
              <a:t>	…have a clear set of rules set by a governing body?</a:t>
            </a:r>
          </a:p>
          <a:p>
            <a:pPr>
              <a:defRPr/>
            </a:pPr>
            <a:r>
              <a:rPr lang="en-GB" sz="1200" i="0" dirty="0">
                <a:solidFill>
                  <a:schemeClr val="tx1"/>
                </a:solidFill>
                <a:latin typeface="Century Gothic" panose="020B0502020202020204" pitchFamily="34" charset="0"/>
              </a:rPr>
              <a:t>	</a:t>
            </a:r>
            <a:r>
              <a:rPr lang="en-GB" sz="1200" i="1" dirty="0">
                <a:solidFill>
                  <a:srgbClr val="0070C0"/>
                </a:solidFill>
                <a:latin typeface="Century Gothic" panose="020B0502020202020204" pitchFamily="34" charset="0"/>
              </a:rPr>
              <a:t>…have a high level of skill or ability involved?</a:t>
            </a:r>
          </a:p>
          <a:p>
            <a:pPr>
              <a:defRPr/>
            </a:pPr>
            <a:r>
              <a:rPr lang="en-GB" sz="1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	</a:t>
            </a:r>
            <a:r>
              <a:rPr lang="en-GB" sz="12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…be officially recognised by the Olympic Committee? </a:t>
            </a:r>
          </a:p>
          <a:p>
            <a:pPr algn="just">
              <a:spcBef>
                <a:spcPct val="0"/>
              </a:spcBef>
            </a:pPr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9pPr>
          </a:lstStyle>
          <a:p>
            <a:fld id="{BF2F829C-87C4-49EC-A192-993AFF2087B2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9pPr>
          </a:lstStyle>
          <a:p>
            <a:fld id="{BF2F829C-87C4-49EC-A192-993AFF2087B2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0917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9pPr>
          </a:lstStyle>
          <a:p>
            <a:fld id="{BF2F829C-87C4-49EC-A192-993AFF2087B2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3129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9pPr>
          </a:lstStyle>
          <a:p>
            <a:fld id="{BF2F829C-87C4-49EC-A192-993AFF2087B2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5713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MS PGothic" panose="020B0600070205080204" pitchFamily="34" charset="-128"/>
                <a:cs typeface="ＭＳ Ｐゴシック" charset="0"/>
              </a:rPr>
              <a:t>A key is a series of questions about the characteristics of an object (or living thing) that helps you decide how to classify or group it. Keys are a useful way for scientists to identify objects with a great deal of certainty or find out whether a particular organism has ever been described or identified before.</a:t>
            </a:r>
          </a:p>
          <a:p>
            <a:endParaRPr lang="en-GB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9pPr>
          </a:lstStyle>
          <a:p>
            <a:fld id="{BF2F829C-87C4-49EC-A192-993AFF2087B2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0108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/>
              <a:t>Now we’re going to take it a step further. We’re going to make decision trees.</a:t>
            </a:r>
          </a:p>
          <a:p>
            <a:endParaRPr lang="en-GB" altLang="en-US" dirty="0"/>
          </a:p>
          <a:p>
            <a:r>
              <a:rPr lang="en-GB" altLang="en-US" dirty="0"/>
              <a:t>These are also often called classification keys and scientists use them all the time to work out what something belongs to. </a:t>
            </a:r>
          </a:p>
          <a:p>
            <a:endParaRPr lang="en-GB" altLang="en-US" dirty="0"/>
          </a:p>
          <a:p>
            <a:r>
              <a:rPr lang="en-GB" altLang="en-US" dirty="0"/>
              <a:t>For example, (demonstrate a quick one with animals, 3 species with 2 questions). Then add in another one (FOX) with help of students.</a:t>
            </a:r>
          </a:p>
          <a:p>
            <a:endParaRPr lang="en-GB" altLang="en-US" dirty="0"/>
          </a:p>
          <a:p>
            <a:r>
              <a:rPr lang="en-GB" altLang="en-US" dirty="0"/>
              <a:t>What yes/no questions can we ask to split these sports into 2 groups? Once you’ve done that, keep going until you’ve split all the sports apart.</a:t>
            </a:r>
          </a:p>
          <a:p>
            <a:endParaRPr lang="en-GB" altLang="en-US" dirty="0"/>
          </a:p>
          <a:p>
            <a:r>
              <a:rPr lang="en-GB" altLang="en-US" dirty="0"/>
              <a:t>If they finish early, get them to add another sport. You could even try and classify where your sport would fit in the decision tree!</a:t>
            </a:r>
          </a:p>
          <a:p>
            <a:endParaRPr lang="en-GB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9pPr>
          </a:lstStyle>
          <a:p>
            <a:fld id="{BF2F829C-87C4-49EC-A192-993AFF2087B2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948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9pPr>
          </a:lstStyle>
          <a:p>
            <a:fld id="{BF2F829C-87C4-49EC-A192-993AFF2087B2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174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MS PGothic" panose="020B0600070205080204" pitchFamily="34" charset="-128"/>
                <a:cs typeface="ＭＳ Ｐゴシック" charset="0"/>
              </a:rPr>
              <a:t>Selecting the best material for a particular purpose involves considering the properties of the material and the circumstances in which it is used. </a:t>
            </a:r>
          </a:p>
          <a:p>
            <a:endParaRPr lang="en-GB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ea typeface="MS PGothic" panose="020B0600070205080204" pitchFamily="34" charset="-128"/>
              </a:defRPr>
            </a:lvl9pPr>
          </a:lstStyle>
          <a:p>
            <a:fld id="{BF2F829C-87C4-49EC-A192-993AFF2087B2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983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84F6F-92CC-4F62-9A2A-9C51BD215BBC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AC773-B60F-4730-9711-04A145B67F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476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5BA63-818B-404F-ACEE-9BBBD4732C04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B26A7-83F6-48F1-9F2E-432076F9D9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4198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EE5B5-E97A-4FB9-82FE-728966E49398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2174C-7628-406C-BA90-38B01FE3C2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567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7309B-F243-4246-AAFE-2A078EFD81CB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E4D28-FE2D-444D-BFCD-C212BB29A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6426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FEA77-577A-4DFF-B9A8-05E96932646E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84CF2-E458-433D-B32D-EE1FA9D2FD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1861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9DEBD-88EC-4590-A6E6-2A831E0224C0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A79E4-A593-479F-8301-C3A74DCB3F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572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730D7-991B-4248-83ED-69FB4C8EDD59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CE5B9-A48B-4EFC-8892-D1EE5CF620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18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CC763-4F59-41E0-B529-2CE5E259E757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C5F3D-7835-44FA-89AF-259322C969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094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3E211-B3C3-4616-8A19-3F56138EBFAB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C9A92-D687-4969-85E0-8F5F349D65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9780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5B818-FA0B-4309-9A7E-21A50578EBD2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F4499-A85B-4675-B5C4-E53579D402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907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736CE-5228-471A-936B-17EC2BDB8922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82236-AB77-4DB8-97C8-BBB3720260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9791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595959"/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510DFDD0-3609-4C17-BE30-CEBFD94AA0C2}" type="datetime4">
              <a:rPr lang="en-US" altLang="en-US"/>
              <a:pPr>
                <a:defRPr/>
              </a:pPr>
              <a:t>September 25, 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595959"/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0A6D816B-FCE1-4417-B173-C6F47AB884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561E63DE-68CD-9D45-98B0-165577B79D8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0091" cy="23180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DF3DD51-ED8D-844B-B23F-80767E34D0F0}"/>
              </a:ext>
            </a:extLst>
          </p:cNvPr>
          <p:cNvGrpSpPr/>
          <p:nvPr userDrawn="1"/>
        </p:nvGrpSpPr>
        <p:grpSpPr>
          <a:xfrm>
            <a:off x="306904" y="324873"/>
            <a:ext cx="2955851" cy="918868"/>
            <a:chOff x="1477968" y="1451354"/>
            <a:chExt cx="6361772" cy="1977646"/>
          </a:xfrm>
        </p:grpSpPr>
        <p:pic>
          <p:nvPicPr>
            <p:cNvPr id="11" name="Picture 13">
              <a:extLst>
                <a:ext uri="{FF2B5EF4-FFF2-40B4-BE49-F238E27FC236}">
                  <a16:creationId xmlns:a16="http://schemas.microsoft.com/office/drawing/2014/main" id="{EBB3D781-D86F-E549-B43D-B392FCE6AC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477968" y="1802567"/>
              <a:ext cx="1715493" cy="13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F1F5B1FD-BFE9-D74D-A8F2-FCB208B26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862094" y="1451354"/>
              <a:ext cx="1977646" cy="1977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">
              <a:extLst>
                <a:ext uri="{FF2B5EF4-FFF2-40B4-BE49-F238E27FC236}">
                  <a16:creationId xmlns:a16="http://schemas.microsoft.com/office/drawing/2014/main" id="{8E68980A-130E-3040-9D78-6C1A18341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89609" y="1802567"/>
              <a:ext cx="1752600" cy="1303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C8154BA-8780-4540-9A53-8FD4A8CF8196}"/>
                </a:ext>
              </a:extLst>
            </p:cNvPr>
            <p:cNvCxnSpPr/>
            <p:nvPr/>
          </p:nvCxnSpPr>
          <p:spPr>
            <a:xfrm>
              <a:off x="3423684" y="1802567"/>
              <a:ext cx="0" cy="1303215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49219CD-44B4-C943-9255-95DC4CBA268A}"/>
                </a:ext>
              </a:extLst>
            </p:cNvPr>
            <p:cNvCxnSpPr/>
            <p:nvPr/>
          </p:nvCxnSpPr>
          <p:spPr>
            <a:xfrm>
              <a:off x="5720316" y="1802567"/>
              <a:ext cx="0" cy="1303215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4" r:id="rId1"/>
    <p:sldLayoutId id="2147484285" r:id="rId2"/>
    <p:sldLayoutId id="2147484294" r:id="rId3"/>
    <p:sldLayoutId id="2147484286" r:id="rId4"/>
    <p:sldLayoutId id="2147484287" r:id="rId5"/>
    <p:sldLayoutId id="2147484288" r:id="rId6"/>
    <p:sldLayoutId id="2147484289" r:id="rId7"/>
    <p:sldLayoutId id="2147484290" r:id="rId8"/>
    <p:sldLayoutId id="2147484291" r:id="rId9"/>
    <p:sldLayoutId id="2147484292" r:id="rId10"/>
    <p:sldLayoutId id="2147484293" r:id="rId11"/>
  </p:sldLayoutIdLst>
  <p:hf hdr="0" ftr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alex.evans@lcfc.co.uk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hyperlink" Target="mailto:sarah.eames@pstt.org.u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65CF0129-1FD6-8447-AC59-B908929145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9"/>
          <a:stretch/>
        </p:blipFill>
        <p:spPr>
          <a:xfrm>
            <a:off x="256032" y="1400585"/>
            <a:ext cx="8644127" cy="5241954"/>
          </a:xfrm>
          <a:prstGeom prst="roundRect">
            <a:avLst>
              <a:gd name="adj" fmla="val 2797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133176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103" name="TextBox 19"/>
          <p:cNvSpPr txBox="1">
            <a:spLocks noChangeArrowheads="1"/>
          </p:cNvSpPr>
          <p:nvPr/>
        </p:nvSpPr>
        <p:spPr bwMode="auto">
          <a:xfrm>
            <a:off x="207264" y="1461545"/>
            <a:ext cx="87411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200" b="1" dirty="0">
                <a:solidFill>
                  <a:schemeClr val="bg1"/>
                </a:solidFill>
              </a:rPr>
              <a:t>CITY SCIENCE STARS: Be A Sport!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105" name="AutoShape 14" descr="Image result for next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847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">
            <a:extLst>
              <a:ext uri="{FF2B5EF4-FFF2-40B4-BE49-F238E27FC236}">
                <a16:creationId xmlns:a16="http://schemas.microsoft.com/office/drawing/2014/main" id="{FAAF9D10-5FD9-CB4B-A8D6-FEC6C04E7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317761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133176"/>
                </a:solidFill>
              </a:rPr>
              <a:t>WHAT SCIENTIFIC SKILLS HAVE WE USED?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9CB98B95-807F-B94B-ACBC-B655CB880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2196000"/>
            <a:ext cx="80010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Discussion and justification of opinions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Working together to share and develop ideas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Testing and evaluating those ideas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Grouping by different criteria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b="1">
                <a:solidFill>
                  <a:schemeClr val="tx1">
                    <a:lumMod val="50000"/>
                    <a:lumOff val="50000"/>
                  </a:schemeClr>
                </a:solidFill>
              </a:rPr>
              <a:t> Creating </a:t>
            </a:r>
            <a:r>
              <a:rPr lang="en-GB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classification keys</a:t>
            </a:r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AF8EC4E5-5D31-814C-A1DB-6810FCB43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506417" y="6509155"/>
            <a:ext cx="561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5EEF962-F0F7-45F0-B165-81DB68A49C12}" type="slidenum">
              <a:rPr lang="en-US" altLang="en-US" sz="1100" smtClean="0">
                <a:solidFill>
                  <a:srgbClr val="59595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1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81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9945B25-180A-694C-BB1C-C4609DB44BAC}"/>
              </a:ext>
            </a:extLst>
          </p:cNvPr>
          <p:cNvGrpSpPr/>
          <p:nvPr/>
        </p:nvGrpSpPr>
        <p:grpSpPr>
          <a:xfrm>
            <a:off x="210208" y="2777590"/>
            <a:ext cx="8741104" cy="3887630"/>
            <a:chOff x="210208" y="-206692"/>
            <a:chExt cx="8741104" cy="3887630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962EDBBC-7D0B-1943-9848-865BAE2640F1}"/>
                </a:ext>
              </a:extLst>
            </p:cNvPr>
            <p:cNvSpPr/>
            <p:nvPr/>
          </p:nvSpPr>
          <p:spPr>
            <a:xfrm>
              <a:off x="210208" y="-206692"/>
              <a:ext cx="8741104" cy="3887630"/>
            </a:xfrm>
            <a:prstGeom prst="roundRect">
              <a:avLst>
                <a:gd name="adj" fmla="val 2650"/>
              </a:avLst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9">
              <a:extLst>
                <a:ext uri="{FF2B5EF4-FFF2-40B4-BE49-F238E27FC236}">
                  <a16:creationId xmlns:a16="http://schemas.microsoft.com/office/drawing/2014/main" id="{5CE1717B-6191-7948-9332-2D639391CE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208" y="7813"/>
              <a:ext cx="8741104" cy="332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7F7F7F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Courier New" panose="02070309020205020404" pitchFamily="49" charset="0"/>
                <a:buChar char="o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Courier New" panose="02070309020205020404" pitchFamily="49" charset="0"/>
                <a:buChar char="o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3000" b="1" dirty="0">
                  <a:solidFill>
                    <a:schemeClr val="bg1"/>
                  </a:solidFill>
                </a:rPr>
                <a:t>Alex Evans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3000" dirty="0">
                  <a:solidFill>
                    <a:schemeClr val="bg1"/>
                  </a:solidFill>
                </a:rPr>
                <a:t>LCFC STEM Coach</a:t>
              </a:r>
            </a:p>
            <a:p>
              <a:pPr algn="ctr" eaLnBrk="1" hangingPunct="1">
                <a:spcBef>
                  <a:spcPct val="0"/>
                </a:spcBef>
                <a:buNone/>
              </a:pPr>
              <a:r>
                <a:rPr lang="en-US" altLang="en-US" sz="3000" dirty="0">
                  <a:solidFill>
                    <a:schemeClr val="bg1"/>
                  </a:solidFill>
                  <a:hlinkClick r:id="rId3"/>
                </a:rPr>
                <a:t>alex.evans@lcfc.co.uk</a:t>
              </a:r>
              <a:endParaRPr lang="en-US" altLang="en-US" sz="3000" dirty="0">
                <a:solidFill>
                  <a:schemeClr val="bg1"/>
                </a:solidFill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3000" dirty="0">
                <a:solidFill>
                  <a:schemeClr val="bg1"/>
                </a:solidFill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3000" b="1" dirty="0">
                  <a:solidFill>
                    <a:schemeClr val="bg1"/>
                  </a:solidFill>
                </a:rPr>
                <a:t>Sarah Eames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3000" dirty="0">
                  <a:solidFill>
                    <a:schemeClr val="bg1"/>
                  </a:solidFill>
                </a:rPr>
                <a:t>Primary Science Specialist</a:t>
              </a:r>
              <a:br>
                <a:rPr lang="en-US" altLang="en-US" sz="3000" dirty="0">
                  <a:solidFill>
                    <a:schemeClr val="bg1"/>
                  </a:solidFill>
                </a:rPr>
              </a:br>
              <a:r>
                <a:rPr lang="en-US" altLang="en-US" sz="3000" dirty="0">
                  <a:solidFill>
                    <a:schemeClr val="bg1"/>
                  </a:solidFill>
                  <a:hlinkClick r:id="rId4"/>
                </a:rPr>
                <a:t>sarah.eames@pstt.org.uk</a:t>
              </a:r>
              <a:r>
                <a:rPr lang="en-US" altLang="en-US" sz="30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F3D5837A-0CE4-3041-83F2-C32AC6BFF854}"/>
              </a:ext>
            </a:extLst>
          </p:cNvPr>
          <p:cNvSpPr/>
          <p:nvPr/>
        </p:nvSpPr>
        <p:spPr>
          <a:xfrm>
            <a:off x="77972" y="311888"/>
            <a:ext cx="3345712" cy="942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D15581-54B8-2841-AE63-76B0B01D3952}"/>
              </a:ext>
            </a:extLst>
          </p:cNvPr>
          <p:cNvGrpSpPr/>
          <p:nvPr/>
        </p:nvGrpSpPr>
        <p:grpSpPr>
          <a:xfrm>
            <a:off x="1477968" y="541918"/>
            <a:ext cx="6361772" cy="1977646"/>
            <a:chOff x="1477968" y="1451354"/>
            <a:chExt cx="6361772" cy="1977646"/>
          </a:xfrm>
        </p:grpSpPr>
        <p:pic>
          <p:nvPicPr>
            <p:cNvPr id="18" name="Picture 13">
              <a:extLst>
                <a:ext uri="{FF2B5EF4-FFF2-40B4-BE49-F238E27FC236}">
                  <a16:creationId xmlns:a16="http://schemas.microsoft.com/office/drawing/2014/main" id="{62BBFCF3-983E-7547-9BD1-B132E8335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477968" y="1802567"/>
              <a:ext cx="1715493" cy="13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63394975-FE20-304B-923C-89323680C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862094" y="1451354"/>
              <a:ext cx="1977646" cy="1977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">
              <a:extLst>
                <a:ext uri="{FF2B5EF4-FFF2-40B4-BE49-F238E27FC236}">
                  <a16:creationId xmlns:a16="http://schemas.microsoft.com/office/drawing/2014/main" id="{BB694069-8ABC-E941-82DE-B347F1E4F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89609" y="1802567"/>
              <a:ext cx="1752600" cy="1303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8155CBB-E49D-DC49-A56C-5A9B85FDFA26}"/>
                </a:ext>
              </a:extLst>
            </p:cNvPr>
            <p:cNvCxnSpPr/>
            <p:nvPr/>
          </p:nvCxnSpPr>
          <p:spPr>
            <a:xfrm>
              <a:off x="3423684" y="1802567"/>
              <a:ext cx="0" cy="1303215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B13ECED-7E13-8A46-BAAC-A3D2CE8FEA0C}"/>
                </a:ext>
              </a:extLst>
            </p:cNvPr>
            <p:cNvCxnSpPr/>
            <p:nvPr/>
          </p:nvCxnSpPr>
          <p:spPr>
            <a:xfrm>
              <a:off x="5720316" y="1802567"/>
              <a:ext cx="0" cy="1303215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2E5232-7F41-6F4D-8026-2503F69AF323}"/>
              </a:ext>
            </a:extLst>
          </p:cNvPr>
          <p:cNvGrpSpPr/>
          <p:nvPr/>
        </p:nvGrpSpPr>
        <p:grpSpPr>
          <a:xfrm>
            <a:off x="319086" y="4033822"/>
            <a:ext cx="8495729" cy="2330473"/>
            <a:chOff x="319087" y="4033823"/>
            <a:chExt cx="7506082" cy="2059002"/>
          </a:xfrm>
        </p:grpSpPr>
        <p:pic>
          <p:nvPicPr>
            <p:cNvPr id="7180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9344" y="4040188"/>
              <a:ext cx="3425825" cy="205263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 w="31750">
              <a:solidFill>
                <a:srgbClr val="133176"/>
              </a:solidFill>
              <a:miter lim="800000"/>
              <a:headEnd/>
              <a:tailEnd/>
            </a:ln>
            <a:effectLst/>
          </p:spPr>
        </p:pic>
        <p:pic>
          <p:nvPicPr>
            <p:cNvPr id="7181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87" y="4033823"/>
              <a:ext cx="3837069" cy="205900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 w="31750">
              <a:solidFill>
                <a:srgbClr val="133176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14" name="TextBox 12">
            <a:extLst>
              <a:ext uri="{FF2B5EF4-FFF2-40B4-BE49-F238E27FC236}">
                <a16:creationId xmlns:a16="http://schemas.microsoft.com/office/drawing/2014/main" id="{231DAEAD-ABB4-7546-ACE5-2C7E3C8CF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937403"/>
            <a:ext cx="4760912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football a sport?</a:t>
            </a:r>
          </a:p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gymnastics a sport?</a:t>
            </a:r>
          </a:p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chess a sport?</a:t>
            </a:r>
          </a:p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Are eSports sports?</a:t>
            </a: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FAAF9D10-5FD9-CB4B-A8D6-FEC6C04E7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317761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133176"/>
                </a:solidFill>
              </a:rPr>
              <a:t>WHAT IS A SPORT?  </a:t>
            </a:r>
          </a:p>
        </p:txBody>
      </p: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78B93F08-0035-A64A-AD90-54F857625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506417" y="6509155"/>
            <a:ext cx="561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5EEF962-F0F7-45F0-B165-81DB68A49C12}" type="slidenum">
              <a:rPr lang="en-US" altLang="en-US" sz="1100" smtClean="0">
                <a:solidFill>
                  <a:srgbClr val="59595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1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2E5232-7F41-6F4D-8026-2503F69AF323}"/>
              </a:ext>
            </a:extLst>
          </p:cNvPr>
          <p:cNvGrpSpPr/>
          <p:nvPr/>
        </p:nvGrpSpPr>
        <p:grpSpPr>
          <a:xfrm>
            <a:off x="319086" y="4033822"/>
            <a:ext cx="8495729" cy="2330473"/>
            <a:chOff x="319087" y="4033823"/>
            <a:chExt cx="7506082" cy="2059002"/>
          </a:xfrm>
        </p:grpSpPr>
        <p:pic>
          <p:nvPicPr>
            <p:cNvPr id="7180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9344" y="4040188"/>
              <a:ext cx="3425825" cy="205263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 w="31750">
              <a:solidFill>
                <a:srgbClr val="133176"/>
              </a:solidFill>
              <a:miter lim="800000"/>
              <a:headEnd/>
              <a:tailEnd/>
            </a:ln>
            <a:effectLst/>
          </p:spPr>
        </p:pic>
        <p:pic>
          <p:nvPicPr>
            <p:cNvPr id="7181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87" y="4033823"/>
              <a:ext cx="3837069" cy="205900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 w="31750">
              <a:solidFill>
                <a:srgbClr val="133176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14" name="TextBox 12">
            <a:extLst>
              <a:ext uri="{FF2B5EF4-FFF2-40B4-BE49-F238E27FC236}">
                <a16:creationId xmlns:a16="http://schemas.microsoft.com/office/drawing/2014/main" id="{231DAEAD-ABB4-7546-ACE5-2C7E3C8CF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937403"/>
            <a:ext cx="4760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marL="457200" indent="-457200">
              <a:defRPr/>
            </a:pPr>
            <a:r>
              <a:rPr lang="en-GB" dirty="0"/>
              <a:t>What is classification?</a:t>
            </a: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FAAF9D10-5FD9-CB4B-A8D6-FEC6C04E7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317761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133176"/>
                </a:solidFill>
              </a:rPr>
              <a:t>KEY SCIENCE SKILL – CLASSIFICATION</a:t>
            </a:r>
          </a:p>
        </p:txBody>
      </p: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78B93F08-0035-A64A-AD90-54F857625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506417" y="6509155"/>
            <a:ext cx="561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5EEF962-F0F7-45F0-B165-81DB68A49C12}" type="slidenum">
              <a:rPr lang="en-US" altLang="en-US" sz="1100" smtClean="0">
                <a:solidFill>
                  <a:srgbClr val="59595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1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930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2">
            <a:extLst>
              <a:ext uri="{FF2B5EF4-FFF2-40B4-BE49-F238E27FC236}">
                <a16:creationId xmlns:a16="http://schemas.microsoft.com/office/drawing/2014/main" id="{231DAEAD-ABB4-7546-ACE5-2C7E3C8CF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937403"/>
            <a:ext cx="6706716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marL="457200" indent="-457200">
              <a:defRPr/>
            </a:pPr>
            <a:r>
              <a:rPr lang="en-GB" dirty="0"/>
              <a:t>What is classification?</a:t>
            </a:r>
          </a:p>
          <a:p>
            <a:pPr marL="457200" indent="-457200">
              <a:defRPr/>
            </a:pPr>
            <a:r>
              <a:rPr lang="en-GB" altLang="en-US" dirty="0"/>
              <a:t>grouping animals, plants, rocks, planets, materials, movies, sports, anything!</a:t>
            </a:r>
          </a:p>
          <a:p>
            <a:pPr marL="457200" indent="-457200">
              <a:defRPr/>
            </a:pPr>
            <a:endParaRPr lang="en-GB" i="1" dirty="0"/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FAAF9D10-5FD9-CB4B-A8D6-FEC6C04E7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317761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133176"/>
                </a:solidFill>
              </a:rPr>
              <a:t>KEY SCIENCE SKILL – CLASSIFICATION</a:t>
            </a:r>
          </a:p>
        </p:txBody>
      </p: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78B93F08-0035-A64A-AD90-54F857625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506417" y="6509155"/>
            <a:ext cx="561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5EEF962-F0F7-45F0-B165-81DB68A49C12}" type="slidenum">
              <a:rPr lang="en-US" altLang="en-US" sz="1100" smtClean="0">
                <a:solidFill>
                  <a:srgbClr val="59595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100">
              <a:solidFill>
                <a:srgbClr val="595959"/>
              </a:solidFill>
            </a:endParaRPr>
          </a:p>
        </p:txBody>
      </p:sp>
      <p:grpSp>
        <p:nvGrpSpPr>
          <p:cNvPr id="9" name="Group 12">
            <a:extLst>
              <a:ext uri="{FF2B5EF4-FFF2-40B4-BE49-F238E27FC236}">
                <a16:creationId xmlns:a16="http://schemas.microsoft.com/office/drawing/2014/main" id="{15E70EAD-2A53-DC45-B94F-50BAC7ADBBBE}"/>
              </a:ext>
            </a:extLst>
          </p:cNvPr>
          <p:cNvGrpSpPr>
            <a:grpSpLocks/>
          </p:cNvGrpSpPr>
          <p:nvPr/>
        </p:nvGrpSpPr>
        <p:grpSpPr bwMode="auto">
          <a:xfrm>
            <a:off x="355634" y="3925824"/>
            <a:ext cx="8359872" cy="2270674"/>
            <a:chOff x="633308" y="4389454"/>
            <a:chExt cx="6781750" cy="184222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F29B6B6-FF62-914D-B1EE-2219D40085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308" y="4389454"/>
              <a:ext cx="1776549" cy="118390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A032455-EEC9-3A45-9716-E27EB33B1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2893" y="4977659"/>
              <a:ext cx="1578538" cy="118390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BE7724A-BBBB-ED4C-8796-415B6781B3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8920" y="4389455"/>
              <a:ext cx="1789838" cy="119276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604F277-3A47-B34F-9E76-18972E1EF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6998" y="4985835"/>
              <a:ext cx="1762504" cy="124584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9212814-A3DE-6745-BB61-57AE1965D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2482" y="4458384"/>
              <a:ext cx="2072576" cy="116582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257386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2">
            <a:extLst>
              <a:ext uri="{FF2B5EF4-FFF2-40B4-BE49-F238E27FC236}">
                <a16:creationId xmlns:a16="http://schemas.microsoft.com/office/drawing/2014/main" id="{231DAEAD-ABB4-7546-ACE5-2C7E3C8CF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2" y="1937403"/>
            <a:ext cx="6808474" cy="29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marL="457200" indent="-457200">
              <a:defRPr/>
            </a:pPr>
            <a:r>
              <a:rPr lang="en-GB" dirty="0"/>
              <a:t>What is classification?</a:t>
            </a:r>
          </a:p>
          <a:p>
            <a:pPr marL="457200" indent="-457200">
              <a:defRPr/>
            </a:pPr>
            <a:r>
              <a:rPr lang="en-GB" altLang="en-US" dirty="0"/>
              <a:t>grouping animals, plants, rocks, planets, materials, movies, sports, anything!</a:t>
            </a:r>
          </a:p>
          <a:p>
            <a:pPr marL="457200" indent="-457200">
              <a:defRPr/>
            </a:pPr>
            <a:r>
              <a:rPr lang="en-GB" altLang="en-US" dirty="0"/>
              <a:t>Important for understanding how things are related to each other</a:t>
            </a:r>
          </a:p>
          <a:p>
            <a:pPr marL="457200" indent="-457200">
              <a:defRPr/>
            </a:pPr>
            <a:endParaRPr lang="en-GB" altLang="en-US" i="1" dirty="0"/>
          </a:p>
          <a:p>
            <a:pPr marL="457200" indent="-457200">
              <a:defRPr/>
            </a:pPr>
            <a:endParaRPr lang="en-GB" i="1" dirty="0"/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FAAF9D10-5FD9-CB4B-A8D6-FEC6C04E7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317761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133176"/>
                </a:solidFill>
              </a:rPr>
              <a:t>KEY SCIENCE SKILL – CLASSIFICATION</a:t>
            </a:r>
          </a:p>
        </p:txBody>
      </p: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78B93F08-0035-A64A-AD90-54F857625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506417" y="6509155"/>
            <a:ext cx="561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5EEF962-F0F7-45F0-B165-81DB68A49C12}" type="slidenum">
              <a:rPr lang="en-US" altLang="en-US" sz="1100" smtClean="0">
                <a:solidFill>
                  <a:srgbClr val="59595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1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391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">
            <a:extLst>
              <a:ext uri="{FF2B5EF4-FFF2-40B4-BE49-F238E27FC236}">
                <a16:creationId xmlns:a16="http://schemas.microsoft.com/office/drawing/2014/main" id="{FAAF9D10-5FD9-CB4B-A8D6-FEC6C04E7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317761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133176"/>
                </a:solidFill>
              </a:rPr>
              <a:t> GROUP, SORT AND CLASSIFY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4031D3-6D9B-D740-9156-89AE1A6BB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68" y="1965603"/>
            <a:ext cx="6888480" cy="4592320"/>
          </a:xfrm>
          <a:prstGeom prst="rect">
            <a:avLst/>
          </a:prstGeom>
        </p:spPr>
      </p:pic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A16C6D37-8C81-3646-9978-2CF6B8C73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506417" y="6509155"/>
            <a:ext cx="561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5EEF962-F0F7-45F0-B165-81DB68A49C12}" type="slidenum">
              <a:rPr lang="en-US" altLang="en-US" sz="1100" smtClean="0">
                <a:solidFill>
                  <a:srgbClr val="59595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1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969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">
            <a:extLst>
              <a:ext uri="{FF2B5EF4-FFF2-40B4-BE49-F238E27FC236}">
                <a16:creationId xmlns:a16="http://schemas.microsoft.com/office/drawing/2014/main" id="{FAAF9D10-5FD9-CB4B-A8D6-FEC6C04E7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317761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 dirty="0">
                <a:solidFill>
                  <a:srgbClr val="133176"/>
                </a:solidFill>
              </a:rPr>
              <a:t>DECISION TREES AND CLASSIFICATION KEYS</a:t>
            </a:r>
          </a:p>
        </p:txBody>
      </p:sp>
      <p:pic>
        <p:nvPicPr>
          <p:cNvPr id="7" name="Picture 6" descr="Cow, Bull, Horns, Shaggy, Pasture, Field, Grass">
            <a:extLst>
              <a:ext uri="{FF2B5EF4-FFF2-40B4-BE49-F238E27FC236}">
                <a16:creationId xmlns:a16="http://schemas.microsoft.com/office/drawing/2014/main" id="{CCCDAAC2-3722-4E4A-AA89-508E348D13B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83" y="4278895"/>
            <a:ext cx="1427520" cy="1094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Fox, Nature, Animals, Roux, Fauna, Wild Animal">
            <a:extLst>
              <a:ext uri="{FF2B5EF4-FFF2-40B4-BE49-F238E27FC236}">
                <a16:creationId xmlns:a16="http://schemas.microsoft.com/office/drawing/2014/main" id="{DD7B8A15-C89E-0E4B-B6C0-128044C445E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84" y="5490329"/>
            <a:ext cx="1427520" cy="957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rca, Killer Whale, Whale, Mammal, Jumping, Water">
            <a:extLst>
              <a:ext uri="{FF2B5EF4-FFF2-40B4-BE49-F238E27FC236}">
                <a16:creationId xmlns:a16="http://schemas.microsoft.com/office/drawing/2014/main" id="{51379F7B-B77D-0644-A9D1-A4FDB76966B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83" y="3322259"/>
            <a:ext cx="1427520" cy="839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Letter, S, Earthworm, Lumbricidae, Worm, Slick, Moist">
            <a:extLst>
              <a:ext uri="{FF2B5EF4-FFF2-40B4-BE49-F238E27FC236}">
                <a16:creationId xmlns:a16="http://schemas.microsoft.com/office/drawing/2014/main" id="{AB467EE0-912D-EE43-92C2-4D4068CA29C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83" y="2134880"/>
            <a:ext cx="1427520" cy="107064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492D27-AA15-BE49-BB67-533BC2EA3CC3}"/>
              </a:ext>
            </a:extLst>
          </p:cNvPr>
          <p:cNvSpPr txBox="1"/>
          <p:nvPr/>
        </p:nvSpPr>
        <p:spPr>
          <a:xfrm>
            <a:off x="2292521" y="2109372"/>
            <a:ext cx="267235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DOES IT HAVE BONES?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F559FF-D19E-D942-8653-AC5017DD62AE}"/>
              </a:ext>
            </a:extLst>
          </p:cNvPr>
          <p:cNvSpPr/>
          <p:nvPr/>
        </p:nvSpPr>
        <p:spPr>
          <a:xfrm rot="1274953">
            <a:off x="4266727" y="2560812"/>
            <a:ext cx="993123" cy="2538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YES</a:t>
            </a:r>
            <a:endParaRPr lang="en-GB" sz="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F57DCE-179C-0740-8F64-BF4D9D4DA107}"/>
              </a:ext>
            </a:extLst>
          </p:cNvPr>
          <p:cNvSpPr/>
          <p:nvPr/>
        </p:nvSpPr>
        <p:spPr>
          <a:xfrm rot="20511917">
            <a:off x="1926967" y="2566644"/>
            <a:ext cx="993123" cy="2538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endParaRPr lang="en-GB" sz="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C5E018-A91C-AB4E-800D-E838113FB216}"/>
              </a:ext>
            </a:extLst>
          </p:cNvPr>
          <p:cNvSpPr txBox="1"/>
          <p:nvPr/>
        </p:nvSpPr>
        <p:spPr>
          <a:xfrm>
            <a:off x="3812977" y="3084763"/>
            <a:ext cx="283889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DOES IT LIVE ON LAND?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EC376C-1834-CF4A-8AB1-8B5A99921B37}"/>
              </a:ext>
            </a:extLst>
          </p:cNvPr>
          <p:cNvSpPr/>
          <p:nvPr/>
        </p:nvSpPr>
        <p:spPr>
          <a:xfrm rot="1114428">
            <a:off x="5830706" y="3536203"/>
            <a:ext cx="993123" cy="2538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YES</a:t>
            </a:r>
            <a:endParaRPr lang="en-GB" sz="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BAA923F-054C-FC44-ABAD-7E520B057A34}"/>
              </a:ext>
            </a:extLst>
          </p:cNvPr>
          <p:cNvSpPr/>
          <p:nvPr/>
        </p:nvSpPr>
        <p:spPr>
          <a:xfrm rot="20332278">
            <a:off x="3490946" y="3542035"/>
            <a:ext cx="993123" cy="2538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b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endParaRPr lang="en-GB" sz="7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560EF1-592D-9349-9BFB-784F221D890F}"/>
              </a:ext>
            </a:extLst>
          </p:cNvPr>
          <p:cNvSpPr txBox="1"/>
          <p:nvPr/>
        </p:nvSpPr>
        <p:spPr>
          <a:xfrm>
            <a:off x="5652411" y="4054425"/>
            <a:ext cx="2286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DOES IT EAT MEAT?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57A5936-F367-244F-A3C0-972DEBCCF39A}"/>
              </a:ext>
            </a:extLst>
          </p:cNvPr>
          <p:cNvSpPr/>
          <p:nvPr/>
        </p:nvSpPr>
        <p:spPr>
          <a:xfrm rot="1417289">
            <a:off x="7333051" y="4505865"/>
            <a:ext cx="993123" cy="2538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YES</a:t>
            </a:r>
            <a:endParaRPr lang="en-GB" sz="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779BDE3-264F-9F4E-B45F-39D760D09251}"/>
              </a:ext>
            </a:extLst>
          </p:cNvPr>
          <p:cNvSpPr/>
          <p:nvPr/>
        </p:nvSpPr>
        <p:spPr>
          <a:xfrm rot="20216983">
            <a:off x="5184680" y="4511697"/>
            <a:ext cx="993123" cy="2538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b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endParaRPr lang="en-GB" sz="7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9AB1DC54-5F5B-9040-99E5-2E38DBC39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506417" y="6509155"/>
            <a:ext cx="561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5EEF962-F0F7-45F0-B165-81DB68A49C12}" type="slidenum">
              <a:rPr lang="en-US" altLang="en-US" sz="1100" smtClean="0">
                <a:solidFill>
                  <a:srgbClr val="59595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1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06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00023 L 0.17187 0.1261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72" y="629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85185E-6 L 0.39496 0.10741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40" y="537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11022E-16 L 0.58003 -0.04583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93" y="-229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81481E-6 L 0.75573 -0.21227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78" y="-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496 0.10741 L 0.33715 0.09537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9" y="-60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8003 -0.04583 L 0.52639 0.10532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1" y="754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573 -0.21227 L 0.74878 -0.06112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">
            <a:extLst>
              <a:ext uri="{FF2B5EF4-FFF2-40B4-BE49-F238E27FC236}">
                <a16:creationId xmlns:a16="http://schemas.microsoft.com/office/drawing/2014/main" id="{FAAF9D10-5FD9-CB4B-A8D6-FEC6C04E7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317761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133176"/>
                </a:solidFill>
              </a:rPr>
              <a:t> CREATE YOUR OWN DECISION TREE</a:t>
            </a:r>
            <a:endParaRPr lang="en-US" altLang="en-US" sz="3000" b="1" dirty="0">
              <a:solidFill>
                <a:srgbClr val="133176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9D31E9C-780E-C64A-BF2C-B8C551865D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8" t="24676" r="15348" b="4749"/>
          <a:stretch/>
        </p:blipFill>
        <p:spPr>
          <a:xfrm rot="5400000">
            <a:off x="-241719" y="2745479"/>
            <a:ext cx="4276474" cy="30103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0">
            <a:solidFill>
              <a:srgbClr val="133176"/>
            </a:solidFill>
          </a:ln>
          <a:effectLst/>
        </p:spPr>
      </p:pic>
      <p:sp>
        <p:nvSpPr>
          <p:cNvPr id="23" name="Slide Number Placeholder 8">
            <a:extLst>
              <a:ext uri="{FF2B5EF4-FFF2-40B4-BE49-F238E27FC236}">
                <a16:creationId xmlns:a16="http://schemas.microsoft.com/office/drawing/2014/main" id="{D96A5DED-33CA-C945-A635-F6E4EAEC5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506417" y="6509155"/>
            <a:ext cx="561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5EEF962-F0F7-45F0-B165-81DB68A49C12}" type="slidenum">
              <a:rPr lang="en-US" altLang="en-US" sz="1100" smtClean="0">
                <a:solidFill>
                  <a:srgbClr val="59595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1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11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">
            <a:extLst>
              <a:ext uri="{FF2B5EF4-FFF2-40B4-BE49-F238E27FC236}">
                <a16:creationId xmlns:a16="http://schemas.microsoft.com/office/drawing/2014/main" id="{FAAF9D10-5FD9-CB4B-A8D6-FEC6C04E7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1317761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133176"/>
                </a:solidFill>
              </a:rPr>
              <a:t>DESIGN YOUR OWN SPORT!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9CB98B95-807F-B94B-ACBC-B655CB880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43" y="2196000"/>
            <a:ext cx="8001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GB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Using the equipment on your table, </a:t>
            </a:r>
            <a:br>
              <a:rPr lang="en-GB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you have 10 minutes to design a new sport.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r>
              <a:rPr lang="en-GB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Discuss your ideas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GB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Use evidence for support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GB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Write down a brief set of rules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GB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Practice and refine the game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GB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Work as a team</a:t>
            </a:r>
          </a:p>
        </p:txBody>
      </p:sp>
      <p:grpSp>
        <p:nvGrpSpPr>
          <p:cNvPr id="7" name="Group 5">
            <a:extLst>
              <a:ext uri="{FF2B5EF4-FFF2-40B4-BE49-F238E27FC236}">
                <a16:creationId xmlns:a16="http://schemas.microsoft.com/office/drawing/2014/main" id="{3C485DC4-FBA5-004C-A192-1AFB9F6C9C77}"/>
              </a:ext>
            </a:extLst>
          </p:cNvPr>
          <p:cNvGrpSpPr>
            <a:grpSpLocks/>
          </p:cNvGrpSpPr>
          <p:nvPr/>
        </p:nvGrpSpPr>
        <p:grpSpPr bwMode="auto">
          <a:xfrm>
            <a:off x="6778625" y="3205163"/>
            <a:ext cx="1962150" cy="2971800"/>
            <a:chOff x="6778953" y="3437127"/>
            <a:chExt cx="1794294" cy="2718191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90060794-5FA6-4F43-A79E-31D1B6221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8953" y="3675680"/>
              <a:ext cx="1794294" cy="2479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id="{7A4FD9B7-3F99-F042-83D4-C14455255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00" t="16711" r="38074" b="47990"/>
            <a:stretch>
              <a:fillRect/>
            </a:stretch>
          </p:blipFill>
          <p:spPr bwMode="auto">
            <a:xfrm>
              <a:off x="7191021" y="3437127"/>
              <a:ext cx="787876" cy="79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97969605-F851-FE45-A795-4A57F13C1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506417" y="6509155"/>
            <a:ext cx="561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5EEF962-F0F7-45F0-B165-81DB68A49C12}" type="slidenum">
              <a:rPr lang="en-US" altLang="en-US" sz="1100" smtClean="0">
                <a:solidFill>
                  <a:srgbClr val="59595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1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4056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DD103851B62549BC2360EB6DC619ED" ma:contentTypeVersion="10" ma:contentTypeDescription="Create a new document." ma:contentTypeScope="" ma:versionID="b9b0c55ad6c65f6cf8c72229c816fae9">
  <xsd:schema xmlns:xsd="http://www.w3.org/2001/XMLSchema" xmlns:xs="http://www.w3.org/2001/XMLSchema" xmlns:p="http://schemas.microsoft.com/office/2006/metadata/properties" xmlns:ns2="c7520106-09ff-44f8-a26a-506c2325c591" xmlns:ns3="213a1d3d-6baa-4fa0-bb69-c9ea02787b86" targetNamespace="http://schemas.microsoft.com/office/2006/metadata/properties" ma:root="true" ma:fieldsID="3a630ee33d29640ae7bc1917116a85b5" ns2:_="" ns3:_="">
    <xsd:import namespace="c7520106-09ff-44f8-a26a-506c2325c591"/>
    <xsd:import namespace="213a1d3d-6baa-4fa0-bb69-c9ea02787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520106-09ff-44f8-a26a-506c2325c59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3a1d3d-6baa-4fa0-bb69-c9ea02787b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7520106-09ff-44f8-a26a-506c2325c591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9D902F6-F857-4603-A40B-5CA38AFE49D0}"/>
</file>

<file path=customXml/itemProps2.xml><?xml version="1.0" encoding="utf-8"?>
<ds:datastoreItem xmlns:ds="http://schemas.openxmlformats.org/officeDocument/2006/customXml" ds:itemID="{6959CBCF-1C26-423D-A1CD-2B1AF4D78FF6}"/>
</file>

<file path=customXml/itemProps3.xml><?xml version="1.0" encoding="utf-8"?>
<ds:datastoreItem xmlns:ds="http://schemas.openxmlformats.org/officeDocument/2006/customXml" ds:itemID="{4A42A41E-5785-4F8D-B27F-7BDF55D2E4A0}"/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11934</TotalTime>
  <Words>532</Words>
  <Application>Microsoft Macintosh PowerPoint</Application>
  <PresentationFormat>On-screen Show (4:3)</PresentationFormat>
  <Paragraphs>91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Courier New</vt:lpstr>
      <vt:lpstr>Palatino Linotype</vt:lpstr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Leicester City Football Club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Marketing</dc:creator>
  <cp:lastModifiedBy>Sue Martin</cp:lastModifiedBy>
  <cp:revision>191</cp:revision>
  <cp:lastPrinted>2018-12-05T12:13:23Z</cp:lastPrinted>
  <dcterms:created xsi:type="dcterms:W3CDTF">2016-01-29T16:12:45Z</dcterms:created>
  <dcterms:modified xsi:type="dcterms:W3CDTF">2019-09-25T12:38:55Z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0x01010003DD103851B62549BC2360EB6DC619ED</vt:lpwstr>
  </property>
  <property fmtid="{D5CDD505-2E9C-101B-9397-08002B2CF9AE}" pid="3" name="_SourceUrl">
    <vt:lpwstr/>
  </property>
  <property fmtid="{D5CDD505-2E9C-101B-9397-08002B2CF9AE}" pid="4" name="_SharedFileIndex">
    <vt:lpwstr/>
  </property>
  <property fmtid="{D5CDD505-2E9C-101B-9397-08002B2CF9AE}" pid="5" name="ComplianceAssetId">
    <vt:lpwstr/>
  </property>
  <property fmtid="{D5CDD505-2E9C-101B-9397-08002B2CF9AE}" pid="6" name="IsMyDocuments">
    <vt:bool>true</vt:bool>
  </property>
</Properties>
</file>