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19" r:id="rId4"/>
    <p:sldMasterId id="2147483772" r:id="rId5"/>
  </p:sldMasterIdLst>
  <p:notesMasterIdLst>
    <p:notesMasterId r:id="rId25"/>
  </p:notesMasterIdLst>
  <p:sldIdLst>
    <p:sldId id="294" r:id="rId6"/>
    <p:sldId id="329" r:id="rId7"/>
    <p:sldId id="285" r:id="rId8"/>
    <p:sldId id="330" r:id="rId9"/>
    <p:sldId id="300" r:id="rId10"/>
    <p:sldId id="296" r:id="rId11"/>
    <p:sldId id="333" r:id="rId12"/>
    <p:sldId id="331" r:id="rId13"/>
    <p:sldId id="314" r:id="rId14"/>
    <p:sldId id="305" r:id="rId15"/>
    <p:sldId id="316" r:id="rId16"/>
    <p:sldId id="315" r:id="rId17"/>
    <p:sldId id="334" r:id="rId18"/>
    <p:sldId id="307" r:id="rId19"/>
    <p:sldId id="311" r:id="rId20"/>
    <p:sldId id="319" r:id="rId21"/>
    <p:sldId id="312" r:id="rId22"/>
    <p:sldId id="280" r:id="rId23"/>
    <p:sldId id="27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7A7E6540-2695-3B35-8C92-78974B8E9320}" name="Rebecca Ellis" initials="RE" userId="S::Rebecca.Ellis@pstt.org.uk::9ac469bf-b035-4585-87b6-274816e0ba1a" providerId="AD"/>
  <p188:author id="{FF2D0350-15F2-498C-7C0A-D19B7BAC7A98}" name="Sue Martin" initials="SM" userId="S::sue.martin@pstt.org.uk::cb0194a5-6d63-41ca-ace6-4751bda7921e" providerId="AD"/>
  <p188:author id="{7AC0275C-CB82-863F-C309-D1B7060345D7}" name="Rebecca Ellis" initials="RE" userId="S::rebecca.ellis@pstt.org.uk::9ac469bf-b035-4585-87b6-274816e0ba1a"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C3C"/>
    <a:srgbClr val="3EB1C8"/>
    <a:srgbClr val="FFFFFF"/>
    <a:srgbClr val="E1CD00"/>
    <a:srgbClr val="E10098"/>
    <a:srgbClr val="84BD00"/>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5956A4-8792-48E2-9158-A9D8627C0C91}" v="2" dt="2024-06-06T14:05:20.917"/>
    <p1510:client id="{BB3634A2-4C90-C7BC-6851-F2C8A57B3CBC}" v="87" dt="2024-06-06T13:55:51.3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188" autoAdjust="0"/>
  </p:normalViewPr>
  <p:slideViewPr>
    <p:cSldViewPr snapToGrid="0">
      <p:cViewPr varScale="1">
        <p:scale>
          <a:sx n="70" d="100"/>
          <a:sy n="70" d="100"/>
        </p:scale>
        <p:origin x="1810" y="5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rbara French" userId="8536c57e-8fdc-4733-92d0-ee13f8f891a8" providerId="ADAL" clId="{1A5956A4-8792-48E2-9158-A9D8627C0C91}"/>
    <pc:docChg chg="modSld">
      <pc:chgData name="Barbara French" userId="8536c57e-8fdc-4733-92d0-ee13f8f891a8" providerId="ADAL" clId="{1A5956A4-8792-48E2-9158-A9D8627C0C91}" dt="2024-06-06T14:04:41.261" v="0"/>
      <pc:docMkLst>
        <pc:docMk/>
      </pc:docMkLst>
      <pc:sldChg chg="modSp">
        <pc:chgData name="Barbara French" userId="8536c57e-8fdc-4733-92d0-ee13f8f891a8" providerId="ADAL" clId="{1A5956A4-8792-48E2-9158-A9D8627C0C91}" dt="2024-06-06T14:04:41.261" v="0"/>
        <pc:sldMkLst>
          <pc:docMk/>
          <pc:sldMk cId="1837265890" sldId="330"/>
        </pc:sldMkLst>
        <pc:picChg chg="mod">
          <ac:chgData name="Barbara French" userId="8536c57e-8fdc-4733-92d0-ee13f8f891a8" providerId="ADAL" clId="{1A5956A4-8792-48E2-9158-A9D8627C0C91}" dt="2024-06-06T14:04:41.261" v="0"/>
          <ac:picMkLst>
            <pc:docMk/>
            <pc:sldMk cId="1837265890" sldId="330"/>
            <ac:picMk id="8" creationId="{67E34996-6767-95E8-E0B0-3ACDB99B6DB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06/06/2024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dirty="0"/>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After this slide, you might want to read page 2 of the article as a class</a:t>
            </a:r>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dirty="0"/>
          </a:p>
        </p:txBody>
      </p:sp>
    </p:spTree>
    <p:extLst>
      <p:ext uri="{BB962C8B-B14F-4D97-AF65-F5344CB8AC3E}">
        <p14:creationId xmlns:p14="http://schemas.microsoft.com/office/powerpoint/2010/main" val="1043558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dirty="0"/>
          </a:p>
        </p:txBody>
      </p:sp>
    </p:spTree>
    <p:extLst>
      <p:ext uri="{BB962C8B-B14F-4D97-AF65-F5344CB8AC3E}">
        <p14:creationId xmlns:p14="http://schemas.microsoft.com/office/powerpoint/2010/main" val="2090489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In 2003, there was a record-breaking heatwave in August lasting 15 days. It was the hottest summer for 500 years. There were ‘tropical nights’. These are when temperatures do not drop below 20 °C. Tropical nights make it hard for people to sleep and recover</a:t>
            </a:r>
          </a:p>
          <a:p>
            <a:pPr algn="l"/>
            <a:endParaRPr lang="en-GB" dirty="0"/>
          </a:p>
          <a:p>
            <a:pPr algn="l"/>
            <a:r>
              <a:rPr lang="en-GB" dirty="0"/>
              <a:t>The climate models did not give us an accurate weather forecast for the Paris Olympics. They did warn us about future extreme weather possibilities. </a:t>
            </a:r>
          </a:p>
          <a:p>
            <a:pPr algn="l"/>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dirty="0"/>
          </a:p>
        </p:txBody>
      </p:sp>
    </p:spTree>
    <p:extLst>
      <p:ext uri="{BB962C8B-B14F-4D97-AF65-F5344CB8AC3E}">
        <p14:creationId xmlns:p14="http://schemas.microsoft.com/office/powerpoint/2010/main" val="1192991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Remind the children of the method they found most reliable to measure their pulse in the quick activity.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Discuss how resting pulse rates are different for different people.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Put children into groups of 2-3.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One person in the group will wait and cheer on the player and be ready time one minute.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other person (or two people) will play cones and cups for a set time (2-5 mins). Then they will find their timer, sit down find their pulse and measure their pulse rate. Then the roles will switch.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Did their pulse rate go up?</a:t>
            </a: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dirty="0"/>
          </a:p>
        </p:txBody>
      </p:sp>
    </p:spTree>
    <p:extLst>
      <p:ext uri="{BB962C8B-B14F-4D97-AF65-F5344CB8AC3E}">
        <p14:creationId xmlns:p14="http://schemas.microsoft.com/office/powerpoint/2010/main" val="474364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Which sports do they think were high impact and likely to need breaks? </a:t>
            </a:r>
            <a:r>
              <a:rPr lang="en-GB" sz="1200" dirty="0">
                <a:effectLst/>
                <a:latin typeface="Calibri" panose="020F0502020204030204" pitchFamily="34" charset="0"/>
                <a:ea typeface="Calibri" panose="020F0502020204030204" pitchFamily="34" charset="0"/>
                <a:cs typeface="Times New Roman" panose="02020603050405020304" pitchFamily="18" charset="0"/>
              </a:rPr>
              <a:t>Remind them that tennis players were some of the athletes most affected by the heat in the Tokyo Olympics. It was suggested that ‘high impact sports’ should have more recovery breaks planned in. High impact sports involve lots of jumping and running.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What could they do for 1-2 minutes that they think would raise their heart rate? Children might think of jumping jacks, squat jumps, froggy jumps, sprinting, playing 2 v 2 football or skipping. Each group can plan their </a:t>
            </a:r>
            <a:r>
              <a:rPr lang="en-GB"/>
              <a:t>own activity to try.</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They could compare their heartrate after </a:t>
            </a:r>
            <a:r>
              <a:rPr lang="en-GB" b="1" dirty="0"/>
              <a:t>the same amount of time </a:t>
            </a:r>
            <a:r>
              <a:rPr lang="en-GB" dirty="0"/>
              <a:t>doing their idea with playing ‘Cups and cones’.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Discuss why it is important to use the same amount of time for the activity.</a:t>
            </a: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dirty="0"/>
          </a:p>
        </p:txBody>
      </p:sp>
    </p:spTree>
    <p:extLst>
      <p:ext uri="{BB962C8B-B14F-4D97-AF65-F5344CB8AC3E}">
        <p14:creationId xmlns:p14="http://schemas.microsoft.com/office/powerpoint/2010/main" val="34223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discussion should </a:t>
            </a:r>
            <a:r>
              <a:rPr lang="en-GB" b="1" dirty="0"/>
              <a:t>make it clear that increasing your heart rate when doing sport makes your heart stronger and your body fitter. This is good.</a:t>
            </a:r>
            <a:endParaRPr lang="en-GB" b="1" dirty="0">
              <a:ea typeface="Calibri"/>
              <a:cs typeface="Calibri"/>
            </a:endParaRPr>
          </a:p>
          <a:p>
            <a:r>
              <a:rPr lang="en-GB" b="1" dirty="0"/>
              <a:t>Doing high-impact sport when it is very hot can lead to heat exhaustion</a:t>
            </a:r>
            <a:r>
              <a:rPr lang="en-GB" dirty="0"/>
              <a:t>. If you have a headache or feel dizzy, you should cool down and have a drink because your heart will be working hard.</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dirty="0"/>
          </a:p>
        </p:txBody>
      </p:sp>
    </p:spTree>
    <p:extLst>
      <p:ext uri="{BB962C8B-B14F-4D97-AF65-F5344CB8AC3E}">
        <p14:creationId xmlns:p14="http://schemas.microsoft.com/office/powerpoint/2010/main" val="3830826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Climate scientists cannot tell us the exact year of the next major heatwave. They can tell us how often we can expect to have a heatwave and how hot it might be. </a:t>
            </a:r>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dirty="0"/>
          </a:p>
        </p:txBody>
      </p:sp>
    </p:spTree>
    <p:extLst>
      <p:ext uri="{BB962C8B-B14F-4D97-AF65-F5344CB8AC3E}">
        <p14:creationId xmlns:p14="http://schemas.microsoft.com/office/powerpoint/2010/main" val="3308396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dirty="0"/>
          </a:p>
        </p:txBody>
      </p:sp>
    </p:spTree>
    <p:extLst>
      <p:ext uri="{BB962C8B-B14F-4D97-AF65-F5344CB8AC3E}">
        <p14:creationId xmlns:p14="http://schemas.microsoft.com/office/powerpoint/2010/main" val="2450816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XAIDA</a:t>
            </a:r>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dirty="0"/>
          </a:p>
        </p:txBody>
      </p:sp>
    </p:spTree>
    <p:extLst>
      <p:ext uri="{BB962C8B-B14F-4D97-AF65-F5344CB8AC3E}">
        <p14:creationId xmlns:p14="http://schemas.microsoft.com/office/powerpoint/2010/main" val="1586548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dirty="0"/>
          </a:p>
        </p:txBody>
      </p:sp>
    </p:spTree>
    <p:extLst>
      <p:ext uri="{BB962C8B-B14F-4D97-AF65-F5344CB8AC3E}">
        <p14:creationId xmlns:p14="http://schemas.microsoft.com/office/powerpoint/2010/main" val="3037891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words can be found in the glossary of the accompanying article. The article has been written with a reading age suitable for upper primary children. However, they may need to be taught or reminded how to use the glossary to support their understanding.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You might like to read page one of the article as a class and then…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Run this short Explorify activity - https://explorify.uk/en/activities/have-you-ever/had-your-heart-rate-measured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This link will take you to the Explorify website – if you do not have an account, sign up (it's free) before the lesson.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You might need to revisit what children already know about the heart?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Discuss how your heart works and how the heart rate is the number of times your heart beats per minute.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The pulse is the same as your heat rate and is what you can feel when you press an artery as the blood pressure increases after each heartbeat.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Children between 6-12 years old can have a resting pulse rate of 60-120 beats per minute</a:t>
            </a:r>
            <a:endParaRPr lang="en-US"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https://www.bbc.co.uk/teach/class-clips-video/articles/zhf76v4</a:t>
            </a:r>
          </a:p>
          <a:p>
            <a:pPr marL="0" indent="0" algn="l">
              <a:buFont typeface="Arial" panose="020B0604020202020204" pitchFamily="34" charset="0"/>
              <a:buNone/>
            </a:pPr>
            <a:endParaRPr lang="en-US" sz="1800" b="0" i="0" u="none" strike="noStrike" baseline="0" dirty="0">
              <a:solidFill>
                <a:srgbClr val="7F7F7F"/>
              </a:solidFill>
              <a:effectLst/>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dirty="0"/>
          </a:p>
        </p:txBody>
      </p:sp>
    </p:spTree>
    <p:extLst>
      <p:ext uri="{BB962C8B-B14F-4D97-AF65-F5344CB8AC3E}">
        <p14:creationId xmlns:p14="http://schemas.microsoft.com/office/powerpoint/2010/main" val="1595329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It is easiest to find your pulse under your thumb on your wrist or on you side of your neck.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Use two fingers (not your thumb as this has a pulse too) </a:t>
            </a:r>
          </a:p>
          <a:p>
            <a:r>
              <a:rPr lang="en-GB" sz="1800" dirty="0">
                <a:solidFill>
                  <a:srgbClr val="292929"/>
                </a:solidFill>
                <a:latin typeface="Helvetica Neue"/>
              </a:rPr>
              <a:t>This is a shorter video focusing on how to find your pulse: https://www.youtube.com/watch?v=W5K_HR6hxMY&amp;t=120s</a:t>
            </a:r>
          </a:p>
          <a:p>
            <a:pPr marL="0" indent="0" algn="l">
              <a:buFont typeface="Arial" panose="020B0604020202020204" pitchFamily="34" charset="0"/>
              <a:buNone/>
            </a:pPr>
            <a:endParaRPr lang="en-US" sz="1800" b="0" i="0" u="none" strike="noStrike" baseline="0" dirty="0">
              <a:solidFill>
                <a:srgbClr val="7F7F7F"/>
              </a:solidFill>
              <a:effectLst/>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dirty="0"/>
          </a:p>
        </p:txBody>
      </p:sp>
    </p:spTree>
    <p:extLst>
      <p:ext uri="{BB962C8B-B14F-4D97-AF65-F5344CB8AC3E}">
        <p14:creationId xmlns:p14="http://schemas.microsoft.com/office/powerpoint/2010/main" val="411501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dirty="0">
                <a:solidFill>
                  <a:srgbClr val="292929"/>
                </a:solidFill>
                <a:effectLst/>
                <a:latin typeface="Calibri" panose="020F0502020204030204" pitchFamily="34" charset="0"/>
                <a:ea typeface="Calibri" panose="020F0502020204030204" pitchFamily="34" charset="0"/>
                <a:cs typeface="Calibri" panose="020F0502020204030204" pitchFamily="34" charset="0"/>
              </a:rPr>
              <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  Explain that today we are thinking about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adapting the changes </a:t>
            </a:r>
            <a:r>
              <a:rPr lang="en-GB" sz="1800" dirty="0">
                <a:effectLst/>
                <a:latin typeface="Calibri" panose="020F0502020204030204" pitchFamily="34" charset="0"/>
                <a:ea typeface="Calibri" panose="020F0502020204030204" pitchFamily="34" charset="0"/>
                <a:cs typeface="Times New Roman" panose="02020603050405020304" pitchFamily="18" charset="0"/>
              </a:rPr>
              <a:t>in our climate. </a:t>
            </a:r>
          </a:p>
          <a:p>
            <a:pPr marL="0" marR="0" lvl="0" indent="0" algn="l" defTabSz="914400" rtl="0" eaLnBrk="1" fontAlgn="auto" latinLnBrk="0" hangingPunct="1">
              <a:lnSpc>
                <a:spcPct val="100000"/>
              </a:lnSpc>
              <a:spcBef>
                <a:spcPts val="0"/>
              </a:spcBef>
              <a:spcAft>
                <a:spcPts val="80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dirty="0"/>
          </a:p>
        </p:txBody>
      </p:sp>
    </p:spTree>
    <p:extLst>
      <p:ext uri="{BB962C8B-B14F-4D97-AF65-F5344CB8AC3E}">
        <p14:creationId xmlns:p14="http://schemas.microsoft.com/office/powerpoint/2010/main" val="730914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dirty="0">
                <a:solidFill>
                  <a:srgbClr val="292929"/>
                </a:solidFill>
                <a:effectLst/>
                <a:latin typeface="Calibri" panose="020F0502020204030204" pitchFamily="34" charset="0"/>
                <a:ea typeface="Calibri" panose="020F0502020204030204" pitchFamily="34" charset="0"/>
                <a:cs typeface="Calibri" panose="020F0502020204030204" pitchFamily="34" charset="0"/>
              </a:rPr>
              <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photograph show Venus Williams playing tennis. Tennis players were some of the athletes most affected by the heat in the Tokyo Olympics. It was suggested that ‘high impact sports’ should have more recovery breaks planned in. High impact sports involve lots of jumping and running.</a:t>
            </a:r>
          </a:p>
          <a:p>
            <a:pPr>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Which other sports do children think might need more breaks?</a:t>
            </a:r>
          </a:p>
          <a:p>
            <a:pPr marL="0" marR="0" lvl="0" indent="0" algn="l" defTabSz="914400" rtl="0" eaLnBrk="1" fontAlgn="auto" latinLnBrk="0" hangingPunct="1">
              <a:lnSpc>
                <a:spcPct val="100000"/>
              </a:lnSpc>
              <a:spcBef>
                <a:spcPts val="0"/>
              </a:spcBef>
              <a:spcAft>
                <a:spcPts val="80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dirty="0"/>
          </a:p>
        </p:txBody>
      </p:sp>
    </p:spTree>
    <p:extLst>
      <p:ext uri="{BB962C8B-B14F-4D97-AF65-F5344CB8AC3E}">
        <p14:creationId xmlns:p14="http://schemas.microsoft.com/office/powerpoint/2010/main" val="3660626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GB" sz="1800" dirty="0">
                <a:solidFill>
                  <a:srgbClr val="292929"/>
                </a:solidFill>
                <a:effectLst/>
                <a:latin typeface="Calibri" panose="020F0502020204030204" pitchFamily="34" charset="0"/>
                <a:ea typeface="Calibri" panose="020F0502020204030204" pitchFamily="34" charset="0"/>
                <a:cs typeface="Calibri" panose="020F0502020204030204" pitchFamily="34" charset="0"/>
              </a:rPr>
              <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If a person can’t be cooled down within 30 minutes, they risk getting heat stroke. Symptoms of heat stroke are increased breathing, having a temperature over 40</a:t>
            </a:r>
            <a:r>
              <a:rPr lang="en-GB" sz="2800" dirty="0"/>
              <a:t>°C</a:t>
            </a:r>
            <a:r>
              <a:rPr lang="en-GB" sz="1800" dirty="0">
                <a:effectLst/>
                <a:latin typeface="Calibri" panose="020F0502020204030204" pitchFamily="34" charset="0"/>
                <a:ea typeface="Calibri" panose="020F0502020204030204" pitchFamily="34" charset="0"/>
                <a:cs typeface="Times New Roman" panose="02020603050405020304" pitchFamily="18" charset="0"/>
              </a:rPr>
              <a:t> and having a rapid heat beat. This is an emergency and a doctor is needed.</a:t>
            </a:r>
          </a:p>
          <a:p>
            <a:pPr>
              <a:spcAft>
                <a:spcPts val="800"/>
              </a:spcAft>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GB" sz="1800" dirty="0">
                <a:effectLst/>
                <a:latin typeface="Calibri" panose="020F0502020204030204" pitchFamily="34" charset="0"/>
                <a:ea typeface="Calibri" panose="020F0502020204030204" pitchFamily="34" charset="0"/>
                <a:cs typeface="Times New Roman" panose="02020603050405020304" pitchFamily="18" charset="0"/>
              </a:rPr>
              <a:t>We get hot when we take part in sports. Summer sports events increase the risk of athletes and spectators getting too hot. It would be helpful to know how hot events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could</a:t>
            </a:r>
            <a:r>
              <a:rPr lang="en-GB" sz="1800" dirty="0">
                <a:effectLst/>
                <a:latin typeface="Calibri" panose="020F0502020204030204" pitchFamily="34" charset="0"/>
                <a:ea typeface="Calibri" panose="020F0502020204030204" pitchFamily="34" charset="0"/>
                <a:cs typeface="Times New Roman" panose="02020603050405020304" pitchFamily="18" charset="0"/>
              </a:rPr>
              <a:t> get in different locations so that we can be more prepared.</a:t>
            </a:r>
          </a:p>
          <a:p>
            <a:pPr marL="0" marR="0" lvl="0" indent="0" algn="l" defTabSz="914400" rtl="0" eaLnBrk="1" fontAlgn="auto" latinLnBrk="0" hangingPunct="1">
              <a:lnSpc>
                <a:spcPct val="100000"/>
              </a:lnSpc>
              <a:spcBef>
                <a:spcPts val="0"/>
              </a:spcBef>
              <a:spcAft>
                <a:spcPts val="80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dirty="0"/>
          </a:p>
        </p:txBody>
      </p:sp>
    </p:spTree>
    <p:extLst>
      <p:ext uri="{BB962C8B-B14F-4D97-AF65-F5344CB8AC3E}">
        <p14:creationId xmlns:p14="http://schemas.microsoft.com/office/powerpoint/2010/main" val="1955598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dirty="0">
                <a:solidFill>
                  <a:srgbClr val="292929"/>
                </a:solidFill>
                <a:effectLst/>
                <a:latin typeface="Calibri" panose="020F0502020204030204" pitchFamily="34" charset="0"/>
                <a:ea typeface="Calibri" panose="020F0502020204030204" pitchFamily="34" charset="0"/>
                <a:cs typeface="Calibri" panose="020F0502020204030204" pitchFamily="34" charset="0"/>
              </a:rPr>
              <a:t>Climate change means that we are likely to have more extreme heatwaves. The 2020 Summer Olympics in Tokyo was the hottest ever and some athletes struggled to cope. </a:t>
            </a:r>
            <a:endParaRPr lang="en-GB" dirty="0"/>
          </a:p>
          <a:p>
            <a:pPr>
              <a:lnSpc>
                <a:spcPct val="107000"/>
              </a:lnSpc>
              <a:spcAft>
                <a:spcPts val="800"/>
              </a:spcAft>
            </a:pP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200" dirty="0">
                <a:effectLst/>
                <a:latin typeface="Calibri" panose="020F0502020204030204" pitchFamily="34" charset="0"/>
                <a:ea typeface="Calibri" panose="020F0502020204030204" pitchFamily="34" charset="0"/>
                <a:cs typeface="Times New Roman" panose="02020603050405020304" pitchFamily="18" charset="0"/>
              </a:rPr>
              <a:t>Which of these ideas could we use for school sports events? Do they have other ideas too?</a:t>
            </a:r>
          </a:p>
          <a:p>
            <a:pPr marL="0" marR="215900" lvl="0" indent="0" algn="just"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dirty="0"/>
          </a:p>
        </p:txBody>
      </p:sp>
    </p:spTree>
    <p:extLst>
      <p:ext uri="{BB962C8B-B14F-4D97-AF65-F5344CB8AC3E}">
        <p14:creationId xmlns:p14="http://schemas.microsoft.com/office/powerpoint/2010/main" val="4278769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06/06/2024</a:t>
            </a:fld>
            <a:endParaRPr lang="en-GB" dirty="0"/>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dirty="0"/>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dirty="0"/>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dirty="0"/>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06/06/2024</a:t>
            </a:fld>
            <a:endParaRPr lang="en-GB" dirty="0"/>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dirty="0"/>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dirty="0"/>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06/06/2024</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06/06/2024</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06/06/2024</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06/06/2024</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06/06/2024</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83389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06/06/2024</a:t>
            </a:fld>
            <a:endParaRPr lang="en-GB" dirty="0"/>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dirty="0"/>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dirty="0"/>
          </a:p>
        </p:txBody>
      </p:sp>
    </p:spTree>
    <p:extLst>
      <p:ext uri="{BB962C8B-B14F-4D97-AF65-F5344CB8AC3E}">
        <p14:creationId xmlns:p14="http://schemas.microsoft.com/office/powerpoint/2010/main" val="4195228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06/06/2024</a:t>
            </a:fld>
            <a:endParaRPr lang="en-GB" dirty="0"/>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dirty="0"/>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dirty="0"/>
          </a:p>
        </p:txBody>
      </p:sp>
    </p:spTree>
    <p:extLst>
      <p:ext uri="{BB962C8B-B14F-4D97-AF65-F5344CB8AC3E}">
        <p14:creationId xmlns:p14="http://schemas.microsoft.com/office/powerpoint/2010/main" val="2582142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06/06/2024</a:t>
            </a:fld>
            <a:endParaRPr lang="en-GB" dirty="0"/>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dirty="0"/>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dirty="0"/>
          </a:p>
        </p:txBody>
      </p:sp>
    </p:spTree>
    <p:extLst>
      <p:ext uri="{BB962C8B-B14F-4D97-AF65-F5344CB8AC3E}">
        <p14:creationId xmlns:p14="http://schemas.microsoft.com/office/powerpoint/2010/main" val="1790842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06/06/2024</a:t>
            </a:fld>
            <a:endParaRPr lang="en-GB" dirty="0"/>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dirty="0"/>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dirty="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dirty="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dirty="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dirty="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dirty="0">
                <a:solidFill>
                  <a:srgbClr val="3EB1C8"/>
                </a:solidFill>
                <a:uFillTx/>
                <a:latin typeface="Plus Jakarta Sans ExtraBold" pitchFamily="2" charset="0"/>
                <a:cs typeface="Plus Jakarta Sans ExtraBold" pitchFamily="2" charset="0"/>
              </a:rPr>
              <a:t>org</a:t>
            </a:r>
            <a:r>
              <a:rPr lang="en-GB" sz="2700" b="1" i="0" u="none" strike="noStrike" kern="1200" cap="none" spc="0" baseline="0" dirty="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/PSTT_whyhow</a:t>
            </a: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/PSTT_whyhow</a:t>
            </a: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06/06/2024</a:t>
            </a:fld>
            <a:endParaRPr lang="en-GB" dirty="0"/>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dirty="0"/>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dirty="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dirty="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dirty="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dirty="0">
                <a:solidFill>
                  <a:srgbClr val="575757"/>
                </a:solidFill>
                <a:uFillTx/>
                <a:latin typeface="Plus Jakarta Sans Medium" pitchFamily="2" charset="0"/>
                <a:cs typeface="Plus Jakarta Sans Medium" pitchFamily="2" charset="0"/>
              </a:rPr>
              <a:t>/WowScience</a:t>
            </a: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dirty="0">
                <a:solidFill>
                  <a:srgbClr val="575757"/>
                </a:solidFill>
                <a:uFillTx/>
                <a:latin typeface="Plus Jakarta Sans Medium" pitchFamily="2" charset="0"/>
                <a:cs typeface="Plus Jakarta Sans Medium" pitchFamily="2" charset="0"/>
              </a:rPr>
              <a:t>/WowScienceHQ</a:t>
            </a: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dirty="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dirty="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dirty="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dirty="0">
                <a:solidFill>
                  <a:srgbClr val="575757"/>
                </a:solidFill>
                <a:uFillTx/>
                <a:latin typeface="Plus Jakarta Sans Medium" pitchFamily="2" charset="0"/>
                <a:cs typeface="Plus Jakarta Sans Medium" pitchFamily="2" charset="0"/>
              </a:rPr>
              <a:t>/ExplorifySchool</a:t>
            </a: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dirty="0">
                <a:solidFill>
                  <a:srgbClr val="575757"/>
                </a:solidFill>
                <a:uFillTx/>
                <a:latin typeface="Plus Jakarta Sans Medium" pitchFamily="2" charset="0"/>
                <a:cs typeface="Plus Jakarta Sans Medium" pitchFamily="2" charset="0"/>
              </a:rPr>
              <a:t>/ExplorifySchools</a:t>
            </a: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06/06/2024</a:t>
            </a:fld>
            <a:endParaRPr lang="en-GB" dirty="0"/>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dirty="0"/>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dirty="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dirty="0">
                <a:solidFill>
                  <a:srgbClr val="575757"/>
                </a:solidFill>
                <a:uFillTx/>
                <a:latin typeface="Plus Jakarta Sans ExtraBold" pitchFamily="2" charset="0"/>
                <a:cs typeface="Plus Jakarta Sans ExtraBold" pitchFamily="2" charset="0"/>
              </a:rPr>
              <a:t>free</a:t>
            </a:r>
            <a:r>
              <a:rPr lang="en-GB" sz="2100" b="0" i="0" u="none" strike="noStrike" kern="1200" cap="none" spc="0" baseline="0" dirty="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dirty="0"/>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dirty="0"/>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dirty="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06/06/2024</a:t>
            </a:fld>
            <a:endParaRPr lang="en-GB" dirty="0"/>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dirty="0"/>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dirty="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dirty="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dirty="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06/06/2024</a:t>
            </a:fld>
            <a:endParaRPr lang="en-GB" dirty="0"/>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dirty="0"/>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dirty="0"/>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06/06/2024</a:t>
            </a:fld>
            <a:endParaRPr lang="en-GB" dirty="0"/>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dirty="0"/>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dirty="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06/06/2024</a:t>
            </a:fld>
            <a:endParaRPr lang="en-GB" dirty="0"/>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dirty="0"/>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06/06/2024</a:t>
            </a:fld>
            <a:endParaRPr lang="en-GB" dirty="0"/>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dirty="0"/>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06/06/2024</a:t>
            </a:fld>
            <a:endParaRPr lang="en-GB" dirty="0"/>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dirty="0"/>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dirty="0"/>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dirty="0"/>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dirty="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dirty="0">
              <a:solidFill>
                <a:srgbClr val="5E5B5C"/>
              </a:solidFill>
              <a:effectLst/>
              <a:latin typeface="Plus Jakarta Sans Medium" pitchFamily="2" charset="0"/>
              <a:cs typeface="Plus Jakarta Sans Medium" pitchFamily="2" charset="0"/>
            </a:endParaRPr>
          </a:p>
          <a:p>
            <a:pPr algn="l"/>
            <a:r>
              <a:rPr lang="en-GB" sz="2100" b="0" i="0" dirty="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dirty="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dirty="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06/06/2024</a:t>
            </a:fld>
            <a:endParaRPr lang="en-GB" dirty="0"/>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dirty="0"/>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dirty="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dirty="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dirty="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dirty="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dirty="0"/>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dirty="0"/>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dirty="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dirty="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dirty="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dirty="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06/06/2024</a:t>
            </a:fld>
            <a:endParaRPr lang="en-GB" dirty="0"/>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dirty="0"/>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dirty="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dirty="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dirty="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dirty="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dirty="0"/>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dirty="0"/>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dirty="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dirty="0">
                <a:solidFill>
                  <a:srgbClr val="5E5B5C"/>
                </a:solidFill>
                <a:effectLst/>
                <a:latin typeface="Plus Jakarta Sans ExtraBold" pitchFamily="2" charset="0"/>
                <a:cs typeface="Plus Jakarta Sans ExtraBold" pitchFamily="2" charset="0"/>
              </a:rPr>
              <a:t>one</a:t>
            </a:r>
            <a:r>
              <a:rPr lang="en-GB" sz="2025" b="0" i="0" dirty="0">
                <a:solidFill>
                  <a:srgbClr val="5E5B5C"/>
                </a:solidFill>
                <a:effectLst/>
                <a:latin typeface="Plus Jakarta Sans Medium" pitchFamily="2" charset="0"/>
                <a:cs typeface="Plus Jakarta Sans Medium" pitchFamily="2" charset="0"/>
              </a:rPr>
              <a:t> easy to obtain resource.</a:t>
            </a:r>
          </a:p>
          <a:p>
            <a:pPr algn="l"/>
            <a:endParaRPr lang="en-GB" sz="2025" b="0" i="0" dirty="0">
              <a:solidFill>
                <a:srgbClr val="5E5B5C"/>
              </a:solidFill>
              <a:effectLst/>
              <a:latin typeface="Plus Jakarta Sans Medium" pitchFamily="2" charset="0"/>
              <a:cs typeface="Plus Jakarta Sans Medium" pitchFamily="2" charset="0"/>
            </a:endParaRPr>
          </a:p>
          <a:p>
            <a:pPr algn="l"/>
            <a:r>
              <a:rPr lang="en-GB" sz="2025" b="0" i="0" dirty="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06/06/2024</a:t>
            </a:fld>
            <a:endParaRPr lang="en-GB" dirty="0"/>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dirty="0"/>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dirty="0"/>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06/06/2024</a:t>
            </a:fld>
            <a:endParaRPr lang="en-GB" dirty="0"/>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dirty="0"/>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dirty="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dirty="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dirty="0"/>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dirty="0"/>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dirty="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dirty="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dirty="0"/>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dirty="0"/>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dirty="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dirty="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dirty="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dirty="0">
              <a:solidFill>
                <a:srgbClr val="5E5B5C"/>
              </a:solidFill>
              <a:effectLst/>
              <a:latin typeface="Plus Jakarta Sans Medium" pitchFamily="2" charset="0"/>
              <a:cs typeface="Plus Jakarta Sans Medium" pitchFamily="2" charset="0"/>
            </a:endParaRPr>
          </a:p>
          <a:p>
            <a:pPr algn="l"/>
            <a:r>
              <a:rPr lang="en-GB" sz="2100" b="0" i="0" dirty="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dirty="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dirty="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dirty="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dirty="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dirty="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dirty="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dirty="0">
                <a:solidFill>
                  <a:srgbClr val="5E5B5C"/>
                </a:solidFill>
                <a:uFillTx/>
                <a:latin typeface="Plus Jakarta Sans Medium" pitchFamily="2" charset="0"/>
                <a:cs typeface="Plus Jakarta Sans Medium" pitchFamily="2" charset="0"/>
              </a:rPr>
              <a:t>PSTT and </a:t>
            </a:r>
            <a:r>
              <a:rPr lang="en-GB" sz="2100" b="1" i="0" u="none" strike="noStrike" kern="1200" cap="none" spc="0" baseline="0" dirty="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dirty="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dirty="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dirty="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06/06/2024</a:t>
            </a:fld>
            <a:endParaRPr lang="en-GB" dirty="0"/>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dirty="0"/>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dirty="0"/>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06/06/2024</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06/06/2024</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06/06/2024</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06/06/2024</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06/06/2024</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06/06/2024</a:t>
            </a:fld>
            <a:endParaRPr lang="en-GB" dirty="0"/>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dirty="0"/>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dirty="0"/>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06/06/2024</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06/06/2024</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06/06/2024</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06/06/2024</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06/06/2024</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06/06/2024</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06/06/2024</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06/06/2024</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06/06/2024</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06/06/2024</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06/06/2024</a:t>
            </a:fld>
            <a:endParaRPr lang="en-GB" dirty="0"/>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dirty="0"/>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dirty="0"/>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06/06/2024</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06/06/2024</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06/06/2024</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06/06/2024</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06/06/2024</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06/06/2024</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06/06/2024</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06/06/2024</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06/06/2024</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06/06/2024</a:t>
            </a:fld>
            <a:endParaRPr lang="en-GB" dirty="0"/>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dirty="0"/>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dirty="0"/>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06/06/2024</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06/06/2024</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06/06/2024</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06/06/2024</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06/06/2024</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06/06/2024</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06/06/2024</a:t>
            </a:fld>
            <a:endParaRPr lang="en-GB" dirty="0"/>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dirty="0"/>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dirty="0"/>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06/06/2024</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06/06/2024</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06/06/2024</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06/06/2024</a:t>
            </a:fld>
            <a:endParaRPr lang="en-GB" dirty="0"/>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dirty="0"/>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dirty="0"/>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06/06/2024</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06/06/2024</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06/06/2024</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image" Target="../media/image1.png"/><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06/06/2024</a:t>
            </a:fld>
            <a:endParaRPr lang="en-GB" dirty="0"/>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dirty="0"/>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dirty="0"/>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06/06/2024</a:t>
            </a:fld>
            <a:endParaRPr lang="en-GB" dirty="0"/>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dirty="0"/>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dirty="0"/>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10.xml.rels><?xml version="1.0" encoding="UTF-8" standalone="yes"?>
<Relationships xmlns="http://schemas.openxmlformats.org/package/2006/relationships"><Relationship Id="rId3" Type="http://schemas.openxmlformats.org/officeDocument/2006/relationships/image" Target="../media/image83.jpeg"/><Relationship Id="rId7" Type="http://schemas.openxmlformats.org/officeDocument/2006/relationships/image" Target="../media/image87.jpeg"/><Relationship Id="rId2" Type="http://schemas.openxmlformats.org/officeDocument/2006/relationships/notesSlide" Target="../notesSlides/notesSlide10.xml"/><Relationship Id="rId1" Type="http://schemas.openxmlformats.org/officeDocument/2006/relationships/slideLayout" Target="../slideLayouts/slideLayout59.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png"/></Relationships>
</file>

<file path=ppt/slides/_rels/slide1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3.xml"/><Relationship Id="rId1" Type="http://schemas.openxmlformats.org/officeDocument/2006/relationships/slideLayout" Target="../slideLayouts/slideLayout59.xml"/><Relationship Id="rId4" Type="http://schemas.openxmlformats.org/officeDocument/2006/relationships/image" Target="../media/image90.jpeg"/></Relationships>
</file>

<file path=ppt/slides/_rels/slide14.xml.rels><?xml version="1.0" encoding="UTF-8" standalone="yes"?>
<Relationships xmlns="http://schemas.openxmlformats.org/package/2006/relationships"><Relationship Id="rId8" Type="http://schemas.openxmlformats.org/officeDocument/2006/relationships/hyperlink" Target="https://www.flickr.com/photos/drewandmerissa/1394665324/in/photostream/" TargetMode="External"/><Relationship Id="rId3" Type="http://schemas.openxmlformats.org/officeDocument/2006/relationships/image" Target="../media/image91.png"/><Relationship Id="rId7" Type="http://schemas.openxmlformats.org/officeDocument/2006/relationships/image" Target="../media/image95.png"/><Relationship Id="rId2" Type="http://schemas.openxmlformats.org/officeDocument/2006/relationships/notesSlide" Target="../notesSlides/notesSlide14.xml"/><Relationship Id="rId1" Type="http://schemas.openxmlformats.org/officeDocument/2006/relationships/slideLayout" Target="../slideLayouts/slideLayout59.xml"/><Relationship Id="rId6" Type="http://schemas.openxmlformats.org/officeDocument/2006/relationships/image" Target="../media/image94.jpeg"/><Relationship Id="rId11" Type="http://schemas.openxmlformats.org/officeDocument/2006/relationships/image" Target="../media/image96.jpeg"/><Relationship Id="rId5" Type="http://schemas.openxmlformats.org/officeDocument/2006/relationships/image" Target="../media/image93.png"/><Relationship Id="rId10" Type="http://schemas.openxmlformats.org/officeDocument/2006/relationships/hyperlink" Target="https://www.flickr.com/photos/fitzhugh/3083056424/" TargetMode="External"/><Relationship Id="rId4" Type="http://schemas.openxmlformats.org/officeDocument/2006/relationships/image" Target="../media/image92.png"/><Relationship Id="rId9" Type="http://schemas.openxmlformats.org/officeDocument/2006/relationships/hyperlink" Target="https://www.flickr.com/photos/maldenyouthsoccer/8709337686/in/photostream/"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5.xml"/><Relationship Id="rId1" Type="http://schemas.openxmlformats.org/officeDocument/2006/relationships/slideLayout" Target="../slideLayouts/slideLayout55.xml"/><Relationship Id="rId5" Type="http://schemas.openxmlformats.org/officeDocument/2006/relationships/image" Target="../media/image98.png"/><Relationship Id="rId4" Type="http://schemas.openxmlformats.org/officeDocument/2006/relationships/image" Target="../media/image97.png"/></Relationships>
</file>

<file path=ppt/slides/_rels/slide1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3" Type="http://schemas.openxmlformats.org/officeDocument/2006/relationships/hyperlink" Target="https://earthobservatory.nasa.gov/biome/biorainforest.php#:~:text=Temperature,C%20(77%C2%B0F)&#8203;" TargetMode="External"/><Relationship Id="rId2" Type="http://schemas.openxmlformats.org/officeDocument/2006/relationships/notesSlide" Target="../notesSlides/notesSlide17.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8.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3.png"/><Relationship Id="rId2" Type="http://schemas.openxmlformats.org/officeDocument/2006/relationships/notesSlide" Target="../notesSlides/notesSlide19.xml"/><Relationship Id="rId1" Type="http://schemas.openxmlformats.org/officeDocument/2006/relationships/slideLayout" Target="../slideLayouts/slideLayout60.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hyperlink" Target="https://explorify.uk/en/activities" TargetMode="External"/><Relationship Id="rId2" Type="http://schemas.openxmlformats.org/officeDocument/2006/relationships/notesSlide" Target="../notesSlides/notesSlide4.xml"/><Relationship Id="rId1" Type="http://schemas.openxmlformats.org/officeDocument/2006/relationships/slideLayout" Target="../slideLayouts/slideLayout59.xml"/><Relationship Id="rId5" Type="http://schemas.openxmlformats.org/officeDocument/2006/relationships/image" Target="../media/image78.png"/><Relationship Id="rId4" Type="http://schemas.openxmlformats.org/officeDocument/2006/relationships/hyperlink" Target="https://explorify.uk/en/activities/have-you-ever/had-your-heart-rate-measured"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xml"/><Relationship Id="rId1" Type="http://schemas.openxmlformats.org/officeDocument/2006/relationships/slideLayout" Target="../slideLayouts/slideLayout59.xml"/><Relationship Id="rId6" Type="http://schemas.openxmlformats.org/officeDocument/2006/relationships/hyperlink" Target="https://pressbooks.library.torontomu.ca/vitalsign/chapter/carotid-pulse/" TargetMode="External"/><Relationship Id="rId5" Type="http://schemas.openxmlformats.org/officeDocument/2006/relationships/hyperlink" Target="https://www.flickr.com/photos/communityeyehealth/9440872027" TargetMode="External"/><Relationship Id="rId4" Type="http://schemas.openxmlformats.org/officeDocument/2006/relationships/image" Target="../media/image8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xml"/><Relationship Id="rId1" Type="http://schemas.openxmlformats.org/officeDocument/2006/relationships/slideLayout" Target="../slideLayouts/slideLayout59.xml"/><Relationship Id="rId4" Type="http://schemas.openxmlformats.org/officeDocument/2006/relationships/hyperlink" Target="https://commons.wikimedia.org/wiki/File:2700_Venus_Williams_Sweating_on_the_Tennis_Court.jp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xml"/><Relationship Id="rId1" Type="http://schemas.openxmlformats.org/officeDocument/2006/relationships/slideLayout" Target="../slideLayouts/slideLayout59.xml"/><Relationship Id="rId4" Type="http://schemas.openxmlformats.org/officeDocument/2006/relationships/hyperlink" Target="https://www.flickr.com/photos/roxeteer/33716412/in/photostrea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400912"/>
          </a:xfrm>
        </p:spPr>
        <p:txBody>
          <a:bodyPr>
            <a:noAutofit/>
          </a:bodyPr>
          <a:lstStyle/>
          <a:p>
            <a:br>
              <a:rPr lang="en-GB" dirty="0">
                <a:effectLst/>
                <a:latin typeface="+mn-lt"/>
                <a:ea typeface="Calibri" panose="020F0502020204030204" pitchFamily="34" charset="0"/>
                <a:cs typeface="Times New Roman" panose="02020603050405020304" pitchFamily="18" charset="0"/>
              </a:rPr>
            </a:br>
            <a:r>
              <a:rPr lang="en-GB" sz="4000" dirty="0">
                <a:effectLst/>
                <a:latin typeface="+mn-lt"/>
                <a:ea typeface="Calibri" panose="020F0502020204030204" pitchFamily="34" charset="0"/>
                <a:cs typeface="Times New Roman" panose="02020603050405020304" pitchFamily="18" charset="0"/>
              </a:rPr>
              <a:t>Climate models help us plan sports events</a:t>
            </a:r>
            <a:endParaRPr lang="en-GB" sz="4000" dirty="0">
              <a:latin typeface="+mn-lt"/>
            </a:endParaRP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dirty="0"/>
          </a:p>
          <a:p>
            <a:endParaRPr lang="en-GB" dirty="0"/>
          </a:p>
        </p:txBody>
      </p:sp>
      <p:sp>
        <p:nvSpPr>
          <p:cNvPr id="3" name="TextBox 2">
            <a:extLst>
              <a:ext uri="{FF2B5EF4-FFF2-40B4-BE49-F238E27FC236}">
                <a16:creationId xmlns:a16="http://schemas.microsoft.com/office/drawing/2014/main" id="{8491DC54-C34A-82C8-DA5D-1BE1733EB9D5}"/>
              </a:ext>
            </a:extLst>
          </p:cNvPr>
          <p:cNvSpPr txBox="1"/>
          <p:nvPr/>
        </p:nvSpPr>
        <p:spPr>
          <a:xfrm>
            <a:off x="667586" y="5597747"/>
            <a:ext cx="5672253" cy="1015663"/>
          </a:xfrm>
          <a:prstGeom prst="rect">
            <a:avLst/>
          </a:prstGeom>
          <a:noFill/>
        </p:spPr>
        <p:txBody>
          <a:bodyPr wrap="square">
            <a:spAutoFit/>
          </a:bodyPr>
          <a:lstStyle/>
          <a:p>
            <a:r>
              <a:rPr lang="en-GB" sz="2000" b="1" dirty="0">
                <a:solidFill>
                  <a:srgbClr val="E10098"/>
                </a:solidFill>
                <a:cs typeface="Plus Jakarta Sans Medium" pitchFamily="2" charset="0"/>
              </a:rPr>
              <a:t>Teacher Guide</a:t>
            </a:r>
          </a:p>
          <a:p>
            <a:r>
              <a:rPr lang="en-GB" sz="2000" dirty="0">
                <a:solidFill>
                  <a:srgbClr val="00205B"/>
                </a:solidFill>
                <a:cs typeface="Plus Jakarta Sans Medium" pitchFamily="2" charset="0"/>
              </a:rPr>
              <a:t>Curriculum link: Exercise / Health / Climate science</a:t>
            </a:r>
          </a:p>
          <a:p>
            <a:r>
              <a:rPr lang="en-GB" sz="2000" dirty="0">
                <a:solidFill>
                  <a:srgbClr val="00205B"/>
                </a:solidFill>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dirty="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6477" y="2564731"/>
            <a:ext cx="2731045" cy="1582329"/>
          </a:xfrm>
          <a:prstGeom prst="rect">
            <a:avLst/>
          </a:prstGeom>
        </p:spPr>
      </p:pic>
      <p:pic>
        <p:nvPicPr>
          <p:cNvPr id="8" name="Picture 7">
            <a:extLst>
              <a:ext uri="{FF2B5EF4-FFF2-40B4-BE49-F238E27FC236}">
                <a16:creationId xmlns:a16="http://schemas.microsoft.com/office/drawing/2014/main" id="{190BB056-339F-75CF-E21A-24E0914652C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54731" y="343134"/>
            <a:ext cx="6216706" cy="222159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711006" y="215658"/>
            <a:ext cx="7886700" cy="842681"/>
          </a:xfrm>
        </p:spPr>
        <p:txBody>
          <a:bodyPr/>
          <a:lstStyle/>
          <a:p>
            <a:r>
              <a:rPr lang="en-GB" dirty="0">
                <a:latin typeface="+mn-lt"/>
              </a:rPr>
              <a:t>Who were the scientists?</a:t>
            </a:r>
          </a:p>
        </p:txBody>
      </p:sp>
      <p:sp>
        <p:nvSpPr>
          <p:cNvPr id="11" name="TextBox 10">
            <a:extLst>
              <a:ext uri="{FF2B5EF4-FFF2-40B4-BE49-F238E27FC236}">
                <a16:creationId xmlns:a16="http://schemas.microsoft.com/office/drawing/2014/main" id="{500FAA12-CACB-1086-BD41-D3AE933D2A87}"/>
              </a:ext>
            </a:extLst>
          </p:cNvPr>
          <p:cNvSpPr txBox="1"/>
          <p:nvPr/>
        </p:nvSpPr>
        <p:spPr>
          <a:xfrm>
            <a:off x="872357" y="5139576"/>
            <a:ext cx="7902512" cy="1323439"/>
          </a:xfrm>
          <a:prstGeom prst="rect">
            <a:avLst/>
          </a:prstGeom>
          <a:noFill/>
        </p:spPr>
        <p:txBody>
          <a:bodyPr wrap="square" lIns="91440" tIns="45720" rIns="91440" bIns="45720" rtlCol="0" anchor="t">
            <a:spAutoFit/>
          </a:bodyPr>
          <a:lstStyle/>
          <a:p>
            <a:r>
              <a:rPr lang="en-GB" sz="2000" b="1" dirty="0">
                <a:solidFill>
                  <a:srgbClr val="3C3C3C"/>
                </a:solidFill>
              </a:rPr>
              <a:t>Climate scientists </a:t>
            </a:r>
            <a:r>
              <a:rPr lang="en-GB" sz="2000" dirty="0">
                <a:solidFill>
                  <a:srgbClr val="3C3C3C"/>
                </a:solidFill>
              </a:rPr>
              <a:t>learn about how our climate is changing. They can help us be prepared so that we can adapt our behaviour. In this piece of work, they thought about how increasing temperatures and heatwaves might impact sports events.</a:t>
            </a:r>
          </a:p>
        </p:txBody>
      </p:sp>
      <p:sp>
        <p:nvSpPr>
          <p:cNvPr id="3" name="TextBox 2">
            <a:extLst>
              <a:ext uri="{FF2B5EF4-FFF2-40B4-BE49-F238E27FC236}">
                <a16:creationId xmlns:a16="http://schemas.microsoft.com/office/drawing/2014/main" id="{463DD0D0-0098-2453-3F50-2AF196491470}"/>
              </a:ext>
            </a:extLst>
          </p:cNvPr>
          <p:cNvSpPr txBox="1"/>
          <p:nvPr/>
        </p:nvSpPr>
        <p:spPr>
          <a:xfrm>
            <a:off x="912508" y="1762830"/>
            <a:ext cx="7879717" cy="3046988"/>
          </a:xfrm>
          <a:prstGeom prst="rect">
            <a:avLst/>
          </a:prstGeom>
          <a:noFill/>
        </p:spPr>
        <p:txBody>
          <a:bodyPr wrap="square" lIns="91440" tIns="45720" rIns="91440" bIns="45720" rtlCol="0" anchor="t">
            <a:spAutoFit/>
          </a:bodyPr>
          <a:lstStyle/>
          <a:p>
            <a:r>
              <a:rPr lang="fr-FR" sz="2000" dirty="0">
                <a:solidFill>
                  <a:srgbClr val="3C3C3C"/>
                </a:solidFill>
              </a:rPr>
              <a:t>There was a team of </a:t>
            </a:r>
            <a:r>
              <a:rPr lang="en-GB" sz="2000" dirty="0">
                <a:solidFill>
                  <a:srgbClr val="3C3C3C"/>
                </a:solidFill>
              </a:rPr>
              <a:t>scientists</a:t>
            </a:r>
            <a:r>
              <a:rPr lang="fr-FR" sz="2000" dirty="0">
                <a:solidFill>
                  <a:srgbClr val="3C3C3C"/>
                </a:solidFill>
              </a:rPr>
              <a:t> </a:t>
            </a:r>
            <a:r>
              <a:rPr lang="fr-FR" sz="2000" dirty="0" err="1">
                <a:solidFill>
                  <a:srgbClr val="3C3C3C"/>
                </a:solidFill>
              </a:rPr>
              <a:t>from</a:t>
            </a:r>
            <a:r>
              <a:rPr lang="fr-FR" sz="2000" dirty="0">
                <a:solidFill>
                  <a:srgbClr val="3C3C3C"/>
                </a:solidFill>
              </a:rPr>
              <a:t> Europe:</a:t>
            </a:r>
          </a:p>
          <a:p>
            <a:endParaRPr lang="fr-FR" sz="2000" dirty="0">
              <a:solidFill>
                <a:srgbClr val="3C3C3C"/>
              </a:solidFill>
            </a:endParaRPr>
          </a:p>
          <a:p>
            <a:endParaRPr lang="fr-FR" sz="2000" dirty="0">
              <a:solidFill>
                <a:srgbClr val="3C3C3C"/>
              </a:solidFill>
            </a:endParaRPr>
          </a:p>
          <a:p>
            <a:endParaRPr lang="fr-FR" sz="2000" dirty="0">
              <a:solidFill>
                <a:srgbClr val="3C3C3C"/>
              </a:solidFill>
            </a:endParaRPr>
          </a:p>
          <a:p>
            <a:endParaRPr lang="fr-FR" sz="2000" dirty="0">
              <a:solidFill>
                <a:srgbClr val="3C3C3C"/>
              </a:solidFill>
            </a:endParaRPr>
          </a:p>
          <a:p>
            <a:endParaRPr lang="fr-FR" sz="2000" dirty="0">
              <a:solidFill>
                <a:srgbClr val="3C3C3C"/>
              </a:solidFill>
            </a:endParaRPr>
          </a:p>
          <a:p>
            <a:endParaRPr lang="fr-FR" sz="2000" dirty="0">
              <a:solidFill>
                <a:srgbClr val="3C3C3C"/>
              </a:solidFill>
            </a:endParaRPr>
          </a:p>
          <a:p>
            <a:endParaRPr lang="fr-FR" sz="2000" dirty="0">
              <a:solidFill>
                <a:srgbClr val="3C3C3C"/>
              </a:solidFill>
            </a:endParaRPr>
          </a:p>
          <a:p>
            <a:endParaRPr lang="fr-FR" sz="1600" dirty="0"/>
          </a:p>
          <a:p>
            <a:r>
              <a:rPr lang="fr-FR" sz="1600" dirty="0"/>
              <a:t>Davide </a:t>
            </a:r>
            <a:r>
              <a:rPr lang="fr-FR" sz="1600" dirty="0" err="1"/>
              <a:t>Faranda</a:t>
            </a:r>
            <a:r>
              <a:rPr lang="fr-FR" sz="1600" dirty="0"/>
              <a:t>, Nemo </a:t>
            </a:r>
            <a:r>
              <a:rPr lang="fr-FR" sz="1600" dirty="0" err="1"/>
              <a:t>Malhomme</a:t>
            </a:r>
            <a:r>
              <a:rPr lang="fr-FR" sz="1600" dirty="0"/>
              <a:t>, Robin </a:t>
            </a:r>
            <a:r>
              <a:rPr lang="fr-FR" sz="1600" dirty="0" err="1"/>
              <a:t>Noyelle</a:t>
            </a:r>
            <a:r>
              <a:rPr lang="fr-FR" sz="1600" dirty="0"/>
              <a:t>, Flavio Pons and Yoann Robin</a:t>
            </a:r>
            <a:endParaRPr lang="fr-FR" sz="1600">
              <a:cs typeface="Calibri"/>
            </a:endParaRPr>
          </a:p>
        </p:txBody>
      </p:sp>
      <p:pic>
        <p:nvPicPr>
          <p:cNvPr id="7" name="Picture 6" descr="A person smiling at the camera&#10;&#10;Description automatically generated">
            <a:extLst>
              <a:ext uri="{FF2B5EF4-FFF2-40B4-BE49-F238E27FC236}">
                <a16:creationId xmlns:a16="http://schemas.microsoft.com/office/drawing/2014/main" id="{412BD9D2-9123-22AD-4CEC-AE92FA49C53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87" t="255" r="14864" b="-255"/>
          <a:stretch/>
        </p:blipFill>
        <p:spPr>
          <a:xfrm>
            <a:off x="896851" y="2250762"/>
            <a:ext cx="1392241" cy="1638793"/>
          </a:xfrm>
          <a:prstGeom prst="rect">
            <a:avLst/>
          </a:prstGeom>
        </p:spPr>
      </p:pic>
      <p:sp>
        <p:nvSpPr>
          <p:cNvPr id="8" name="TextBox 7">
            <a:extLst>
              <a:ext uri="{FF2B5EF4-FFF2-40B4-BE49-F238E27FC236}">
                <a16:creationId xmlns:a16="http://schemas.microsoft.com/office/drawing/2014/main" id="{33D6D7F5-F81F-2C78-9466-84EECECD2ADA}"/>
              </a:ext>
            </a:extLst>
          </p:cNvPr>
          <p:cNvSpPr txBox="1"/>
          <p:nvPr/>
        </p:nvSpPr>
        <p:spPr>
          <a:xfrm>
            <a:off x="908516" y="3914393"/>
            <a:ext cx="1409896" cy="338554"/>
          </a:xfrm>
          <a:prstGeom prst="rect">
            <a:avLst/>
          </a:prstGeom>
          <a:noFill/>
        </p:spPr>
        <p:txBody>
          <a:bodyPr wrap="square" lIns="91440" tIns="45720" rIns="91440" bIns="45720" rtlCol="0" anchor="t">
            <a:spAutoFit/>
          </a:bodyPr>
          <a:lstStyle/>
          <a:p>
            <a:r>
              <a:rPr lang="fr-FR" sz="1600" kern="1200" dirty="0">
                <a:solidFill>
                  <a:srgbClr val="000000"/>
                </a:solidFill>
                <a:effectLst/>
                <a:ea typeface="+mn-ea"/>
                <a:cs typeface="+mn-cs"/>
              </a:rPr>
              <a:t>Pascal </a:t>
            </a:r>
            <a:r>
              <a:rPr lang="fr-FR" sz="1600" kern="1200" err="1">
                <a:solidFill>
                  <a:srgbClr val="000000"/>
                </a:solidFill>
                <a:effectLst/>
                <a:ea typeface="+mn-ea"/>
                <a:cs typeface="+mn-cs"/>
              </a:rPr>
              <a:t>Yiou</a:t>
            </a:r>
            <a:endParaRPr lang="en-GB" sz="1600"/>
          </a:p>
        </p:txBody>
      </p:sp>
      <p:pic>
        <p:nvPicPr>
          <p:cNvPr id="10" name="Picture 9" descr="A person wearing sunglasses on his head&#10;&#10;Description automatically generated">
            <a:extLst>
              <a:ext uri="{FF2B5EF4-FFF2-40B4-BE49-F238E27FC236}">
                <a16:creationId xmlns:a16="http://schemas.microsoft.com/office/drawing/2014/main" id="{D1054C7D-C3CF-5191-90C9-8F5D15D2C9D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3" t="-354" r="8571" b="-325"/>
          <a:stretch/>
        </p:blipFill>
        <p:spPr>
          <a:xfrm>
            <a:off x="7025720" y="2252081"/>
            <a:ext cx="1380685" cy="1637242"/>
          </a:xfrm>
          <a:prstGeom prst="rect">
            <a:avLst/>
          </a:prstGeom>
        </p:spPr>
      </p:pic>
      <p:sp>
        <p:nvSpPr>
          <p:cNvPr id="12" name="TextBox 11">
            <a:extLst>
              <a:ext uri="{FF2B5EF4-FFF2-40B4-BE49-F238E27FC236}">
                <a16:creationId xmlns:a16="http://schemas.microsoft.com/office/drawing/2014/main" id="{B3F10DEE-DBE9-AE3B-44E3-F4AA21D39B91}"/>
              </a:ext>
            </a:extLst>
          </p:cNvPr>
          <p:cNvSpPr txBox="1"/>
          <p:nvPr/>
        </p:nvSpPr>
        <p:spPr>
          <a:xfrm>
            <a:off x="7053518" y="3918655"/>
            <a:ext cx="1318106" cy="338554"/>
          </a:xfrm>
          <a:prstGeom prst="rect">
            <a:avLst/>
          </a:prstGeom>
          <a:noFill/>
        </p:spPr>
        <p:txBody>
          <a:bodyPr wrap="square" lIns="91440" tIns="45720" rIns="91440" bIns="45720" rtlCol="0" anchor="t">
            <a:spAutoFit/>
          </a:bodyPr>
          <a:lstStyle/>
          <a:p>
            <a:r>
              <a:rPr lang="fr-FR" sz="1600" dirty="0"/>
              <a:t>Mathieu Vrac</a:t>
            </a:r>
            <a:endParaRPr lang="en-GB" sz="1600" dirty="0"/>
          </a:p>
        </p:txBody>
      </p:sp>
      <p:pic>
        <p:nvPicPr>
          <p:cNvPr id="4" name="Picture 3" descr="A person with a beard&#10;&#10;Description automatically generated">
            <a:extLst>
              <a:ext uri="{FF2B5EF4-FFF2-40B4-BE49-F238E27FC236}">
                <a16:creationId xmlns:a16="http://schemas.microsoft.com/office/drawing/2014/main" id="{053998C3-F979-79A8-7F55-D08DE4A7844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31" t="-2583" r="5740" b="-298"/>
          <a:stretch/>
        </p:blipFill>
        <p:spPr>
          <a:xfrm>
            <a:off x="5486218" y="2232507"/>
            <a:ext cx="1400682" cy="1655781"/>
          </a:xfrm>
          <a:prstGeom prst="rect">
            <a:avLst/>
          </a:prstGeom>
        </p:spPr>
      </p:pic>
      <p:sp>
        <p:nvSpPr>
          <p:cNvPr id="5" name="TextBox 4">
            <a:extLst>
              <a:ext uri="{FF2B5EF4-FFF2-40B4-BE49-F238E27FC236}">
                <a16:creationId xmlns:a16="http://schemas.microsoft.com/office/drawing/2014/main" id="{A18D80DF-2B6B-5BB3-8245-956DC4F01FC5}"/>
              </a:ext>
            </a:extLst>
          </p:cNvPr>
          <p:cNvSpPr txBox="1"/>
          <p:nvPr/>
        </p:nvSpPr>
        <p:spPr>
          <a:xfrm>
            <a:off x="5280665" y="3914549"/>
            <a:ext cx="1821314" cy="338554"/>
          </a:xfrm>
          <a:prstGeom prst="rect">
            <a:avLst/>
          </a:prstGeom>
          <a:noFill/>
        </p:spPr>
        <p:txBody>
          <a:bodyPr wrap="square" lIns="91440" tIns="45720" rIns="91440" bIns="45720" rtlCol="0" anchor="t">
            <a:spAutoFit/>
          </a:bodyPr>
          <a:lstStyle/>
          <a:p>
            <a:r>
              <a:rPr lang="fr-FR" sz="1600" dirty="0">
                <a:ea typeface="+mn-lt"/>
                <a:cs typeface="+mn-lt"/>
              </a:rPr>
              <a:t>George </a:t>
            </a:r>
            <a:r>
              <a:rPr lang="fr-FR" sz="1600" err="1">
                <a:ea typeface="+mn-lt"/>
                <a:cs typeface="+mn-lt"/>
              </a:rPr>
              <a:t>Miloshevich</a:t>
            </a:r>
            <a:endParaRPr lang="en-US" sz="1600" err="1"/>
          </a:p>
        </p:txBody>
      </p:sp>
      <p:pic>
        <p:nvPicPr>
          <p:cNvPr id="6" name="Picture 5" descr="A person in a suit standing in front of a bookshelf&#10;&#10;Description automatically generated">
            <a:extLst>
              <a:ext uri="{FF2B5EF4-FFF2-40B4-BE49-F238E27FC236}">
                <a16:creationId xmlns:a16="http://schemas.microsoft.com/office/drawing/2014/main" id="{64A04D04-B157-6FC0-DB95-62F2894FF01D}"/>
              </a:ext>
            </a:extLst>
          </p:cNvPr>
          <p:cNvPicPr>
            <a:picLocks noChangeAspect="1"/>
          </p:cNvPicPr>
          <p:nvPr/>
        </p:nvPicPr>
        <p:blipFill rotWithShape="1">
          <a:blip r:embed="rId6"/>
          <a:srcRect t="-431" r="2062" b="13408"/>
          <a:stretch/>
        </p:blipFill>
        <p:spPr>
          <a:xfrm>
            <a:off x="3976090" y="2251720"/>
            <a:ext cx="1364380" cy="1641529"/>
          </a:xfrm>
          <a:prstGeom prst="rect">
            <a:avLst/>
          </a:prstGeom>
        </p:spPr>
      </p:pic>
      <p:sp>
        <p:nvSpPr>
          <p:cNvPr id="13" name="TextBox 12">
            <a:extLst>
              <a:ext uri="{FF2B5EF4-FFF2-40B4-BE49-F238E27FC236}">
                <a16:creationId xmlns:a16="http://schemas.microsoft.com/office/drawing/2014/main" id="{749F5BFE-11D9-F779-7C26-A58C58F00438}"/>
              </a:ext>
            </a:extLst>
          </p:cNvPr>
          <p:cNvSpPr txBox="1"/>
          <p:nvPr/>
        </p:nvSpPr>
        <p:spPr>
          <a:xfrm>
            <a:off x="3933177" y="3918874"/>
            <a:ext cx="1553669" cy="338554"/>
          </a:xfrm>
          <a:prstGeom prst="rect">
            <a:avLst/>
          </a:prstGeom>
          <a:noFill/>
        </p:spPr>
        <p:txBody>
          <a:bodyPr wrap="square" lIns="91440" tIns="45720" rIns="91440" bIns="45720" rtlCol="0" anchor="t">
            <a:spAutoFit/>
          </a:bodyPr>
          <a:lstStyle/>
          <a:p>
            <a:r>
              <a:rPr lang="fr-FR" sz="1600" dirty="0"/>
              <a:t>Aglaé </a:t>
            </a:r>
            <a:r>
              <a:rPr lang="fr-FR" sz="1600" err="1"/>
              <a:t>Jézéquel</a:t>
            </a:r>
            <a:endParaRPr lang="en-US" sz="1600">
              <a:cs typeface="Calibri"/>
            </a:endParaRPr>
          </a:p>
        </p:txBody>
      </p:sp>
      <p:pic>
        <p:nvPicPr>
          <p:cNvPr id="14" name="Picture 13" descr="A person smiling in a black tank top&#10;&#10;Description automatically generated">
            <a:extLst>
              <a:ext uri="{FF2B5EF4-FFF2-40B4-BE49-F238E27FC236}">
                <a16:creationId xmlns:a16="http://schemas.microsoft.com/office/drawing/2014/main" id="{663CB39A-8E89-17BA-CE26-4A9C56886302}"/>
              </a:ext>
            </a:extLst>
          </p:cNvPr>
          <p:cNvPicPr>
            <a:picLocks noChangeAspect="1"/>
          </p:cNvPicPr>
          <p:nvPr/>
        </p:nvPicPr>
        <p:blipFill rotWithShape="1">
          <a:blip r:embed="rId7"/>
          <a:srcRect l="22313" t="13428" r="20826" b="17107"/>
          <a:stretch/>
        </p:blipFill>
        <p:spPr>
          <a:xfrm rot="16200000">
            <a:off x="2300407" y="2405325"/>
            <a:ext cx="1656285" cy="1338855"/>
          </a:xfrm>
          <a:prstGeom prst="rect">
            <a:avLst/>
          </a:prstGeom>
        </p:spPr>
      </p:pic>
      <p:sp>
        <p:nvSpPr>
          <p:cNvPr id="15" name="TextBox 14">
            <a:extLst>
              <a:ext uri="{FF2B5EF4-FFF2-40B4-BE49-F238E27FC236}">
                <a16:creationId xmlns:a16="http://schemas.microsoft.com/office/drawing/2014/main" id="{63DB2C34-8D09-9511-2653-CA8636077E8A}"/>
              </a:ext>
            </a:extLst>
          </p:cNvPr>
          <p:cNvSpPr txBox="1"/>
          <p:nvPr/>
        </p:nvSpPr>
        <p:spPr>
          <a:xfrm>
            <a:off x="2357082" y="3918875"/>
            <a:ext cx="1539292" cy="338554"/>
          </a:xfrm>
          <a:prstGeom prst="rect">
            <a:avLst/>
          </a:prstGeom>
          <a:noFill/>
        </p:spPr>
        <p:txBody>
          <a:bodyPr wrap="square" lIns="91440" tIns="45720" rIns="91440" bIns="45720" rtlCol="0" anchor="t">
            <a:spAutoFit/>
          </a:bodyPr>
          <a:lstStyle/>
          <a:p>
            <a:r>
              <a:rPr lang="fr-FR" sz="1600" dirty="0">
                <a:latin typeface="Calibri"/>
                <a:cs typeface="Segoe UI"/>
              </a:rPr>
              <a:t>Camille </a:t>
            </a:r>
            <a:r>
              <a:rPr lang="fr-FR" sz="1600" err="1">
                <a:latin typeface="Calibri"/>
                <a:cs typeface="Segoe UI"/>
              </a:rPr>
              <a:t>Cadiou</a:t>
            </a:r>
            <a:endParaRPr lang="en-US" sz="1600" err="1">
              <a:latin typeface="Calibri"/>
            </a:endParaRPr>
          </a:p>
        </p:txBody>
      </p:sp>
    </p:spTree>
    <p:extLst>
      <p:ext uri="{BB962C8B-B14F-4D97-AF65-F5344CB8AC3E}">
        <p14:creationId xmlns:p14="http://schemas.microsoft.com/office/powerpoint/2010/main" val="1433039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5DB57-E8CC-6723-CEDE-3BF2518E8ABA}"/>
              </a:ext>
            </a:extLst>
          </p:cNvPr>
          <p:cNvSpPr>
            <a:spLocks noGrp="1"/>
          </p:cNvSpPr>
          <p:nvPr>
            <p:ph type="title"/>
          </p:nvPr>
        </p:nvSpPr>
        <p:spPr>
          <a:xfrm>
            <a:off x="628649" y="249550"/>
            <a:ext cx="7733953" cy="861559"/>
          </a:xfrm>
        </p:spPr>
        <p:txBody>
          <a:bodyPr>
            <a:normAutofit/>
          </a:bodyPr>
          <a:lstStyle/>
          <a:p>
            <a:r>
              <a:rPr lang="en-GB" dirty="0">
                <a:latin typeface="+mn-lt"/>
              </a:rPr>
              <a:t>What did they do?</a:t>
            </a:r>
          </a:p>
        </p:txBody>
      </p:sp>
      <p:sp>
        <p:nvSpPr>
          <p:cNvPr id="3" name="TextBox 2">
            <a:extLst>
              <a:ext uri="{FF2B5EF4-FFF2-40B4-BE49-F238E27FC236}">
                <a16:creationId xmlns:a16="http://schemas.microsoft.com/office/drawing/2014/main" id="{289E3E32-0310-FD86-2282-8CE301035B5F}"/>
              </a:ext>
            </a:extLst>
          </p:cNvPr>
          <p:cNvSpPr txBox="1"/>
          <p:nvPr/>
        </p:nvSpPr>
        <p:spPr>
          <a:xfrm>
            <a:off x="8138597" y="6608450"/>
            <a:ext cx="1005403" cy="246221"/>
          </a:xfrm>
          <a:prstGeom prst="rect">
            <a:avLst/>
          </a:prstGeom>
          <a:noFill/>
        </p:spPr>
        <p:txBody>
          <a:bodyPr wrap="none" rtlCol="0">
            <a:spAutoFit/>
          </a:bodyPr>
          <a:lstStyle/>
          <a:p>
            <a:r>
              <a:rPr lang="en-GB" sz="1000" dirty="0">
                <a:solidFill>
                  <a:schemeClr val="bg1"/>
                </a:solidFill>
              </a:rPr>
              <a:t>© Georgia Tech</a:t>
            </a:r>
          </a:p>
        </p:txBody>
      </p:sp>
      <p:sp>
        <p:nvSpPr>
          <p:cNvPr id="6" name="Rectangle: Rounded Corners 5">
            <a:extLst>
              <a:ext uri="{FF2B5EF4-FFF2-40B4-BE49-F238E27FC236}">
                <a16:creationId xmlns:a16="http://schemas.microsoft.com/office/drawing/2014/main" id="{C27F0862-A99E-9AF3-9B0F-45CEFB6DA07B}"/>
              </a:ext>
            </a:extLst>
          </p:cNvPr>
          <p:cNvSpPr/>
          <p:nvPr/>
        </p:nvSpPr>
        <p:spPr>
          <a:xfrm>
            <a:off x="1028124" y="4871803"/>
            <a:ext cx="7483642" cy="173664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solidFill>
                  <a:schemeClr val="bg1"/>
                </a:solidFill>
                <a:cs typeface="Calibri" panose="020F0502020204030204" pitchFamily="34" charset="0"/>
              </a:rPr>
              <a:t>Using climate models, the scientist </a:t>
            </a:r>
            <a:r>
              <a:rPr lang="en-GB" sz="2000" b="1" dirty="0">
                <a:solidFill>
                  <a:schemeClr val="bg1"/>
                </a:solidFill>
                <a:cs typeface="Calibri" panose="020F0502020204030204" pitchFamily="34" charset="0"/>
              </a:rPr>
              <a:t>compared </a:t>
            </a:r>
            <a:r>
              <a:rPr lang="en-GB" sz="2000" dirty="0">
                <a:solidFill>
                  <a:schemeClr val="bg1"/>
                </a:solidFill>
                <a:cs typeface="Calibri" panose="020F0502020204030204" pitchFamily="34" charset="0"/>
              </a:rPr>
              <a:t>how hot heatwaves in Paris could be using two settings:</a:t>
            </a:r>
          </a:p>
          <a:p>
            <a:r>
              <a:rPr lang="en-GB" sz="2000" dirty="0">
                <a:solidFill>
                  <a:schemeClr val="bg1"/>
                </a:solidFill>
                <a:cs typeface="Calibri" panose="020F0502020204030204" pitchFamily="34" charset="0"/>
              </a:rPr>
              <a:t>1. Without global warming caused by humans</a:t>
            </a:r>
          </a:p>
          <a:p>
            <a:r>
              <a:rPr lang="en-GB" sz="2000" dirty="0">
                <a:solidFill>
                  <a:schemeClr val="bg1"/>
                </a:solidFill>
                <a:cs typeface="Calibri" panose="020F0502020204030204" pitchFamily="34" charset="0"/>
              </a:rPr>
              <a:t>2. With our current climate (where there is global warming caused by humans)</a:t>
            </a:r>
          </a:p>
        </p:txBody>
      </p:sp>
      <p:pic>
        <p:nvPicPr>
          <p:cNvPr id="5" name="Picture 4" descr="A person sitting at a desk with a computer&#10;&#10;Description automatically generated">
            <a:extLst>
              <a:ext uri="{FF2B5EF4-FFF2-40B4-BE49-F238E27FC236}">
                <a16:creationId xmlns:a16="http://schemas.microsoft.com/office/drawing/2014/main" id="{82848403-89D2-2498-D2E4-C9E51063B2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28124" y="1111109"/>
            <a:ext cx="7483642" cy="3446414"/>
          </a:xfrm>
          <a:prstGeom prst="rect">
            <a:avLst/>
          </a:prstGeom>
        </p:spPr>
      </p:pic>
    </p:spTree>
    <p:extLst>
      <p:ext uri="{BB962C8B-B14F-4D97-AF65-F5344CB8AC3E}">
        <p14:creationId xmlns:p14="http://schemas.microsoft.com/office/powerpoint/2010/main" val="1139457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AF356-B32A-A249-EB6D-5C6C73DA4DEB}"/>
              </a:ext>
            </a:extLst>
          </p:cNvPr>
          <p:cNvSpPr>
            <a:spLocks noGrp="1"/>
          </p:cNvSpPr>
          <p:nvPr>
            <p:ph type="title"/>
          </p:nvPr>
        </p:nvSpPr>
        <p:spPr>
          <a:xfrm>
            <a:off x="497610" y="208616"/>
            <a:ext cx="7586490" cy="841272"/>
          </a:xfrm>
        </p:spPr>
        <p:txBody>
          <a:bodyPr>
            <a:normAutofit fontScale="90000"/>
          </a:bodyPr>
          <a:lstStyle/>
          <a:p>
            <a:r>
              <a:rPr lang="en-GB" dirty="0">
                <a:latin typeface="+mn-lt"/>
              </a:rPr>
              <a:t>What did the climate scientists find out?</a:t>
            </a:r>
          </a:p>
        </p:txBody>
      </p:sp>
      <p:sp>
        <p:nvSpPr>
          <p:cNvPr id="10" name="TextBox 9">
            <a:extLst>
              <a:ext uri="{FF2B5EF4-FFF2-40B4-BE49-F238E27FC236}">
                <a16:creationId xmlns:a16="http://schemas.microsoft.com/office/drawing/2014/main" id="{8E0390A1-5864-E0AC-DF5D-C14656C9328E}"/>
              </a:ext>
            </a:extLst>
          </p:cNvPr>
          <p:cNvSpPr txBox="1"/>
          <p:nvPr/>
        </p:nvSpPr>
        <p:spPr>
          <a:xfrm>
            <a:off x="5013118" y="4235673"/>
            <a:ext cx="1667316" cy="307777"/>
          </a:xfrm>
          <a:prstGeom prst="rect">
            <a:avLst/>
          </a:prstGeom>
          <a:noFill/>
        </p:spPr>
        <p:txBody>
          <a:bodyPr wrap="none" rtlCol="0">
            <a:spAutoFit/>
          </a:bodyPr>
          <a:lstStyle/>
          <a:p>
            <a:r>
              <a:rPr lang="en-GB" sz="1400" dirty="0">
                <a:solidFill>
                  <a:schemeClr val="bg1"/>
                </a:solidFill>
              </a:rPr>
              <a:t>© NASA/JPL-Caltech</a:t>
            </a:r>
          </a:p>
        </p:txBody>
      </p:sp>
      <p:graphicFrame>
        <p:nvGraphicFramePr>
          <p:cNvPr id="15" name="Table 14">
            <a:extLst>
              <a:ext uri="{FF2B5EF4-FFF2-40B4-BE49-F238E27FC236}">
                <a16:creationId xmlns:a16="http://schemas.microsoft.com/office/drawing/2014/main" id="{8EFC6D19-B87F-FD92-858B-FA3272067D96}"/>
              </a:ext>
            </a:extLst>
          </p:cNvPr>
          <p:cNvGraphicFramePr>
            <a:graphicFrameLocks noGrp="1"/>
          </p:cNvGraphicFramePr>
          <p:nvPr>
            <p:extLst>
              <p:ext uri="{D42A27DB-BD31-4B8C-83A1-F6EECF244321}">
                <p14:modId xmlns:p14="http://schemas.microsoft.com/office/powerpoint/2010/main" val="3872283085"/>
              </p:ext>
            </p:extLst>
          </p:nvPr>
        </p:nvGraphicFramePr>
        <p:xfrm>
          <a:off x="778754" y="1894439"/>
          <a:ext cx="7586491" cy="4452466"/>
        </p:xfrm>
        <a:graphic>
          <a:graphicData uri="http://schemas.openxmlformats.org/drawingml/2006/table">
            <a:tbl>
              <a:tblPr firstRow="1" firstCol="1" bandRow="1">
                <a:tableStyleId>{5940675A-B579-460E-94D1-54222C63F5DA}</a:tableStyleId>
              </a:tblPr>
              <a:tblGrid>
                <a:gridCol w="1497334">
                  <a:extLst>
                    <a:ext uri="{9D8B030D-6E8A-4147-A177-3AD203B41FA5}">
                      <a16:colId xmlns:a16="http://schemas.microsoft.com/office/drawing/2014/main" val="251894095"/>
                    </a:ext>
                  </a:extLst>
                </a:gridCol>
                <a:gridCol w="1861197">
                  <a:extLst>
                    <a:ext uri="{9D8B030D-6E8A-4147-A177-3AD203B41FA5}">
                      <a16:colId xmlns:a16="http://schemas.microsoft.com/office/drawing/2014/main" val="814645598"/>
                    </a:ext>
                  </a:extLst>
                </a:gridCol>
                <a:gridCol w="1903751">
                  <a:extLst>
                    <a:ext uri="{9D8B030D-6E8A-4147-A177-3AD203B41FA5}">
                      <a16:colId xmlns:a16="http://schemas.microsoft.com/office/drawing/2014/main" val="2586292252"/>
                    </a:ext>
                  </a:extLst>
                </a:gridCol>
                <a:gridCol w="2324209">
                  <a:extLst>
                    <a:ext uri="{9D8B030D-6E8A-4147-A177-3AD203B41FA5}">
                      <a16:colId xmlns:a16="http://schemas.microsoft.com/office/drawing/2014/main" val="9741072"/>
                    </a:ext>
                  </a:extLst>
                </a:gridCol>
              </a:tblGrid>
              <a:tr h="1452443">
                <a:tc>
                  <a:txBody>
                    <a:bodyPr/>
                    <a:lstStyle/>
                    <a:p>
                      <a:pPr>
                        <a:lnSpc>
                          <a:spcPct val="107000"/>
                        </a:lnSpc>
                        <a:spcAft>
                          <a:spcPts val="800"/>
                        </a:spcAft>
                      </a:pPr>
                      <a:r>
                        <a:rPr lang="en-GB" sz="2000" b="1" kern="100" dirty="0">
                          <a:solidFill>
                            <a:srgbClr val="3C3C3C"/>
                          </a:solidFill>
                          <a:effectLst/>
                        </a:rPr>
                        <a:t>Heatwave (15 days)</a:t>
                      </a:r>
                      <a:endParaRPr lang="en-GB" sz="2000" b="1" kern="100" dirty="0">
                        <a:solidFill>
                          <a:srgbClr val="3C3C3C"/>
                        </a:solidFill>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nSpc>
                          <a:spcPct val="107000"/>
                        </a:lnSpc>
                        <a:spcAft>
                          <a:spcPts val="800"/>
                        </a:spcAft>
                      </a:pPr>
                      <a:r>
                        <a:rPr lang="en-GB" sz="2000" b="1" kern="100" dirty="0">
                          <a:solidFill>
                            <a:srgbClr val="3C3C3C"/>
                          </a:solidFill>
                          <a:effectLst/>
                        </a:rPr>
                        <a:t>Average Temperature over 15 days</a:t>
                      </a:r>
                      <a:endParaRPr lang="en-GB" sz="2000" b="1" kern="100" dirty="0">
                        <a:solidFill>
                          <a:srgbClr val="3C3C3C"/>
                        </a:solidFill>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nSpc>
                          <a:spcPct val="107000"/>
                        </a:lnSpc>
                        <a:spcAft>
                          <a:spcPts val="800"/>
                        </a:spcAft>
                      </a:pPr>
                      <a:r>
                        <a:rPr lang="en-GB" sz="2000" b="1" kern="100" dirty="0">
                          <a:solidFill>
                            <a:srgbClr val="3C3C3C"/>
                          </a:solidFill>
                          <a:effectLst/>
                        </a:rPr>
                        <a:t>Average daytime temperatures</a:t>
                      </a:r>
                      <a:endParaRPr lang="en-GB" sz="2000" b="1" kern="100" dirty="0">
                        <a:solidFill>
                          <a:srgbClr val="3C3C3C"/>
                        </a:solidFill>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nSpc>
                          <a:spcPct val="107000"/>
                        </a:lnSpc>
                        <a:spcAft>
                          <a:spcPts val="800"/>
                        </a:spcAft>
                      </a:pPr>
                      <a:r>
                        <a:rPr lang="en-GB" sz="2000" b="1" kern="100" dirty="0">
                          <a:solidFill>
                            <a:srgbClr val="3C3C3C"/>
                          </a:solidFill>
                          <a:effectLst/>
                        </a:rPr>
                        <a:t>Average nighttime temperatures</a:t>
                      </a:r>
                      <a:endParaRPr lang="en-GB" sz="2000" b="1" kern="100" dirty="0">
                        <a:solidFill>
                          <a:srgbClr val="3C3C3C"/>
                        </a:solidFill>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3833990863"/>
                  </a:ext>
                </a:extLst>
              </a:tr>
              <a:tr h="1547580">
                <a:tc>
                  <a:txBody>
                    <a:bodyPr/>
                    <a:lstStyle/>
                    <a:p>
                      <a:pPr>
                        <a:lnSpc>
                          <a:spcPct val="107000"/>
                        </a:lnSpc>
                        <a:spcAft>
                          <a:spcPts val="800"/>
                        </a:spcAft>
                      </a:pPr>
                      <a:r>
                        <a:rPr lang="en-GB" sz="2000" kern="100" dirty="0">
                          <a:solidFill>
                            <a:srgbClr val="3C3C3C"/>
                          </a:solidFill>
                          <a:effectLst/>
                        </a:rPr>
                        <a:t>Actual 2003 heatwave</a:t>
                      </a:r>
                    </a:p>
                    <a:p>
                      <a:pPr>
                        <a:lnSpc>
                          <a:spcPct val="107000"/>
                        </a:lnSpc>
                        <a:spcAft>
                          <a:spcPts val="800"/>
                        </a:spcAft>
                      </a:pPr>
                      <a:r>
                        <a:rPr lang="en-GB" sz="2000" kern="100" dirty="0">
                          <a:solidFill>
                            <a:srgbClr val="3C3C3C"/>
                          </a:solidFill>
                          <a:effectLst/>
                        </a:rPr>
                        <a:t> </a:t>
                      </a:r>
                      <a:endParaRPr lang="en-GB" sz="2000" kern="100" dirty="0">
                        <a:solidFill>
                          <a:srgbClr val="3C3C3C"/>
                        </a:solidFill>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nSpc>
                          <a:spcPct val="107000"/>
                        </a:lnSpc>
                        <a:spcAft>
                          <a:spcPts val="800"/>
                        </a:spcAft>
                      </a:pPr>
                      <a:r>
                        <a:rPr lang="en-GB" sz="2000" kern="100" dirty="0">
                          <a:solidFill>
                            <a:srgbClr val="3C3C3C"/>
                          </a:solidFill>
                          <a:effectLst/>
                        </a:rPr>
                        <a:t> 26.8 </a:t>
                      </a:r>
                      <a:r>
                        <a:rPr lang="en-GB" sz="2000" kern="0" dirty="0">
                          <a:solidFill>
                            <a:srgbClr val="3C3C3C"/>
                          </a:solidFill>
                          <a:effectLst/>
                        </a:rPr>
                        <a:t>°C</a:t>
                      </a:r>
                      <a:endParaRPr lang="en-GB" sz="2000" kern="100" dirty="0">
                        <a:solidFill>
                          <a:srgbClr val="3C3C3C"/>
                        </a:solidFill>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nSpc>
                          <a:spcPct val="107000"/>
                        </a:lnSpc>
                        <a:spcAft>
                          <a:spcPts val="800"/>
                        </a:spcAft>
                      </a:pPr>
                      <a:r>
                        <a:rPr lang="en-GB" sz="2000" kern="100" dirty="0">
                          <a:solidFill>
                            <a:srgbClr val="3C3C3C"/>
                          </a:solidFill>
                          <a:effectLst/>
                        </a:rPr>
                        <a:t>36.8</a:t>
                      </a:r>
                      <a:r>
                        <a:rPr lang="en-GB" sz="2000" kern="0" dirty="0">
                          <a:solidFill>
                            <a:srgbClr val="3C3C3C"/>
                          </a:solidFill>
                          <a:effectLst/>
                        </a:rPr>
                        <a:t>°C</a:t>
                      </a:r>
                      <a:endParaRPr lang="en-GB" sz="2000" kern="100" dirty="0">
                        <a:solidFill>
                          <a:srgbClr val="3C3C3C"/>
                        </a:solidFill>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nSpc>
                          <a:spcPct val="107000"/>
                        </a:lnSpc>
                        <a:spcAft>
                          <a:spcPts val="800"/>
                        </a:spcAft>
                      </a:pPr>
                      <a:r>
                        <a:rPr lang="en-GB" sz="2000" kern="100" dirty="0">
                          <a:solidFill>
                            <a:srgbClr val="3C3C3C"/>
                          </a:solidFill>
                          <a:effectLst/>
                        </a:rPr>
                        <a:t>16.8</a:t>
                      </a:r>
                      <a:r>
                        <a:rPr lang="en-GB" sz="2000" kern="0" dirty="0">
                          <a:solidFill>
                            <a:srgbClr val="3C3C3C"/>
                          </a:solidFill>
                          <a:effectLst/>
                        </a:rPr>
                        <a:t>°C </a:t>
                      </a:r>
                    </a:p>
                    <a:p>
                      <a:pPr>
                        <a:lnSpc>
                          <a:spcPct val="107000"/>
                        </a:lnSpc>
                        <a:spcAft>
                          <a:spcPts val="800"/>
                        </a:spcAft>
                      </a:pPr>
                      <a:r>
                        <a:rPr lang="en-GB" sz="2000" dirty="0">
                          <a:solidFill>
                            <a:srgbClr val="3C3C3C"/>
                          </a:solidFill>
                        </a:rPr>
                        <a:t>(possibly some tropical nights)</a:t>
                      </a:r>
                      <a:endParaRPr lang="en-GB" sz="2000" kern="100" dirty="0">
                        <a:solidFill>
                          <a:srgbClr val="3C3C3C"/>
                        </a:solidFill>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572890673"/>
                  </a:ext>
                </a:extLst>
              </a:tr>
              <a:tr h="1452443">
                <a:tc>
                  <a:txBody>
                    <a:bodyPr/>
                    <a:lstStyle/>
                    <a:p>
                      <a:pPr>
                        <a:lnSpc>
                          <a:spcPct val="107000"/>
                        </a:lnSpc>
                        <a:spcAft>
                          <a:spcPts val="800"/>
                        </a:spcAft>
                      </a:pPr>
                      <a:r>
                        <a:rPr lang="en-GB" sz="2000" kern="100" dirty="0">
                          <a:solidFill>
                            <a:srgbClr val="3C3C3C"/>
                          </a:solidFill>
                          <a:effectLst/>
                        </a:rPr>
                        <a:t>Heatwaves that might occur in the future</a:t>
                      </a:r>
                      <a:endParaRPr lang="en-GB" sz="2000" kern="100" dirty="0">
                        <a:solidFill>
                          <a:srgbClr val="3C3C3C"/>
                        </a:solidFill>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nSpc>
                          <a:spcPct val="107000"/>
                        </a:lnSpc>
                        <a:spcAft>
                          <a:spcPts val="800"/>
                        </a:spcAft>
                      </a:pPr>
                      <a:r>
                        <a:rPr lang="en-GB" sz="2000" kern="100" dirty="0">
                          <a:solidFill>
                            <a:srgbClr val="3C3C3C"/>
                          </a:solidFill>
                          <a:effectLst/>
                        </a:rPr>
                        <a:t>30.8 </a:t>
                      </a:r>
                      <a:r>
                        <a:rPr lang="en-GB" sz="2000" kern="0" dirty="0">
                          <a:solidFill>
                            <a:srgbClr val="3C3C3C"/>
                          </a:solidFill>
                          <a:effectLst/>
                        </a:rPr>
                        <a:t>°C</a:t>
                      </a:r>
                      <a:endParaRPr lang="en-GB" sz="2000" kern="100" dirty="0">
                        <a:solidFill>
                          <a:srgbClr val="3C3C3C"/>
                        </a:solidFill>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nSpc>
                          <a:spcPct val="107000"/>
                        </a:lnSpc>
                        <a:spcAft>
                          <a:spcPts val="800"/>
                        </a:spcAft>
                      </a:pPr>
                      <a:r>
                        <a:rPr lang="en-GB" sz="2000" kern="100" dirty="0">
                          <a:solidFill>
                            <a:srgbClr val="3C3C3C"/>
                          </a:solidFill>
                          <a:effectLst/>
                        </a:rPr>
                        <a:t>40.8 </a:t>
                      </a:r>
                      <a:r>
                        <a:rPr lang="en-GB" sz="2000" kern="0" dirty="0">
                          <a:solidFill>
                            <a:srgbClr val="3C3C3C"/>
                          </a:solidFill>
                          <a:effectLst/>
                        </a:rPr>
                        <a:t>°C</a:t>
                      </a:r>
                      <a:endParaRPr lang="en-GB" sz="2000" kern="100" dirty="0">
                        <a:solidFill>
                          <a:srgbClr val="3C3C3C"/>
                        </a:solidFill>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tc>
                  <a:txBody>
                    <a:bodyPr/>
                    <a:lstStyle/>
                    <a:p>
                      <a:pPr>
                        <a:lnSpc>
                          <a:spcPct val="107000"/>
                        </a:lnSpc>
                        <a:spcAft>
                          <a:spcPts val="800"/>
                        </a:spcAft>
                      </a:pPr>
                      <a:r>
                        <a:rPr lang="en-GB" sz="2000" kern="100" dirty="0">
                          <a:solidFill>
                            <a:srgbClr val="3C3C3C"/>
                          </a:solidFill>
                          <a:effectLst/>
                        </a:rPr>
                        <a:t>20.8</a:t>
                      </a:r>
                      <a:r>
                        <a:rPr lang="en-GB" sz="2000" kern="0" dirty="0">
                          <a:solidFill>
                            <a:srgbClr val="3C3C3C"/>
                          </a:solidFill>
                          <a:effectLst/>
                        </a:rPr>
                        <a:t>°C </a:t>
                      </a:r>
                    </a:p>
                    <a:p>
                      <a:pPr>
                        <a:lnSpc>
                          <a:spcPct val="107000"/>
                        </a:lnSpc>
                        <a:spcAft>
                          <a:spcPts val="800"/>
                        </a:spcAft>
                      </a:pPr>
                      <a:r>
                        <a:rPr lang="en-GB" sz="2000" dirty="0">
                          <a:solidFill>
                            <a:srgbClr val="3C3C3C"/>
                          </a:solidFill>
                        </a:rPr>
                        <a:t>(likely to have many tropical nights)</a:t>
                      </a:r>
                      <a:endParaRPr lang="en-GB" sz="2000" kern="100" dirty="0">
                        <a:solidFill>
                          <a:srgbClr val="3C3C3C"/>
                        </a:solidFill>
                        <a:effectLst/>
                        <a:latin typeface="Aptos" panose="020B0004020202020204" pitchFamily="34" charset="0"/>
                        <a:ea typeface="Aptos" panose="020B0004020202020204" pitchFamily="34" charset="0"/>
                        <a:cs typeface="Aptos" panose="020B0004020202020204" pitchFamily="34" charset="0"/>
                      </a:endParaRPr>
                    </a:p>
                  </a:txBody>
                  <a:tcPr marL="68580" marR="68580" marT="0" marB="0"/>
                </a:tc>
                <a:extLst>
                  <a:ext uri="{0D108BD9-81ED-4DB2-BD59-A6C34878D82A}">
                    <a16:rowId xmlns:a16="http://schemas.microsoft.com/office/drawing/2014/main" val="2974749426"/>
                  </a:ext>
                </a:extLst>
              </a:tr>
            </a:tbl>
          </a:graphicData>
        </a:graphic>
      </p:graphicFrame>
      <p:sp>
        <p:nvSpPr>
          <p:cNvPr id="16" name="TextBox 15">
            <a:extLst>
              <a:ext uri="{FF2B5EF4-FFF2-40B4-BE49-F238E27FC236}">
                <a16:creationId xmlns:a16="http://schemas.microsoft.com/office/drawing/2014/main" id="{FF741BC2-3837-B36F-3C83-DD5C40691EFB}"/>
              </a:ext>
            </a:extLst>
          </p:cNvPr>
          <p:cNvSpPr txBox="1"/>
          <p:nvPr/>
        </p:nvSpPr>
        <p:spPr>
          <a:xfrm>
            <a:off x="497610" y="965179"/>
            <a:ext cx="8268703" cy="707886"/>
          </a:xfrm>
          <a:prstGeom prst="rect">
            <a:avLst/>
          </a:prstGeom>
          <a:noFill/>
        </p:spPr>
        <p:txBody>
          <a:bodyPr wrap="square" rtlCol="0">
            <a:spAutoFit/>
          </a:bodyPr>
          <a:lstStyle/>
          <a:p>
            <a:r>
              <a:rPr lang="en-GB" sz="2000" dirty="0">
                <a:solidFill>
                  <a:srgbClr val="3C3C3C"/>
                </a:solidFill>
              </a:rPr>
              <a:t>Heatwaves hotter than the record setting 2003 heatwave are now possible. This table shows how much hotter they might be:</a:t>
            </a:r>
          </a:p>
        </p:txBody>
      </p:sp>
    </p:spTree>
    <p:extLst>
      <p:ext uri="{BB962C8B-B14F-4D97-AF65-F5344CB8AC3E}">
        <p14:creationId xmlns:p14="http://schemas.microsoft.com/office/powerpoint/2010/main" val="8160601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90C0809-0C14-86D3-289F-F0245E187CE5}"/>
              </a:ext>
            </a:extLst>
          </p:cNvPr>
          <p:cNvSpPr>
            <a:spLocks noGrp="1"/>
          </p:cNvSpPr>
          <p:nvPr>
            <p:ph type="title"/>
          </p:nvPr>
        </p:nvSpPr>
        <p:spPr>
          <a:xfrm>
            <a:off x="736484" y="276735"/>
            <a:ext cx="7886700" cy="804501"/>
          </a:xfrm>
        </p:spPr>
        <p:txBody>
          <a:bodyPr/>
          <a:lstStyle/>
          <a:p>
            <a:r>
              <a:rPr lang="en-GB" dirty="0"/>
              <a:t>Your turn to investigate</a:t>
            </a:r>
          </a:p>
        </p:txBody>
      </p:sp>
      <p:sp>
        <p:nvSpPr>
          <p:cNvPr id="5" name="Rectangle: Rounded Corners 4">
            <a:extLst>
              <a:ext uri="{FF2B5EF4-FFF2-40B4-BE49-F238E27FC236}">
                <a16:creationId xmlns:a16="http://schemas.microsoft.com/office/drawing/2014/main" id="{4A52B5AE-2407-5642-9270-F8D4BF8B4878}"/>
              </a:ext>
            </a:extLst>
          </p:cNvPr>
          <p:cNvSpPr/>
          <p:nvPr/>
        </p:nvSpPr>
        <p:spPr>
          <a:xfrm>
            <a:off x="628650" y="4749634"/>
            <a:ext cx="7886700" cy="1641228"/>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sz="2800" dirty="0"/>
              <a:t>Play ‘cups and cones’ </a:t>
            </a:r>
          </a:p>
          <a:p>
            <a:pPr algn="ctr"/>
            <a:r>
              <a:rPr lang="en-GB" sz="2000" dirty="0"/>
              <a:t>Half the players try to turn all the cones into a cup.</a:t>
            </a:r>
          </a:p>
          <a:p>
            <a:pPr algn="ctr"/>
            <a:r>
              <a:rPr lang="en-GB" sz="2000" dirty="0"/>
              <a:t>The other players try to turn all the cups into cones.</a:t>
            </a:r>
          </a:p>
          <a:p>
            <a:pPr algn="ctr"/>
            <a:r>
              <a:rPr lang="en-GB" sz="2000" dirty="0"/>
              <a:t>No guarding of cones or cups!</a:t>
            </a:r>
          </a:p>
        </p:txBody>
      </p:sp>
      <p:pic>
        <p:nvPicPr>
          <p:cNvPr id="3" name="Picture 2" descr="A pink cone on grass&#10;&#10;Description automatically generated">
            <a:extLst>
              <a:ext uri="{FF2B5EF4-FFF2-40B4-BE49-F238E27FC236}">
                <a16:creationId xmlns:a16="http://schemas.microsoft.com/office/drawing/2014/main" id="{E4541DE7-E5A4-A11D-5FFE-5E19FEDD71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6484" y="2006905"/>
            <a:ext cx="3229229" cy="2421922"/>
          </a:xfrm>
          <a:prstGeom prst="rect">
            <a:avLst/>
          </a:prstGeom>
        </p:spPr>
      </p:pic>
      <p:pic>
        <p:nvPicPr>
          <p:cNvPr id="6" name="Picture 5" descr="A red bowl on grass&#10;&#10;Description automatically generated">
            <a:extLst>
              <a:ext uri="{FF2B5EF4-FFF2-40B4-BE49-F238E27FC236}">
                <a16:creationId xmlns:a16="http://schemas.microsoft.com/office/drawing/2014/main" id="{FDA313AB-F622-5AB7-5BE2-8D894AC07E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09846" y="2006904"/>
            <a:ext cx="3229230" cy="2421923"/>
          </a:xfrm>
          <a:prstGeom prst="rect">
            <a:avLst/>
          </a:prstGeom>
        </p:spPr>
      </p:pic>
      <p:sp>
        <p:nvSpPr>
          <p:cNvPr id="8" name="TextBox 7">
            <a:extLst>
              <a:ext uri="{FF2B5EF4-FFF2-40B4-BE49-F238E27FC236}">
                <a16:creationId xmlns:a16="http://schemas.microsoft.com/office/drawing/2014/main" id="{F3C6BCB8-2823-80A4-F914-111C723F031B}"/>
              </a:ext>
            </a:extLst>
          </p:cNvPr>
          <p:cNvSpPr txBox="1"/>
          <p:nvPr/>
        </p:nvSpPr>
        <p:spPr>
          <a:xfrm>
            <a:off x="2740033" y="3883161"/>
            <a:ext cx="1299411" cy="523220"/>
          </a:xfrm>
          <a:prstGeom prst="rect">
            <a:avLst/>
          </a:prstGeom>
          <a:noFill/>
        </p:spPr>
        <p:txBody>
          <a:bodyPr wrap="square" rtlCol="0">
            <a:spAutoFit/>
          </a:bodyPr>
          <a:lstStyle/>
          <a:p>
            <a:r>
              <a:rPr lang="en-GB" sz="2800" dirty="0">
                <a:solidFill>
                  <a:schemeClr val="bg1"/>
                </a:solidFill>
              </a:rPr>
              <a:t>Cones</a:t>
            </a:r>
          </a:p>
        </p:txBody>
      </p:sp>
      <p:sp>
        <p:nvSpPr>
          <p:cNvPr id="9" name="TextBox 8">
            <a:extLst>
              <a:ext uri="{FF2B5EF4-FFF2-40B4-BE49-F238E27FC236}">
                <a16:creationId xmlns:a16="http://schemas.microsoft.com/office/drawing/2014/main" id="{E6E5CBB6-4FF9-4E7A-5D47-6D8665640CB2}"/>
              </a:ext>
            </a:extLst>
          </p:cNvPr>
          <p:cNvSpPr txBox="1"/>
          <p:nvPr/>
        </p:nvSpPr>
        <p:spPr>
          <a:xfrm>
            <a:off x="7215939" y="3883161"/>
            <a:ext cx="1299411" cy="523220"/>
          </a:xfrm>
          <a:prstGeom prst="rect">
            <a:avLst/>
          </a:prstGeom>
          <a:noFill/>
        </p:spPr>
        <p:txBody>
          <a:bodyPr wrap="square" rtlCol="0">
            <a:spAutoFit/>
          </a:bodyPr>
          <a:lstStyle/>
          <a:p>
            <a:r>
              <a:rPr lang="en-GB" sz="2800" dirty="0">
                <a:solidFill>
                  <a:schemeClr val="bg1"/>
                </a:solidFill>
              </a:rPr>
              <a:t>Cups</a:t>
            </a:r>
          </a:p>
        </p:txBody>
      </p:sp>
      <p:sp>
        <p:nvSpPr>
          <p:cNvPr id="2" name="Rectangle: Rounded Corners 1">
            <a:extLst>
              <a:ext uri="{FF2B5EF4-FFF2-40B4-BE49-F238E27FC236}">
                <a16:creationId xmlns:a16="http://schemas.microsoft.com/office/drawing/2014/main" id="{AE0294A9-B9A9-B3CC-B967-064F0882E6D0}"/>
              </a:ext>
            </a:extLst>
          </p:cNvPr>
          <p:cNvSpPr/>
          <p:nvPr/>
        </p:nvSpPr>
        <p:spPr>
          <a:xfrm>
            <a:off x="736484" y="1174122"/>
            <a:ext cx="7502592" cy="511977"/>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t>What happens to your pulse rate after exercise?</a:t>
            </a:r>
          </a:p>
        </p:txBody>
      </p:sp>
    </p:spTree>
    <p:extLst>
      <p:ext uri="{BB962C8B-B14F-4D97-AF65-F5344CB8AC3E}">
        <p14:creationId xmlns:p14="http://schemas.microsoft.com/office/powerpoint/2010/main" val="22461129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90C0809-0C14-86D3-289F-F0245E187CE5}"/>
              </a:ext>
            </a:extLst>
          </p:cNvPr>
          <p:cNvSpPr>
            <a:spLocks noGrp="1"/>
          </p:cNvSpPr>
          <p:nvPr>
            <p:ph type="title"/>
          </p:nvPr>
        </p:nvSpPr>
        <p:spPr>
          <a:xfrm>
            <a:off x="628650" y="230215"/>
            <a:ext cx="7886700" cy="804501"/>
          </a:xfrm>
        </p:spPr>
        <p:txBody>
          <a:bodyPr/>
          <a:lstStyle/>
          <a:p>
            <a:r>
              <a:rPr lang="en-GB" dirty="0"/>
              <a:t>Plan your next activity</a:t>
            </a:r>
          </a:p>
        </p:txBody>
      </p:sp>
      <p:sp>
        <p:nvSpPr>
          <p:cNvPr id="5" name="Rectangle: Rounded Corners 4">
            <a:extLst>
              <a:ext uri="{FF2B5EF4-FFF2-40B4-BE49-F238E27FC236}">
                <a16:creationId xmlns:a16="http://schemas.microsoft.com/office/drawing/2014/main" id="{4A52B5AE-2407-5642-9270-F8D4BF8B4878}"/>
              </a:ext>
            </a:extLst>
          </p:cNvPr>
          <p:cNvSpPr/>
          <p:nvPr/>
        </p:nvSpPr>
        <p:spPr>
          <a:xfrm>
            <a:off x="628650" y="5526378"/>
            <a:ext cx="7886700" cy="804502"/>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dirty="0"/>
              <a:t>Can you think of a ‘high impact’ exercise that might increase your heart rate more than cups and cones?  </a:t>
            </a:r>
          </a:p>
        </p:txBody>
      </p:sp>
      <p:pic>
        <p:nvPicPr>
          <p:cNvPr id="3" name="Picture 2">
            <a:extLst>
              <a:ext uri="{FF2B5EF4-FFF2-40B4-BE49-F238E27FC236}">
                <a16:creationId xmlns:a16="http://schemas.microsoft.com/office/drawing/2014/main" id="{09B6FB8F-41D0-C81F-D8B1-6DF99BA14B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9915" y="1189747"/>
            <a:ext cx="2759283" cy="1740161"/>
          </a:xfrm>
          <a:prstGeom prst="rect">
            <a:avLst/>
          </a:prstGeom>
        </p:spPr>
      </p:pic>
      <p:pic>
        <p:nvPicPr>
          <p:cNvPr id="6" name="Picture 5">
            <a:extLst>
              <a:ext uri="{FF2B5EF4-FFF2-40B4-BE49-F238E27FC236}">
                <a16:creationId xmlns:a16="http://schemas.microsoft.com/office/drawing/2014/main" id="{F8605928-4692-330F-8C33-DA3C0C132A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67963" y="3305150"/>
            <a:ext cx="1995355" cy="1805187"/>
          </a:xfrm>
          <a:prstGeom prst="rect">
            <a:avLst/>
          </a:prstGeom>
        </p:spPr>
      </p:pic>
      <p:pic>
        <p:nvPicPr>
          <p:cNvPr id="11" name="Picture 10">
            <a:extLst>
              <a:ext uri="{FF2B5EF4-FFF2-40B4-BE49-F238E27FC236}">
                <a16:creationId xmlns:a16="http://schemas.microsoft.com/office/drawing/2014/main" id="{22AEE68F-E706-E168-8AE7-0A22B8D087F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96066" y="1186969"/>
            <a:ext cx="2059499" cy="1740161"/>
          </a:xfrm>
          <a:prstGeom prst="rect">
            <a:avLst/>
          </a:prstGeom>
        </p:spPr>
      </p:pic>
      <p:pic>
        <p:nvPicPr>
          <p:cNvPr id="13" name="Picture 12" descr="A group of kids playing with a rope&#10;&#10;Description automatically generated">
            <a:extLst>
              <a:ext uri="{FF2B5EF4-FFF2-40B4-BE49-F238E27FC236}">
                <a16:creationId xmlns:a16="http://schemas.microsoft.com/office/drawing/2014/main" id="{586E910E-25A9-CF26-D456-2C0DD07BB9D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539012" y="3305150"/>
            <a:ext cx="1976338" cy="1800818"/>
          </a:xfrm>
          <a:prstGeom prst="rect">
            <a:avLst/>
          </a:prstGeom>
        </p:spPr>
      </p:pic>
      <p:pic>
        <p:nvPicPr>
          <p:cNvPr id="14" name="Google Shape;1007;p16" descr="Icon&#10;&#10;Description automatically generated">
            <a:extLst>
              <a:ext uri="{FF2B5EF4-FFF2-40B4-BE49-F238E27FC236}">
                <a16:creationId xmlns:a16="http://schemas.microsoft.com/office/drawing/2014/main" id="{AB2836A0-EDDA-502C-6D6A-76258FBAEDEC}"/>
              </a:ext>
            </a:extLst>
          </p:cNvPr>
          <p:cNvPicPr preferRelativeResize="0"/>
          <p:nvPr/>
        </p:nvPicPr>
        <p:blipFill rotWithShape="1">
          <a:blip r:embed="rId7">
            <a:alphaModFix/>
          </a:blip>
          <a:srcRect/>
          <a:stretch/>
        </p:blipFill>
        <p:spPr>
          <a:xfrm>
            <a:off x="8280140" y="125337"/>
            <a:ext cx="720000" cy="720000"/>
          </a:xfrm>
          <a:prstGeom prst="rect">
            <a:avLst/>
          </a:prstGeom>
          <a:noFill/>
          <a:ln>
            <a:noFill/>
          </a:ln>
        </p:spPr>
      </p:pic>
      <p:sp>
        <p:nvSpPr>
          <p:cNvPr id="4" name="TextBox 3">
            <a:extLst>
              <a:ext uri="{FF2B5EF4-FFF2-40B4-BE49-F238E27FC236}">
                <a16:creationId xmlns:a16="http://schemas.microsoft.com/office/drawing/2014/main" id="{D66E3652-D501-84C1-ED89-C5992864E6A1}"/>
              </a:ext>
            </a:extLst>
          </p:cNvPr>
          <p:cNvSpPr txBox="1"/>
          <p:nvPr/>
        </p:nvSpPr>
        <p:spPr>
          <a:xfrm rot="16200000">
            <a:off x="2869334" y="1986667"/>
            <a:ext cx="1649896" cy="276999"/>
          </a:xfrm>
          <a:prstGeom prst="rect">
            <a:avLst/>
          </a:prstGeom>
          <a:noFill/>
        </p:spPr>
        <p:txBody>
          <a:bodyPr wrap="square">
            <a:spAutoFit/>
          </a:bodyPr>
          <a:lstStyle/>
          <a:p>
            <a:r>
              <a:rPr lang="en-GB" sz="1200" dirty="0"/>
              <a:t>© </a:t>
            </a:r>
            <a:r>
              <a:rPr lang="en-GB" sz="1200" dirty="0">
                <a:hlinkClick r:id="rId8"/>
              </a:rPr>
              <a:t>Drew And Merissa</a:t>
            </a:r>
            <a:endParaRPr lang="en-GB" sz="1200" dirty="0"/>
          </a:p>
        </p:txBody>
      </p:sp>
      <p:sp>
        <p:nvSpPr>
          <p:cNvPr id="10" name="TextBox 9">
            <a:extLst>
              <a:ext uri="{FF2B5EF4-FFF2-40B4-BE49-F238E27FC236}">
                <a16:creationId xmlns:a16="http://schemas.microsoft.com/office/drawing/2014/main" id="{1BD5A2DD-D532-B41A-F6DE-C546FFAACE97}"/>
              </a:ext>
            </a:extLst>
          </p:cNvPr>
          <p:cNvSpPr txBox="1"/>
          <p:nvPr/>
        </p:nvSpPr>
        <p:spPr>
          <a:xfrm rot="16200000">
            <a:off x="2671485" y="4248373"/>
            <a:ext cx="1418427" cy="276999"/>
          </a:xfrm>
          <a:prstGeom prst="rect">
            <a:avLst/>
          </a:prstGeom>
          <a:noFill/>
        </p:spPr>
        <p:txBody>
          <a:bodyPr wrap="square">
            <a:spAutoFit/>
          </a:bodyPr>
          <a:lstStyle/>
          <a:p>
            <a:r>
              <a:rPr lang="en-GB" sz="1200" dirty="0"/>
              <a:t>© </a:t>
            </a:r>
            <a:r>
              <a:rPr lang="en-GB" sz="1200" dirty="0">
                <a:hlinkClick r:id="rId9"/>
              </a:rPr>
              <a:t>Kim Brookes</a:t>
            </a:r>
            <a:endParaRPr lang="en-GB" sz="1200" dirty="0"/>
          </a:p>
        </p:txBody>
      </p:sp>
      <p:sp>
        <p:nvSpPr>
          <p:cNvPr id="15" name="TextBox 14">
            <a:extLst>
              <a:ext uri="{FF2B5EF4-FFF2-40B4-BE49-F238E27FC236}">
                <a16:creationId xmlns:a16="http://schemas.microsoft.com/office/drawing/2014/main" id="{62EF5CC8-8D45-AF02-BE23-84027DE30A98}"/>
              </a:ext>
            </a:extLst>
          </p:cNvPr>
          <p:cNvSpPr txBox="1"/>
          <p:nvPr/>
        </p:nvSpPr>
        <p:spPr>
          <a:xfrm rot="16200000">
            <a:off x="6653600" y="2066865"/>
            <a:ext cx="1480930" cy="276999"/>
          </a:xfrm>
          <a:prstGeom prst="rect">
            <a:avLst/>
          </a:prstGeom>
          <a:noFill/>
        </p:spPr>
        <p:txBody>
          <a:bodyPr wrap="square">
            <a:spAutoFit/>
          </a:bodyPr>
          <a:lstStyle/>
          <a:p>
            <a:r>
              <a:rPr lang="en-GB" sz="1200" dirty="0"/>
              <a:t>© </a:t>
            </a:r>
            <a:r>
              <a:rPr lang="en-GB" sz="1200" dirty="0">
                <a:hlinkClick r:id="rId10"/>
              </a:rPr>
              <a:t>Andrew Fitzhugh</a:t>
            </a:r>
            <a:endParaRPr lang="en-GB" sz="1200" dirty="0"/>
          </a:p>
        </p:txBody>
      </p:sp>
      <p:pic>
        <p:nvPicPr>
          <p:cNvPr id="17" name="Picture 16" descr="A group of kids playing football&#10;&#10;Description automatically generated">
            <a:extLst>
              <a:ext uri="{FF2B5EF4-FFF2-40B4-BE49-F238E27FC236}">
                <a16:creationId xmlns:a16="http://schemas.microsoft.com/office/drawing/2014/main" id="{F44DCC55-19F8-D689-47CE-F7500E349AD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798079" y="3343171"/>
            <a:ext cx="2444120" cy="1767166"/>
          </a:xfrm>
          <a:prstGeom prst="rect">
            <a:avLst/>
          </a:prstGeom>
        </p:spPr>
      </p:pic>
    </p:spTree>
    <p:extLst>
      <p:ext uri="{BB962C8B-B14F-4D97-AF65-F5344CB8AC3E}">
        <p14:creationId xmlns:p14="http://schemas.microsoft.com/office/powerpoint/2010/main" val="2309844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F288F10-C7DD-17B8-E1BF-AE0D7ACC35A8}"/>
              </a:ext>
            </a:extLst>
          </p:cNvPr>
          <p:cNvSpPr txBox="1"/>
          <p:nvPr/>
        </p:nvSpPr>
        <p:spPr>
          <a:xfrm>
            <a:off x="1836244" y="4004970"/>
            <a:ext cx="7044638" cy="1938992"/>
          </a:xfrm>
          <a:prstGeom prst="rect">
            <a:avLst/>
          </a:prstGeom>
          <a:noFill/>
        </p:spPr>
        <p:txBody>
          <a:bodyPr wrap="square" rtlCol="0">
            <a:spAutoFit/>
          </a:bodyPr>
          <a:lstStyle/>
          <a:p>
            <a:pPr>
              <a:spcAft>
                <a:spcPts val="1200"/>
              </a:spcAft>
            </a:pPr>
            <a:r>
              <a:rPr lang="en-GB" sz="2000" dirty="0">
                <a:solidFill>
                  <a:srgbClr val="3C3C3C"/>
                </a:solidFill>
              </a:rPr>
              <a:t>Would it be a good idea to have breaks when doing any of these activities?</a:t>
            </a:r>
          </a:p>
          <a:p>
            <a:pPr>
              <a:spcAft>
                <a:spcPts val="1200"/>
              </a:spcAft>
            </a:pPr>
            <a:r>
              <a:rPr lang="en-GB" sz="2000" dirty="0">
                <a:solidFill>
                  <a:srgbClr val="3C3C3C"/>
                </a:solidFill>
              </a:rPr>
              <a:t>Would having breaks be more or less important on a hot day? Why/ why not?</a:t>
            </a:r>
          </a:p>
          <a:p>
            <a:pPr>
              <a:spcAft>
                <a:spcPts val="1200"/>
              </a:spcAft>
            </a:pPr>
            <a:r>
              <a:rPr lang="en-GB" sz="2000" dirty="0">
                <a:solidFill>
                  <a:srgbClr val="3C3C3C"/>
                </a:solidFill>
              </a:rPr>
              <a:t>Do you have any other advice?</a:t>
            </a:r>
          </a:p>
        </p:txBody>
      </p:sp>
      <p:sp>
        <p:nvSpPr>
          <p:cNvPr id="5" name="Title 4">
            <a:extLst>
              <a:ext uri="{FF2B5EF4-FFF2-40B4-BE49-F238E27FC236}">
                <a16:creationId xmlns:a16="http://schemas.microsoft.com/office/drawing/2014/main" id="{F06D3730-101F-D91A-25F0-434DE096EE53}"/>
              </a:ext>
            </a:extLst>
          </p:cNvPr>
          <p:cNvSpPr>
            <a:spLocks noGrp="1"/>
          </p:cNvSpPr>
          <p:nvPr>
            <p:ph type="title"/>
          </p:nvPr>
        </p:nvSpPr>
        <p:spPr>
          <a:xfrm>
            <a:off x="628648" y="175374"/>
            <a:ext cx="7886700" cy="1325562"/>
          </a:xfrm>
        </p:spPr>
        <p:txBody>
          <a:bodyPr/>
          <a:lstStyle/>
          <a:p>
            <a:r>
              <a:rPr lang="en-GB" dirty="0">
                <a:latin typeface="+mn-lt"/>
              </a:rPr>
              <a:t>What did you find out?</a:t>
            </a:r>
          </a:p>
        </p:txBody>
      </p:sp>
      <p:sp>
        <p:nvSpPr>
          <p:cNvPr id="4" name="TextBox 3">
            <a:extLst>
              <a:ext uri="{FF2B5EF4-FFF2-40B4-BE49-F238E27FC236}">
                <a16:creationId xmlns:a16="http://schemas.microsoft.com/office/drawing/2014/main" id="{74C9EB7F-4EE0-969A-CF58-21701AE335D4}"/>
              </a:ext>
            </a:extLst>
          </p:cNvPr>
          <p:cNvSpPr txBox="1"/>
          <p:nvPr/>
        </p:nvSpPr>
        <p:spPr>
          <a:xfrm>
            <a:off x="1836244" y="1550973"/>
            <a:ext cx="7163896" cy="1323439"/>
          </a:xfrm>
          <a:prstGeom prst="rect">
            <a:avLst/>
          </a:prstGeom>
          <a:noFill/>
        </p:spPr>
        <p:txBody>
          <a:bodyPr wrap="square" rtlCol="0">
            <a:spAutoFit/>
          </a:bodyPr>
          <a:lstStyle/>
          <a:p>
            <a:pPr>
              <a:spcAft>
                <a:spcPts val="1200"/>
              </a:spcAft>
            </a:pPr>
            <a:r>
              <a:rPr lang="en-GB" sz="2000" dirty="0">
                <a:solidFill>
                  <a:srgbClr val="3C3C3C"/>
                </a:solidFill>
              </a:rPr>
              <a:t>What was your resting heart rate?</a:t>
            </a:r>
          </a:p>
          <a:p>
            <a:pPr>
              <a:spcAft>
                <a:spcPts val="1200"/>
              </a:spcAft>
            </a:pPr>
            <a:r>
              <a:rPr lang="en-GB" sz="2000" dirty="0">
                <a:solidFill>
                  <a:srgbClr val="3C3C3C"/>
                </a:solidFill>
              </a:rPr>
              <a:t>What was your heart rate after cups and cones?</a:t>
            </a:r>
          </a:p>
          <a:p>
            <a:pPr>
              <a:spcAft>
                <a:spcPts val="1200"/>
              </a:spcAft>
            </a:pPr>
            <a:r>
              <a:rPr lang="en-GB" sz="2000" dirty="0">
                <a:solidFill>
                  <a:srgbClr val="3C3C3C"/>
                </a:solidFill>
              </a:rPr>
              <a:t>What was your heart rate after the exercise that you planned?</a:t>
            </a:r>
          </a:p>
        </p:txBody>
      </p:sp>
      <p:pic>
        <p:nvPicPr>
          <p:cNvPr id="9" name="Google Shape;1007;p16" descr="Icon&#10;&#10;Description automatically generated">
            <a:extLst>
              <a:ext uri="{FF2B5EF4-FFF2-40B4-BE49-F238E27FC236}">
                <a16:creationId xmlns:a16="http://schemas.microsoft.com/office/drawing/2014/main" id="{A47DD0C4-84F4-B9C3-1C8D-3236E0B4A08B}"/>
              </a:ext>
            </a:extLst>
          </p:cNvPr>
          <p:cNvPicPr preferRelativeResize="0"/>
          <p:nvPr/>
        </p:nvPicPr>
        <p:blipFill rotWithShape="1">
          <a:blip r:embed="rId3">
            <a:alphaModFix/>
          </a:blip>
          <a:srcRect/>
          <a:stretch/>
        </p:blipFill>
        <p:spPr>
          <a:xfrm>
            <a:off x="8280140" y="125337"/>
            <a:ext cx="720000" cy="720000"/>
          </a:xfrm>
          <a:prstGeom prst="rect">
            <a:avLst/>
          </a:prstGeom>
          <a:noFill/>
          <a:ln>
            <a:noFill/>
          </a:ln>
        </p:spPr>
      </p:pic>
      <p:pic>
        <p:nvPicPr>
          <p:cNvPr id="7" name="Picture 6" descr="A blue magnifying glass on a white circle&#10;&#10;Description automatically generated">
            <a:extLst>
              <a:ext uri="{FF2B5EF4-FFF2-40B4-BE49-F238E27FC236}">
                <a16:creationId xmlns:a16="http://schemas.microsoft.com/office/drawing/2014/main" id="{B9C960D3-C886-98AC-B90F-676EE7E297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4345" y="1500936"/>
            <a:ext cx="900000" cy="900000"/>
          </a:xfrm>
          <a:prstGeom prst="rect">
            <a:avLst/>
          </a:prstGeom>
        </p:spPr>
      </p:pic>
      <p:pic>
        <p:nvPicPr>
          <p:cNvPr id="6" name="Picture 5" descr="A green and white circle with a black background&#10;&#10;Description automatically generated">
            <a:extLst>
              <a:ext uri="{FF2B5EF4-FFF2-40B4-BE49-F238E27FC236}">
                <a16:creationId xmlns:a16="http://schemas.microsoft.com/office/drawing/2014/main" id="{04114970-5795-3C77-799E-9174A16B6A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4345" y="4004970"/>
            <a:ext cx="900000" cy="900000"/>
          </a:xfrm>
          <a:prstGeom prst="rect">
            <a:avLst/>
          </a:prstGeom>
        </p:spPr>
      </p:pic>
    </p:spTree>
    <p:extLst>
      <p:ext uri="{BB962C8B-B14F-4D97-AF65-F5344CB8AC3E}">
        <p14:creationId xmlns:p14="http://schemas.microsoft.com/office/powerpoint/2010/main" val="28288851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9" y="120157"/>
            <a:ext cx="7886700" cy="1086951"/>
          </a:xfrm>
        </p:spPr>
        <p:txBody>
          <a:bodyPr/>
          <a:lstStyle/>
          <a:p>
            <a:r>
              <a:rPr lang="en-GB" dirty="0">
                <a:latin typeface="+mn-lt"/>
              </a:rPr>
              <a:t>How will this information help?</a:t>
            </a:r>
          </a:p>
        </p:txBody>
      </p:sp>
      <p:pic>
        <p:nvPicPr>
          <p:cNvPr id="5" name="Image2" descr="A close-up of a wall with plants&#10;&#10;Description automatically generated">
            <a:extLst>
              <a:ext uri="{FF2B5EF4-FFF2-40B4-BE49-F238E27FC236}">
                <a16:creationId xmlns:a16="http://schemas.microsoft.com/office/drawing/2014/main" id="{751704FC-7790-CA0D-A111-C3B7783B86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628648" y="4078791"/>
            <a:ext cx="4318107" cy="2560916"/>
          </a:xfrm>
          <a:prstGeom prst="rect">
            <a:avLst/>
          </a:prstGeom>
        </p:spPr>
      </p:pic>
      <p:sp>
        <p:nvSpPr>
          <p:cNvPr id="8" name="TextBox 7">
            <a:extLst>
              <a:ext uri="{FF2B5EF4-FFF2-40B4-BE49-F238E27FC236}">
                <a16:creationId xmlns:a16="http://schemas.microsoft.com/office/drawing/2014/main" id="{427AC3B8-EBC2-C2A6-42CE-F03F8A5C0585}"/>
              </a:ext>
            </a:extLst>
          </p:cNvPr>
          <p:cNvSpPr txBox="1"/>
          <p:nvPr/>
        </p:nvSpPr>
        <p:spPr>
          <a:xfrm>
            <a:off x="628648" y="1207108"/>
            <a:ext cx="8396082" cy="2246769"/>
          </a:xfrm>
          <a:prstGeom prst="rect">
            <a:avLst/>
          </a:prstGeom>
          <a:noFill/>
        </p:spPr>
        <p:txBody>
          <a:bodyPr wrap="square">
            <a:spAutoFit/>
          </a:bodyPr>
          <a:lstStyle/>
          <a:p>
            <a:r>
              <a:rPr lang="en-GB" sz="2000" dirty="0">
                <a:solidFill>
                  <a:srgbClr val="3C3C3C"/>
                </a:solidFill>
              </a:rPr>
              <a:t>The City of Paris is working with climate scientists. They plan to: </a:t>
            </a:r>
          </a:p>
          <a:p>
            <a:pPr marL="342900" indent="-342900">
              <a:buFont typeface="Arial" panose="020B0604020202020204" pitchFamily="34" charset="0"/>
              <a:buChar char="•"/>
            </a:pPr>
            <a:r>
              <a:rPr lang="en-GB" sz="2000" dirty="0">
                <a:solidFill>
                  <a:srgbClr val="3C3C3C"/>
                </a:solidFill>
              </a:rPr>
              <a:t>plant more trees</a:t>
            </a:r>
          </a:p>
          <a:p>
            <a:pPr marL="342900" indent="-342900">
              <a:buFont typeface="Arial" panose="020B0604020202020204" pitchFamily="34" charset="0"/>
              <a:buChar char="•"/>
            </a:pPr>
            <a:r>
              <a:rPr lang="en-GB" sz="2000" dirty="0">
                <a:solidFill>
                  <a:srgbClr val="3C3C3C"/>
                </a:solidFill>
              </a:rPr>
              <a:t>cover buildings with vertical greenery (see image below)</a:t>
            </a:r>
          </a:p>
          <a:p>
            <a:pPr marL="342900" indent="-342900">
              <a:buFont typeface="Arial" panose="020B0604020202020204" pitchFamily="34" charset="0"/>
              <a:buChar char="•"/>
            </a:pPr>
            <a:r>
              <a:rPr lang="en-GB" sz="2000" dirty="0">
                <a:solidFill>
                  <a:srgbClr val="3C3C3C"/>
                </a:solidFill>
              </a:rPr>
              <a:t>paint rooftops white</a:t>
            </a:r>
          </a:p>
          <a:p>
            <a:pPr marL="342900" indent="-342900">
              <a:buFont typeface="Arial" panose="020B0604020202020204" pitchFamily="34" charset="0"/>
              <a:buChar char="•"/>
            </a:pPr>
            <a:r>
              <a:rPr lang="en-GB" sz="2000" dirty="0">
                <a:solidFill>
                  <a:srgbClr val="3C3C3C"/>
                </a:solidFill>
              </a:rPr>
              <a:t>advise people to use blackout blinds and open windows (instead of using air conditioning) </a:t>
            </a:r>
          </a:p>
          <a:p>
            <a:pPr marL="342900" indent="-342900">
              <a:buFont typeface="Arial" panose="020B0604020202020204" pitchFamily="34" charset="0"/>
              <a:buChar char="•"/>
            </a:pPr>
            <a:r>
              <a:rPr lang="en-GB" sz="2000" dirty="0">
                <a:solidFill>
                  <a:srgbClr val="3C3C3C"/>
                </a:solidFill>
              </a:rPr>
              <a:t>suggest adapting working hours to avoid hottest part of the day</a:t>
            </a:r>
          </a:p>
        </p:txBody>
      </p:sp>
      <p:sp>
        <p:nvSpPr>
          <p:cNvPr id="10" name="TextBox 9">
            <a:extLst>
              <a:ext uri="{FF2B5EF4-FFF2-40B4-BE49-F238E27FC236}">
                <a16:creationId xmlns:a16="http://schemas.microsoft.com/office/drawing/2014/main" id="{F1F7EFA0-72E8-3BC7-A282-7A4F2695D382}"/>
              </a:ext>
            </a:extLst>
          </p:cNvPr>
          <p:cNvSpPr txBox="1"/>
          <p:nvPr/>
        </p:nvSpPr>
        <p:spPr>
          <a:xfrm>
            <a:off x="5096656" y="4078791"/>
            <a:ext cx="3822492" cy="1938992"/>
          </a:xfrm>
          <a:prstGeom prst="rect">
            <a:avLst/>
          </a:prstGeom>
          <a:noFill/>
        </p:spPr>
        <p:txBody>
          <a:bodyPr wrap="square">
            <a:spAutoFit/>
          </a:bodyPr>
          <a:lstStyle/>
          <a:p>
            <a:r>
              <a:rPr lang="en-GB" sz="2000" dirty="0">
                <a:solidFill>
                  <a:srgbClr val="3C3C3C"/>
                </a:solidFill>
              </a:rPr>
              <a:t>Climate models could be used to help other cities prepare for sports events. </a:t>
            </a:r>
          </a:p>
          <a:p>
            <a:endParaRPr lang="en-GB" sz="2000" dirty="0">
              <a:solidFill>
                <a:srgbClr val="3C3C3C"/>
              </a:solidFill>
            </a:endParaRPr>
          </a:p>
          <a:p>
            <a:r>
              <a:rPr lang="en-GB" sz="2000" dirty="0">
                <a:solidFill>
                  <a:srgbClr val="3C3C3C"/>
                </a:solidFill>
              </a:rPr>
              <a:t>This information can be used to plan for the future.</a:t>
            </a:r>
          </a:p>
        </p:txBody>
      </p:sp>
    </p:spTree>
    <p:extLst>
      <p:ext uri="{BB962C8B-B14F-4D97-AF65-F5344CB8AC3E}">
        <p14:creationId xmlns:p14="http://schemas.microsoft.com/office/powerpoint/2010/main" val="14774354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5126"/>
            <a:ext cx="7886700" cy="748779"/>
          </a:xfrm>
        </p:spPr>
        <p:txBody>
          <a:bodyPr/>
          <a:lstStyle/>
          <a:p>
            <a:r>
              <a:rPr lang="en-GB" dirty="0">
                <a:latin typeface="+mn-lt"/>
              </a:rPr>
              <a:t>Cross-curricular links</a:t>
            </a:r>
          </a:p>
        </p:txBody>
      </p:sp>
      <p:sp>
        <p:nvSpPr>
          <p:cNvPr id="3" name="Rectangle: Rounded Corners 2">
            <a:extLst>
              <a:ext uri="{FF2B5EF4-FFF2-40B4-BE49-F238E27FC236}">
                <a16:creationId xmlns:a16="http://schemas.microsoft.com/office/drawing/2014/main" id="{0384F286-7FE3-BC87-B321-D335FB56E282}"/>
              </a:ext>
            </a:extLst>
          </p:cNvPr>
          <p:cNvSpPr/>
          <p:nvPr/>
        </p:nvSpPr>
        <p:spPr>
          <a:xfrm>
            <a:off x="5063351" y="5512330"/>
            <a:ext cx="3702283" cy="1030293"/>
          </a:xfrm>
          <a:prstGeom prst="roundRect">
            <a:avLst/>
          </a:prstGeom>
          <a:solidFill>
            <a:srgbClr val="E1CD00"/>
          </a:solidFill>
          <a:ln>
            <a:solidFill>
              <a:srgbClr val="E1C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dirty="0">
                <a:solidFill>
                  <a:schemeClr val="bg1"/>
                </a:solidFill>
              </a:rPr>
              <a:t>PE</a:t>
            </a:r>
            <a:endParaRPr lang="en-GB" dirty="0">
              <a:solidFill>
                <a:schemeClr val="bg1"/>
              </a:solidFill>
            </a:endParaRPr>
          </a:p>
          <a:p>
            <a:pPr algn="ctr"/>
            <a:r>
              <a:rPr lang="en-GB" dirty="0">
                <a:solidFill>
                  <a:schemeClr val="bg1"/>
                </a:solidFill>
              </a:rPr>
              <a:t>Can they explain what happens to their heat rate after PE activities?</a:t>
            </a:r>
          </a:p>
        </p:txBody>
      </p:sp>
      <p:sp>
        <p:nvSpPr>
          <p:cNvPr id="4" name="Rectangle: Rounded Corners 3">
            <a:extLst>
              <a:ext uri="{FF2B5EF4-FFF2-40B4-BE49-F238E27FC236}">
                <a16:creationId xmlns:a16="http://schemas.microsoft.com/office/drawing/2014/main" id="{CD0292E1-D0D0-60C6-1B8D-0C0C2DEDB82C}"/>
              </a:ext>
            </a:extLst>
          </p:cNvPr>
          <p:cNvSpPr/>
          <p:nvPr/>
        </p:nvSpPr>
        <p:spPr>
          <a:xfrm>
            <a:off x="5063352" y="1327550"/>
            <a:ext cx="3702283" cy="3889027"/>
          </a:xfrm>
          <a:prstGeom prst="roundRect">
            <a:avLst>
              <a:gd name="adj" fmla="val 5436"/>
            </a:avLst>
          </a:prstGeom>
          <a:solidFill>
            <a:srgbClr val="84BD0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Geography</a:t>
            </a:r>
          </a:p>
          <a:p>
            <a:pPr algn="ctr"/>
            <a:endParaRPr lang="en-GB" dirty="0"/>
          </a:p>
          <a:p>
            <a:pPr algn="ctr"/>
            <a:r>
              <a:rPr lang="en-GB" dirty="0"/>
              <a:t>NASA’s Earth Observatory gives the climate information for a rage of biomes. Children can compare the monthly average temperatures or rainfall.</a:t>
            </a:r>
            <a:endParaRPr lang="en-GB" dirty="0">
              <a:cs typeface="Calibri"/>
            </a:endParaRPr>
          </a:p>
          <a:p>
            <a:pPr algn="ctr"/>
            <a:endParaRPr lang="en-GB" dirty="0"/>
          </a:p>
          <a:p>
            <a:pPr algn="ctr"/>
            <a:r>
              <a:rPr lang="en-GB" dirty="0">
                <a:hlinkClick r:id="rId3"/>
              </a:rPr>
              <a:t>https://earthobservatory.nasa.gov/biome/biorainforest.php#:~:text=Temperature,C%20(77%C2%B0F)</a:t>
            </a:r>
            <a:endParaRPr lang="en-GB" dirty="0">
              <a:cs typeface="Calibri"/>
              <a:hlinkClick r:id="rId3"/>
            </a:endParaRP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19209" y="1327550"/>
            <a:ext cx="4086837" cy="3120882"/>
          </a:xfrm>
          <a:prstGeom prst="roundRect">
            <a:avLst>
              <a:gd name="adj" fmla="val 5546"/>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dirty="0"/>
              <a:t>Writing</a:t>
            </a:r>
            <a:endParaRPr lang="en-GB" dirty="0"/>
          </a:p>
          <a:p>
            <a:pPr>
              <a:spcAft>
                <a:spcPts val="600"/>
              </a:spcAft>
            </a:pPr>
            <a:r>
              <a:rPr lang="en-GB" dirty="0"/>
              <a:t>Children could write a persuasive information poster explaining how to stay cool during summer sports events.</a:t>
            </a:r>
          </a:p>
          <a:p>
            <a:pPr>
              <a:spcAft>
                <a:spcPts val="600"/>
              </a:spcAft>
            </a:pPr>
            <a:endParaRPr lang="en-GB" dirty="0"/>
          </a:p>
          <a:p>
            <a:pPr>
              <a:spcAft>
                <a:spcPts val="600"/>
              </a:spcAft>
            </a:pPr>
            <a:r>
              <a:rPr lang="en-GB" dirty="0"/>
              <a:t>They could write a letter to the headteacher explaining why Sports day should be held in the morning.</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619208" y="4654144"/>
            <a:ext cx="4086837" cy="1888479"/>
          </a:xfrm>
          <a:prstGeom prst="roundRect">
            <a:avLst>
              <a:gd name="adj" fmla="val 7735"/>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dirty="0"/>
              <a:t>Maths</a:t>
            </a:r>
          </a:p>
          <a:p>
            <a:pPr algn="ctr"/>
            <a:r>
              <a:rPr lang="en-GB" dirty="0"/>
              <a:t>Children could measure their heat beat every 2 minutes after exercise to see how long it takes to return to their resting pulse rate. </a:t>
            </a:r>
          </a:p>
        </p:txBody>
      </p:sp>
    </p:spTree>
    <p:extLst>
      <p:ext uri="{BB962C8B-B14F-4D97-AF65-F5344CB8AC3E}">
        <p14:creationId xmlns:p14="http://schemas.microsoft.com/office/powerpoint/2010/main" val="1063935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r>
              <a:rPr lang="en-US" sz="1400" b="1" dirty="0">
                <a:solidFill>
                  <a:srgbClr val="3C3C3C"/>
                </a:solidFill>
                <a:cs typeface="Plus Jakarta Sans ExtraBold" pitchFamily="2" charset="0"/>
              </a:rPr>
              <a:t>Feedback</a:t>
            </a:r>
          </a:p>
          <a:p>
            <a:r>
              <a:rPr lang="en-US" sz="1400" dirty="0">
                <a:solidFill>
                  <a:srgbClr val="3C3C3C"/>
                </a:solidFill>
                <a:cs typeface="Plus Jakarta Sans Medium" pitchFamily="2" charset="0"/>
              </a:rPr>
              <a:t>We would welcome any feedback on these materials.</a:t>
            </a:r>
          </a:p>
          <a:p>
            <a:r>
              <a:rPr lang="en-US" sz="1400" dirty="0">
                <a:solidFill>
                  <a:srgbClr val="3C3C3C"/>
                </a:solidFill>
                <a:cs typeface="Plus Jakarta Sans Medium" pitchFamily="2" charset="0"/>
              </a:rPr>
              <a:t>Please email </a:t>
            </a:r>
            <a:r>
              <a:rPr lang="en-US" sz="1400" dirty="0">
                <a:solidFill>
                  <a:srgbClr val="3C3C3C"/>
                </a:solidFill>
                <a:cs typeface="Plus Jakarta Sans Medium" pitchFamily="2" charset="0"/>
                <a:hlinkClick r:id="rId3">
                  <a:extLst>
                    <a:ext uri="{A12FA001-AC4F-418D-AE19-62706E023703}">
                      <ahyp:hlinkClr xmlns:ahyp="http://schemas.microsoft.com/office/drawing/2018/hyperlinkcolor" val="tx"/>
                    </a:ext>
                  </a:extLst>
                </a:hlinkClick>
              </a:rPr>
              <a:t>info@pstt.org.uk</a:t>
            </a:r>
            <a:r>
              <a:rPr lang="en-US" sz="1400" dirty="0">
                <a:solidFill>
                  <a:srgbClr val="3C3C3C"/>
                </a:solidFill>
                <a:cs typeface="Plus Jakarta Sans Medium" pitchFamily="2" charset="0"/>
              </a:rPr>
              <a:t>  or complete this short </a:t>
            </a:r>
            <a:r>
              <a:rPr lang="en-US" sz="1400" dirty="0">
                <a:solidFill>
                  <a:srgbClr val="3C3C3C"/>
                </a:solidFill>
                <a:cs typeface="Plus Jakarta Sans Medium" pitchFamily="2" charset="0"/>
                <a:hlinkClick r:id="rId4">
                  <a:extLst>
                    <a:ext uri="{A12FA001-AC4F-418D-AE19-62706E023703}">
                      <ahyp:hlinkClr xmlns:ahyp="http://schemas.microsoft.com/office/drawing/2018/hyperlinkcolor" val="tx"/>
                    </a:ext>
                  </a:extLst>
                </a:hlinkClick>
              </a:rPr>
              <a:t>survey</a:t>
            </a:r>
            <a:r>
              <a:rPr lang="en-US" sz="1400" dirty="0">
                <a:solidFill>
                  <a:srgbClr val="3C3C3C"/>
                </a:solidFill>
                <a:cs typeface="Plus Jakarta Sans Medium" pitchFamily="2" charset="0"/>
              </a:rPr>
              <a:t>. </a:t>
            </a:r>
            <a:endParaRPr lang="en-GB" sz="1400" dirty="0">
              <a:solidFill>
                <a:srgbClr val="3C3C3C"/>
              </a:solidFill>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a:spcAft>
                <a:spcPts val="0"/>
              </a:spcAft>
            </a:pPr>
            <a:r>
              <a:rPr lang="en-GB" sz="1400" b="1" dirty="0">
                <a:solidFill>
                  <a:srgbClr val="3C3C3C"/>
                </a:solidFill>
                <a:ea typeface="Calibri" panose="020F0502020204030204" pitchFamily="34" charset="0"/>
                <a:cs typeface="Plus Jakarta Sans ExtraBold" pitchFamily="2" charset="0"/>
              </a:rPr>
              <a:t>Disclaimer</a:t>
            </a:r>
          </a:p>
          <a:p>
            <a:r>
              <a:rPr lang="en-GB" sz="1400" dirty="0">
                <a:solidFill>
                  <a:srgbClr val="3C3C3C"/>
                </a:solidFill>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a:spcAft>
                <a:spcPts val="0"/>
              </a:spcAft>
            </a:pPr>
            <a:r>
              <a:rPr lang="en-GB" sz="1400" dirty="0">
                <a:solidFill>
                  <a:srgbClr val="3C3C3C"/>
                </a:solidFill>
                <a:ea typeface="Calibri" panose="020F0502020204030204" pitchFamily="34" charset="0"/>
                <a:cs typeface="Plus Jakarta Sans Medium" pitchFamily="2" charset="0"/>
              </a:rPr>
              <a:t> </a:t>
            </a:r>
          </a:p>
          <a:p>
            <a:pPr>
              <a:spcAft>
                <a:spcPts val="0"/>
              </a:spcAft>
            </a:pPr>
            <a:r>
              <a:rPr lang="en-GB" sz="1400" dirty="0">
                <a:solidFill>
                  <a:srgbClr val="3C3C3C"/>
                </a:solidFill>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a:spcAft>
                <a:spcPts val="0"/>
              </a:spcAft>
            </a:pPr>
            <a:endParaRPr lang="en-GB" sz="1400" dirty="0">
              <a:solidFill>
                <a:srgbClr val="3C3C3C"/>
              </a:solidFill>
              <a:ea typeface="Calibri" panose="020F0502020204030204" pitchFamily="34" charset="0"/>
              <a:cs typeface="Plus Jakarta Sans Medium" pitchFamily="2" charset="0"/>
            </a:endParaRPr>
          </a:p>
          <a:p>
            <a:pPr>
              <a:spcAft>
                <a:spcPts val="0"/>
              </a:spcAft>
            </a:pPr>
            <a:r>
              <a:rPr lang="en-GB" sz="1400" b="1" dirty="0">
                <a:solidFill>
                  <a:srgbClr val="3C3C3C"/>
                </a:solidFill>
                <a:ea typeface="Calibri" panose="020F0502020204030204" pitchFamily="34" charset="0"/>
                <a:cs typeface="Plus Jakarta Sans ExtraBold" pitchFamily="2" charset="0"/>
              </a:rPr>
              <a:t>Safety note</a:t>
            </a:r>
          </a:p>
          <a:p>
            <a:pPr>
              <a:spcAft>
                <a:spcPts val="0"/>
              </a:spcAft>
            </a:pPr>
            <a:r>
              <a:rPr lang="en-GB" sz="1400" dirty="0">
                <a:solidFill>
                  <a:srgbClr val="3C3C3C"/>
                </a:solidFill>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r>
              <a:rPr lang="en-US" sz="1400" dirty="0">
                <a:solidFill>
                  <a:srgbClr val="3C3C3C"/>
                </a:solidFill>
                <a:cs typeface="Plus Jakarta Sans Medium" pitchFamily="2" charset="0"/>
              </a:rPr>
              <a:t>This </a:t>
            </a:r>
            <a:r>
              <a:rPr lang="en-US" sz="1400" b="1" dirty="0">
                <a:solidFill>
                  <a:srgbClr val="3C3C3C"/>
                </a:solidFill>
                <a:cs typeface="Plus Jakarta Sans ExtraBold" pitchFamily="2" charset="0"/>
              </a:rPr>
              <a:t>PowerPoint</a:t>
            </a:r>
            <a:r>
              <a:rPr lang="en-US" sz="1400" dirty="0">
                <a:solidFill>
                  <a:srgbClr val="3C3C3C"/>
                </a:solidFill>
                <a:cs typeface="Plus Jakarta Sans Medium" pitchFamily="2" charset="0"/>
              </a:rPr>
              <a:t> is intended to be a guide for teachers for their reference although they may wish to show certain slides in the classroom. </a:t>
            </a:r>
          </a:p>
          <a:p>
            <a:endParaRPr lang="en-US" sz="1400" dirty="0">
              <a:solidFill>
                <a:srgbClr val="3C3C3C"/>
              </a:solidFill>
              <a:cs typeface="Plus Jakarta Sans Medium" pitchFamily="2" charset="0"/>
            </a:endParaRPr>
          </a:p>
          <a:p>
            <a:pPr>
              <a:spcAft>
                <a:spcPts val="0"/>
              </a:spcAft>
            </a:pPr>
            <a:r>
              <a:rPr lang="en-GB" sz="1400" b="1" dirty="0">
                <a:solidFill>
                  <a:srgbClr val="3C3C3C"/>
                </a:solidFill>
                <a:ea typeface="Calibri" panose="020F0502020204030204" pitchFamily="34" charset="0"/>
                <a:cs typeface="Plus Jakarta Sans ExtraBold" pitchFamily="2" charset="0"/>
              </a:rPr>
              <a:t>Copyright</a:t>
            </a:r>
          </a:p>
          <a:p>
            <a:pPr>
              <a:spcAft>
                <a:spcPts val="0"/>
              </a:spcAft>
            </a:pPr>
            <a:r>
              <a:rPr lang="en-GB" sz="1400" dirty="0">
                <a:solidFill>
                  <a:srgbClr val="3C3C3C"/>
                </a:solidFill>
                <a:ea typeface="Calibri" panose="020F0502020204030204" pitchFamily="34" charset="0"/>
                <a:cs typeface="Plus Jakarta Sans Medium" pitchFamily="2" charset="0"/>
              </a:rPr>
              <a:t>The materials included in these resources are </a:t>
            </a:r>
            <a:r>
              <a:rPr lang="en-GB" sz="1400" b="1" dirty="0">
                <a:solidFill>
                  <a:srgbClr val="3C3C3C"/>
                </a:solidFill>
                <a:ea typeface="Calibri" panose="020F0502020204030204" pitchFamily="34" charset="0"/>
                <a:cs typeface="Plus Jakarta Sans ExtraBold" pitchFamily="2" charset="0"/>
              </a:rPr>
              <a:t>©Primary Science Teaching Trust 2024</a:t>
            </a:r>
            <a:r>
              <a:rPr lang="en-GB" sz="1400" dirty="0">
                <a:solidFill>
                  <a:srgbClr val="3C3C3C"/>
                </a:solidFill>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p>
        </p:txBody>
      </p:sp>
    </p:spTree>
    <p:extLst>
      <p:ext uri="{BB962C8B-B14F-4D97-AF65-F5344CB8AC3E}">
        <p14:creationId xmlns:p14="http://schemas.microsoft.com/office/powerpoint/2010/main" val="1245768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algn="ctr"/>
            <a:r>
              <a:rPr lang="en-US" sz="1662" dirty="0">
                <a:solidFill>
                  <a:srgbClr val="3C3C3C"/>
                </a:solidFill>
              </a:rPr>
              <a:t>For more information on the Primary Science Teaching Trust and access to a large selection of PSTT resources, visit our website:</a:t>
            </a:r>
          </a:p>
          <a:p>
            <a:pPr algn="just"/>
            <a:endParaRPr lang="en-US" sz="1662" dirty="0"/>
          </a:p>
          <a:p>
            <a:pPr algn="ctr"/>
            <a:r>
              <a:rPr lang="en-US" sz="2400" b="1" dirty="0">
                <a:solidFill>
                  <a:srgbClr val="3EB1C8"/>
                </a:solidFill>
                <a:hlinkClick r:id="rId3">
                  <a:extLst>
                    <a:ext uri="{A12FA001-AC4F-418D-AE19-62706E023703}">
                      <ahyp:hlinkClr xmlns:ahyp="http://schemas.microsoft.com/office/drawing/2018/hyperlinkcolor" val="tx"/>
                    </a:ext>
                  </a:extLst>
                </a:hlinkClick>
              </a:rPr>
              <a:t>www.pstt.org.uk</a:t>
            </a:r>
            <a:endParaRPr lang="en-US" sz="2400" b="1" dirty="0">
              <a:solidFill>
                <a:srgbClr val="3EB1C8"/>
              </a:solidFill>
            </a:endParaRPr>
          </a:p>
          <a:p>
            <a:pPr algn="just"/>
            <a:endParaRPr lang="en-US" sz="1662" dirty="0"/>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r>
              <a:rPr lang="en-GB" dirty="0">
                <a:solidFill>
                  <a:srgbClr val="3C3C3C"/>
                </a:solidFill>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r>
              <a:rPr lang="en-GB" dirty="0">
                <a:solidFill>
                  <a:srgbClr val="3C3C3C"/>
                </a:solidFill>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r>
              <a:rPr lang="en-GB" dirty="0">
                <a:solidFill>
                  <a:srgbClr val="3C3C3C"/>
                </a:solidFill>
              </a:rPr>
              <a:t>/PSTT_whyhow</a:t>
            </a:r>
          </a:p>
        </p:txBody>
      </p:sp>
    </p:spTree>
    <p:extLst>
      <p:ext uri="{BB962C8B-B14F-4D97-AF65-F5344CB8AC3E}">
        <p14:creationId xmlns:p14="http://schemas.microsoft.com/office/powerpoint/2010/main" val="1125326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dirty="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442492" cy="1017398"/>
          </a:xfrm>
        </p:spPr>
        <p:txBody>
          <a:bodyPr>
            <a:noAutofit/>
          </a:bodyPr>
          <a:lstStyle/>
          <a:p>
            <a:r>
              <a:rPr lang="en-GB" sz="3600" dirty="0">
                <a:effectLst/>
                <a:latin typeface="+mn-lt"/>
                <a:ea typeface="Calibri" panose="020F0502020204030204" pitchFamily="34" charset="0"/>
                <a:cs typeface="Times New Roman" panose="02020603050405020304" pitchFamily="18" charset="0"/>
              </a:rPr>
              <a:t>Climate models help us plan sports events</a:t>
            </a:r>
            <a:endParaRPr lang="en-GB" b="1" dirty="0">
              <a:latin typeface="+mj-lt"/>
            </a:endParaRP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395043"/>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642788" y="1408315"/>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76894"/>
            <a:ext cx="3655317" cy="155579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cs typeface="Plus Jakarta Sans Medium" pitchFamily="2" charset="0"/>
              </a:rPr>
              <a:t>Recognise the impact of exercise on our body</a:t>
            </a:r>
          </a:p>
          <a:p>
            <a:r>
              <a:rPr lang="en-GB" dirty="0">
                <a:cs typeface="Plus Jakarta Sans Medium" pitchFamily="2" charset="0"/>
              </a:rPr>
              <a:t>Know how climate scientists can help us prepare and adapt to extreme weather (heatwaves)</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4192646"/>
            <a:ext cx="8316416" cy="1270311"/>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GB" sz="1600" dirty="0">
                <a:cs typeface="Plus Jakarta Sans Medium" pitchFamily="2" charset="0"/>
              </a:rPr>
              <a:t>A team of climate scientists in Europe wanted to find out how hot heatwaves in Paris could be in the future. They used climate models set to our current climate (where people are burning fossil fuels and there is global warming) and found the weather possibilities. They found out that heatwaves could be hotter in the future than they were in the past. Sports events might need to be adapted so that athletes can safely  compete without risking heat exhaustion.</a:t>
            </a:r>
            <a:endParaRPr kumimoji="0" lang="en-GB" sz="1600" b="0" i="0" u="none" strike="noStrike" kern="1200" cap="none" spc="0" normalizeH="0" baseline="0" noProof="0" dirty="0">
              <a:ln>
                <a:noFill/>
              </a:ln>
              <a:effectLst/>
              <a:uLnTx/>
              <a:uFillTx/>
              <a:cs typeface="Plus Jakarta Sans Medium" pitchFamily="2" charset="0"/>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6054124"/>
            <a:ext cx="8316416" cy="58671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GB" sz="1600" dirty="0">
                <a:cs typeface="Plus Jakarta Sans Medium" pitchFamily="2" charset="0"/>
              </a:rPr>
              <a:t>Investigate how exercise effects their heart rate.</a:t>
            </a:r>
          </a:p>
        </p:txBody>
      </p:sp>
      <p:sp>
        <p:nvSpPr>
          <p:cNvPr id="9" name="TextBox 8">
            <a:extLst>
              <a:ext uri="{FF2B5EF4-FFF2-40B4-BE49-F238E27FC236}">
                <a16:creationId xmlns:a16="http://schemas.microsoft.com/office/drawing/2014/main" id="{85C39255-E07D-D52F-BC1B-C6DCF16F1B08}"/>
              </a:ext>
            </a:extLst>
          </p:cNvPr>
          <p:cNvSpPr txBox="1"/>
          <p:nvPr/>
        </p:nvSpPr>
        <p:spPr>
          <a:xfrm>
            <a:off x="623692" y="3775262"/>
            <a:ext cx="4954044" cy="369332"/>
          </a:xfrm>
          <a:prstGeom prst="rect">
            <a:avLst/>
          </a:prstGeom>
          <a:noFill/>
        </p:spPr>
        <p:txBody>
          <a:bodyPr wrap="square">
            <a:spAutoFit/>
          </a:bodyPr>
          <a:lstStyle/>
          <a:p>
            <a:pPr>
              <a:defRPr/>
            </a:pPr>
            <a:r>
              <a:rPr lang="en-GB" b="1" dirty="0">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3692" y="5657834"/>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Related investigation for children</a:t>
            </a:r>
            <a:endParaRPr lang="en-GB" dirty="0">
              <a:solidFill>
                <a:srgbClr val="3C3C3C"/>
              </a:solidFill>
              <a:cs typeface="Plus Jakarta Sans ExtraBold" pitchFamily="2" charset="0"/>
            </a:endParaRPr>
          </a:p>
        </p:txBody>
      </p:sp>
      <p:pic>
        <p:nvPicPr>
          <p:cNvPr id="12" name="Picture 11" descr="A picture containing text, screenshot, font, line&#10;&#10;Description automatically generated">
            <a:extLst>
              <a:ext uri="{FF2B5EF4-FFF2-40B4-BE49-F238E27FC236}">
                <a16:creationId xmlns:a16="http://schemas.microsoft.com/office/drawing/2014/main" id="{5F61FEB0-7D52-B679-A003-3DDD15AF8F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69070" y="1818943"/>
            <a:ext cx="4350906" cy="632268"/>
          </a:xfrm>
          <a:prstGeom prst="rect">
            <a:avLst/>
          </a:prstGeom>
        </p:spPr>
      </p:pic>
      <p:pic>
        <p:nvPicPr>
          <p:cNvPr id="11" name="Picture 10" descr="A white background with green text&#10;&#10;Description automatically generated">
            <a:extLst>
              <a:ext uri="{FF2B5EF4-FFF2-40B4-BE49-F238E27FC236}">
                <a16:creationId xmlns:a16="http://schemas.microsoft.com/office/drawing/2014/main" id="{5387CFD9-3ADC-6C90-1CB8-EE7E25AD04F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1996" y="2702090"/>
            <a:ext cx="4347980" cy="630595"/>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a:xfrm>
            <a:off x="628652" y="360000"/>
            <a:ext cx="7886700" cy="968034"/>
          </a:xfrm>
        </p:spPr>
        <p:txBody>
          <a:bodyPr/>
          <a:lstStyle/>
          <a:p>
            <a:r>
              <a:rPr lang="en-GB" dirty="0">
                <a:latin typeface="+mn-lt"/>
              </a:rPr>
              <a:t>Key vocabulary</a:t>
            </a:r>
          </a:p>
        </p:txBody>
      </p:sp>
      <p:sp>
        <p:nvSpPr>
          <p:cNvPr id="9" name="Content Placeholder 8">
            <a:extLst>
              <a:ext uri="{FF2B5EF4-FFF2-40B4-BE49-F238E27FC236}">
                <a16:creationId xmlns:a16="http://schemas.microsoft.com/office/drawing/2014/main" id="{13F85747-E755-879A-1BA2-9BEE7D518111}"/>
              </a:ext>
            </a:extLst>
          </p:cNvPr>
          <p:cNvSpPr>
            <a:spLocks noGrp="1"/>
          </p:cNvSpPr>
          <p:nvPr>
            <p:ph idx="1"/>
          </p:nvPr>
        </p:nvSpPr>
        <p:spPr>
          <a:xfrm>
            <a:off x="628648" y="1328034"/>
            <a:ext cx="8152097" cy="4930057"/>
          </a:xfrm>
        </p:spPr>
        <p:txBody>
          <a:bodyPr>
            <a:noAutofit/>
          </a:bodyPr>
          <a:lstStyle/>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Times New Roman" panose="02020603050405020304" pitchFamily="18" charset="0"/>
              </a:rPr>
              <a:t>a</a:t>
            </a:r>
            <a:r>
              <a:rPr lang="en-GB" sz="2000" b="1" dirty="0">
                <a:solidFill>
                  <a:srgbClr val="3C3C3C"/>
                </a:solidFill>
                <a:effectLst/>
                <a:latin typeface="Calibri" panose="020F0502020204030204" pitchFamily="34" charset="0"/>
                <a:ea typeface="Calibri" panose="020F0502020204030204" pitchFamily="34" charset="0"/>
                <a:cs typeface="Times New Roman" panose="02020603050405020304" pitchFamily="18" charset="0"/>
              </a:rPr>
              <a:t>tmosphere</a:t>
            </a: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 </a:t>
            </a:r>
            <a:r>
              <a:rPr lang="en-GB" sz="2000" dirty="0">
                <a:solidFill>
                  <a:srgbClr val="3C3C3C"/>
                </a:solidFill>
                <a:latin typeface="Calibri" panose="020F0502020204030204" pitchFamily="34" charset="0"/>
                <a:ea typeface="Calibri" panose="020F0502020204030204" pitchFamily="34" charset="0"/>
                <a:cs typeface="Calibri" panose="020F0502020204030204" pitchFamily="34" charset="0"/>
              </a:rPr>
              <a:t>–</a:t>
            </a:r>
            <a:r>
              <a:rPr lang="en-GB" sz="2000" dirty="0">
                <a:solidFill>
                  <a:srgbClr val="3C3C3C"/>
                </a:solidFill>
                <a:effectLst/>
                <a:latin typeface="Calibri" panose="020F0502020204030204" pitchFamily="34" charset="0"/>
                <a:ea typeface="Calibri" panose="020F0502020204030204" pitchFamily="34" charset="0"/>
                <a:cs typeface="Times New Roman" panose="02020603050405020304" pitchFamily="18" charset="0"/>
              </a:rPr>
              <a:t> layers of gases surrounding the Earth or another planet</a:t>
            </a:r>
          </a:p>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carbon dioxide </a:t>
            </a:r>
            <a:r>
              <a:rPr lang="en-GB" sz="2000" dirty="0">
                <a:solidFill>
                  <a:srgbClr val="3C3C3C"/>
                </a:solidFill>
                <a:latin typeface="Calibri" panose="020F0502020204030204" pitchFamily="34" charset="0"/>
                <a:ea typeface="Calibri" panose="020F0502020204030204" pitchFamily="34" charset="0"/>
                <a:cs typeface="Calibri" panose="020F0502020204030204" pitchFamily="34" charset="0"/>
              </a:rPr>
              <a:t>– a colourless gas with no smell, that is naturally present in air. It is made from carbon and oxygen</a:t>
            </a:r>
          </a:p>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c</a:t>
            </a:r>
            <a:r>
              <a:rPr lang="en-GB" sz="2000" b="1"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limate </a:t>
            </a: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models</a:t>
            </a:r>
            <a:r>
              <a:rPr lang="en-GB" sz="2000" b="1"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 </a:t>
            </a:r>
            <a:r>
              <a:rPr lang="en-GB" sz="2000" dirty="0">
                <a:solidFill>
                  <a:srgbClr val="3C3C3C"/>
                </a:solidFill>
                <a:effectLst/>
                <a:latin typeface="Calibri" panose="020F0502020204030204" pitchFamily="34" charset="0"/>
                <a:ea typeface="Calibri" panose="020F0502020204030204" pitchFamily="34" charset="0"/>
                <a:cs typeface="Times New Roman" panose="02020603050405020304" pitchFamily="18" charset="0"/>
              </a:rPr>
              <a:t>– a computer simulation of the Earth’s climate system, including the atmosphere, ocean, land and ice</a:t>
            </a:r>
          </a:p>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Times New Roman" panose="02020603050405020304" pitchFamily="18" charset="0"/>
              </a:rPr>
              <a:t>evaporates</a:t>
            </a: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 </a:t>
            </a:r>
            <a:r>
              <a:rPr lang="en-GB" sz="2000" dirty="0">
                <a:solidFill>
                  <a:srgbClr val="3C3C3C"/>
                </a:solidFill>
                <a:latin typeface="Calibri" panose="020F0502020204030204" pitchFamily="34" charset="0"/>
                <a:ea typeface="Calibri" panose="020F0502020204030204" pitchFamily="34" charset="0"/>
                <a:cs typeface="Calibri" panose="020F0502020204030204" pitchFamily="34" charset="0"/>
              </a:rPr>
              <a:t>– the process by which a liquid turns into a gas (vapour) </a:t>
            </a:r>
            <a:endParaRPr lang="en-GB" sz="2000" dirty="0">
              <a:solidFill>
                <a:srgbClr val="3C3C3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g</a:t>
            </a:r>
            <a:r>
              <a:rPr lang="en-GB" sz="2000" b="1"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lobal warming </a:t>
            </a:r>
            <a:r>
              <a:rPr lang="en-GB" sz="2000"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 the long-term increase in the Earth’s overall surface temperature</a:t>
            </a:r>
          </a:p>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fossil fuels </a:t>
            </a:r>
            <a:r>
              <a:rPr lang="en-GB" sz="2000" dirty="0">
                <a:solidFill>
                  <a:srgbClr val="3C3C3C"/>
                </a:solidFill>
                <a:latin typeface="Calibri" panose="020F0502020204030204" pitchFamily="34" charset="0"/>
                <a:ea typeface="Calibri" panose="020F0502020204030204" pitchFamily="34" charset="0"/>
                <a:cs typeface="Calibri" panose="020F0502020204030204" pitchFamily="34" charset="0"/>
              </a:rPr>
              <a:t>– such as coal, oil and natural gas are made from the remains of ancient plants and animals and are found in the Earth’s crust</a:t>
            </a:r>
            <a:endParaRPr lang="en-GB" sz="2000" dirty="0">
              <a:solidFill>
                <a:srgbClr val="3C3C3C"/>
              </a:solidFill>
              <a:effectLst/>
              <a:latin typeface="Calibri" panose="020F0502020204030204" pitchFamily="34" charset="0"/>
              <a:ea typeface="Calibri" panose="020F0502020204030204" pitchFamily="34" charset="0"/>
              <a:cs typeface="Calibri" panose="020F0502020204030204" pitchFamily="34" charset="0"/>
            </a:endParaRPr>
          </a:p>
          <a:p>
            <a:pPr marL="0" indent="0">
              <a:lnSpc>
                <a:spcPct val="100000"/>
              </a:lnSpc>
              <a:spcBef>
                <a:spcPts val="0"/>
              </a:spcBef>
              <a:spcAft>
                <a:spcPts val="1200"/>
              </a:spcAft>
              <a:buNone/>
            </a:pPr>
            <a:r>
              <a:rPr lang="en-GB" sz="2000" b="1" dirty="0">
                <a:solidFill>
                  <a:srgbClr val="3C3C3C"/>
                </a:solidFill>
                <a:latin typeface="Calibri" panose="020F0502020204030204" pitchFamily="34" charset="0"/>
                <a:ea typeface="Calibri" panose="020F0502020204030204" pitchFamily="34" charset="0"/>
                <a:cs typeface="Calibri" panose="020F0502020204030204" pitchFamily="34" charset="0"/>
              </a:rPr>
              <a:t>h</a:t>
            </a:r>
            <a:r>
              <a:rPr lang="en-GB" sz="2000" b="1"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eatwave</a:t>
            </a:r>
            <a:r>
              <a:rPr lang="en-GB" sz="2000"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 </a:t>
            </a:r>
            <a:r>
              <a:rPr lang="en-GB" sz="2000" dirty="0">
                <a:solidFill>
                  <a:srgbClr val="3C3C3C"/>
                </a:solidFill>
                <a:effectLst/>
                <a:latin typeface="Calibri" panose="020F0502020204030204" pitchFamily="34" charset="0"/>
                <a:ea typeface="Calibri" panose="020F0502020204030204" pitchFamily="34" charset="0"/>
                <a:cs typeface="Times New Roman" panose="02020603050405020304" pitchFamily="18" charset="0"/>
              </a:rPr>
              <a:t>– at least three consecutive days of unusually hot weather</a:t>
            </a:r>
          </a:p>
          <a:p>
            <a:pPr marL="0" indent="0">
              <a:lnSpc>
                <a:spcPct val="100000"/>
              </a:lnSpc>
              <a:spcBef>
                <a:spcPts val="0"/>
              </a:spcBef>
              <a:spcAft>
                <a:spcPts val="1200"/>
              </a:spcAft>
              <a:buNone/>
            </a:pPr>
            <a:r>
              <a:rPr lang="en-GB" sz="2000" b="1"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humidity</a:t>
            </a:r>
            <a:r>
              <a:rPr lang="en-GB" sz="2000" dirty="0">
                <a:solidFill>
                  <a:srgbClr val="3C3C3C"/>
                </a:solidFill>
                <a:effectLst/>
                <a:latin typeface="Calibri" panose="020F0502020204030204" pitchFamily="34" charset="0"/>
                <a:ea typeface="Calibri" panose="020F0502020204030204" pitchFamily="34" charset="0"/>
                <a:cs typeface="Calibri" panose="020F0502020204030204" pitchFamily="34" charset="0"/>
              </a:rPr>
              <a:t> – a measure of the amount of water vapour in the air</a:t>
            </a:r>
            <a:endParaRPr lang="en-GB" sz="2000" dirty="0">
              <a:solidFill>
                <a:srgbClr val="3C3C3C"/>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718774" y="106424"/>
            <a:ext cx="4755716" cy="1092789"/>
          </a:xfrm>
        </p:spPr>
        <p:txBody>
          <a:bodyPr/>
          <a:lstStyle/>
          <a:p>
            <a:r>
              <a:rPr lang="en-GB" dirty="0">
                <a:latin typeface="+mn-lt"/>
              </a:rPr>
              <a:t>Quick Starter</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dirty="0">
                <a:solidFill>
                  <a:schemeClr val="bg1"/>
                </a:solidFill>
              </a:rPr>
              <a:t>© NASA/JPL-Caltech/ASU</a:t>
            </a:r>
          </a:p>
        </p:txBody>
      </p:sp>
      <p:sp>
        <p:nvSpPr>
          <p:cNvPr id="4" name="TextBox 3">
            <a:extLst>
              <a:ext uri="{FF2B5EF4-FFF2-40B4-BE49-F238E27FC236}">
                <a16:creationId xmlns:a16="http://schemas.microsoft.com/office/drawing/2014/main" id="{B9B79F2D-D79C-A172-1602-E2EB2C846EC5}"/>
              </a:ext>
            </a:extLst>
          </p:cNvPr>
          <p:cNvSpPr txBox="1"/>
          <p:nvPr/>
        </p:nvSpPr>
        <p:spPr>
          <a:xfrm rot="16200000">
            <a:off x="7828577" y="5104861"/>
            <a:ext cx="1012713" cy="307777"/>
          </a:xfrm>
          <a:prstGeom prst="rect">
            <a:avLst/>
          </a:prstGeom>
          <a:noFill/>
        </p:spPr>
        <p:txBody>
          <a:bodyPr wrap="none" rtlCol="0">
            <a:spAutoFit/>
          </a:bodyPr>
          <a:lstStyle/>
          <a:p>
            <a:r>
              <a:rPr lang="en-GB" sz="1400" dirty="0"/>
              <a:t>© </a:t>
            </a:r>
            <a:r>
              <a:rPr lang="en-GB" sz="1400" dirty="0">
                <a:hlinkClick r:id="rId3"/>
              </a:rPr>
              <a:t>Explorify</a:t>
            </a:r>
            <a:endParaRPr lang="en-GB" sz="1400" dirty="0"/>
          </a:p>
        </p:txBody>
      </p:sp>
      <p:pic>
        <p:nvPicPr>
          <p:cNvPr id="8" name="Picture 7">
            <a:hlinkClick r:id="rId4"/>
            <a:extLst>
              <a:ext uri="{FF2B5EF4-FFF2-40B4-BE49-F238E27FC236}">
                <a16:creationId xmlns:a16="http://schemas.microsoft.com/office/drawing/2014/main" id="{67E34996-6767-95E8-E0B0-3ACDB99B6DB2}"/>
              </a:ext>
            </a:extLst>
          </p:cNvPr>
          <p:cNvPicPr>
            <a:picLocks noChangeAspect="1"/>
          </p:cNvPicPr>
          <p:nvPr/>
        </p:nvPicPr>
        <p:blipFill>
          <a:blip r:embed="rId5"/>
          <a:stretch>
            <a:fillRect/>
          </a:stretch>
        </p:blipFill>
        <p:spPr>
          <a:xfrm>
            <a:off x="809066" y="1573967"/>
            <a:ext cx="7305816" cy="4191139"/>
          </a:xfrm>
          <a:prstGeom prst="rect">
            <a:avLst/>
          </a:prstGeom>
        </p:spPr>
      </p:pic>
    </p:spTree>
    <p:extLst>
      <p:ext uri="{BB962C8B-B14F-4D97-AF65-F5344CB8AC3E}">
        <p14:creationId xmlns:p14="http://schemas.microsoft.com/office/powerpoint/2010/main" val="1837265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404734" y="106424"/>
            <a:ext cx="8739266" cy="1325562"/>
          </a:xfrm>
        </p:spPr>
        <p:txBody>
          <a:bodyPr>
            <a:normAutofit fontScale="90000"/>
          </a:bodyPr>
          <a:lstStyle/>
          <a:p>
            <a:r>
              <a:rPr lang="en-GB" sz="4000" dirty="0">
                <a:latin typeface="+mn-lt"/>
              </a:rPr>
              <a:t>Quick Starter- Where can you feel your pulse?</a:t>
            </a:r>
            <a:br>
              <a:rPr lang="en-GB" sz="3600" dirty="0"/>
            </a:br>
            <a:endParaRPr lang="en-GB" dirty="0">
              <a:latin typeface="+mn-lt"/>
            </a:endParaRP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dirty="0">
                <a:solidFill>
                  <a:schemeClr val="bg1"/>
                </a:solidFill>
              </a:rPr>
              <a:t>© NASA/JPL-Caltech/ASU</a:t>
            </a:r>
          </a:p>
        </p:txBody>
      </p:sp>
      <p:pic>
        <p:nvPicPr>
          <p:cNvPr id="10" name="Picture 9">
            <a:extLst>
              <a:ext uri="{FF2B5EF4-FFF2-40B4-BE49-F238E27FC236}">
                <a16:creationId xmlns:a16="http://schemas.microsoft.com/office/drawing/2014/main" id="{52F9A9A3-C60B-81D0-E6FC-F98519AC31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8774" y="1222078"/>
            <a:ext cx="3442591" cy="2573024"/>
          </a:xfrm>
          <a:prstGeom prst="rect">
            <a:avLst/>
          </a:prstGeom>
        </p:spPr>
      </p:pic>
      <p:pic>
        <p:nvPicPr>
          <p:cNvPr id="12" name="Picture 11">
            <a:extLst>
              <a:ext uri="{FF2B5EF4-FFF2-40B4-BE49-F238E27FC236}">
                <a16:creationId xmlns:a16="http://schemas.microsoft.com/office/drawing/2014/main" id="{E0B97EFC-5F0C-32EE-D01F-44B4B55B8C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82637" y="1224936"/>
            <a:ext cx="3737159" cy="2570166"/>
          </a:xfrm>
          <a:prstGeom prst="rect">
            <a:avLst/>
          </a:prstGeom>
        </p:spPr>
      </p:pic>
      <p:sp>
        <p:nvSpPr>
          <p:cNvPr id="13" name="TextBox 12">
            <a:extLst>
              <a:ext uri="{FF2B5EF4-FFF2-40B4-BE49-F238E27FC236}">
                <a16:creationId xmlns:a16="http://schemas.microsoft.com/office/drawing/2014/main" id="{85FBBDDD-5476-8D72-1263-4384922F2DAD}"/>
              </a:ext>
            </a:extLst>
          </p:cNvPr>
          <p:cNvSpPr txBox="1"/>
          <p:nvPr/>
        </p:nvSpPr>
        <p:spPr>
          <a:xfrm>
            <a:off x="718774" y="4425179"/>
            <a:ext cx="8157894" cy="1862048"/>
          </a:xfrm>
          <a:prstGeom prst="rect">
            <a:avLst/>
          </a:prstGeom>
          <a:noFill/>
        </p:spPr>
        <p:txBody>
          <a:bodyPr wrap="square" lIns="91440" tIns="45720" rIns="91440" bIns="45720" rtlCol="0" anchor="t">
            <a:spAutoFit/>
          </a:bodyPr>
          <a:lstStyle/>
          <a:p>
            <a:pPr>
              <a:spcAft>
                <a:spcPts val="600"/>
              </a:spcAft>
            </a:pPr>
            <a:r>
              <a:rPr lang="en-GB" sz="2000" dirty="0">
                <a:solidFill>
                  <a:srgbClr val="3C3C3C"/>
                </a:solidFill>
              </a:rPr>
              <a:t>How many beats can you feel in 1 minute?</a:t>
            </a:r>
          </a:p>
          <a:p>
            <a:pPr>
              <a:spcAft>
                <a:spcPts val="600"/>
              </a:spcAft>
            </a:pPr>
            <a:r>
              <a:rPr lang="en-GB" sz="2000" dirty="0">
                <a:solidFill>
                  <a:srgbClr val="3C3C3C"/>
                </a:solidFill>
              </a:rPr>
              <a:t>Do you get the same result counting the beats in 30 seconds and doubling it?</a:t>
            </a:r>
          </a:p>
          <a:p>
            <a:pPr>
              <a:spcAft>
                <a:spcPts val="600"/>
              </a:spcAft>
            </a:pPr>
            <a:r>
              <a:rPr lang="en-GB" sz="2000" dirty="0">
                <a:solidFill>
                  <a:srgbClr val="3C3C3C"/>
                </a:solidFill>
              </a:rPr>
              <a:t>Do you get the same result counting the beats in 6 seconds and multiplying by 10?</a:t>
            </a:r>
          </a:p>
          <a:p>
            <a:pPr>
              <a:spcAft>
                <a:spcPts val="600"/>
              </a:spcAft>
            </a:pPr>
            <a:r>
              <a:rPr lang="en-GB" sz="2000" b="1" dirty="0">
                <a:solidFill>
                  <a:srgbClr val="3C3C3C"/>
                </a:solidFill>
              </a:rPr>
              <a:t>Which is the most reliable method? Why?</a:t>
            </a:r>
            <a:endParaRPr lang="en-GB" sz="2000" b="1" dirty="0">
              <a:solidFill>
                <a:srgbClr val="3C3C3C"/>
              </a:solidFill>
              <a:cs typeface="Calibri"/>
            </a:endParaRPr>
          </a:p>
        </p:txBody>
      </p:sp>
      <p:sp>
        <p:nvSpPr>
          <p:cNvPr id="4" name="TextBox 3">
            <a:extLst>
              <a:ext uri="{FF2B5EF4-FFF2-40B4-BE49-F238E27FC236}">
                <a16:creationId xmlns:a16="http://schemas.microsoft.com/office/drawing/2014/main" id="{8280EBB2-A80C-FABE-2A40-6AA1F71E1635}"/>
              </a:ext>
            </a:extLst>
          </p:cNvPr>
          <p:cNvSpPr txBox="1"/>
          <p:nvPr/>
        </p:nvSpPr>
        <p:spPr>
          <a:xfrm>
            <a:off x="718774" y="3784489"/>
            <a:ext cx="1892249" cy="276999"/>
          </a:xfrm>
          <a:prstGeom prst="rect">
            <a:avLst/>
          </a:prstGeom>
          <a:noFill/>
        </p:spPr>
        <p:txBody>
          <a:bodyPr wrap="none" rtlCol="0">
            <a:spAutoFit/>
          </a:bodyPr>
          <a:lstStyle/>
          <a:p>
            <a:r>
              <a:rPr lang="en-GB" sz="1200" dirty="0"/>
              <a:t>© </a:t>
            </a:r>
            <a:r>
              <a:rPr lang="en-GB" sz="1200" dirty="0">
                <a:hlinkClick r:id="rId5"/>
              </a:rPr>
              <a:t>Elmien </a:t>
            </a:r>
            <a:r>
              <a:rPr lang="en-GB" sz="1200" dirty="0" err="1">
                <a:hlinkClick r:id="rId5"/>
              </a:rPr>
              <a:t>Wolvaardt</a:t>
            </a:r>
            <a:r>
              <a:rPr lang="en-GB" sz="1200" dirty="0">
                <a:hlinkClick r:id="rId5"/>
              </a:rPr>
              <a:t> Ellison</a:t>
            </a:r>
            <a:endParaRPr lang="en-GB" sz="1200" dirty="0"/>
          </a:p>
        </p:txBody>
      </p:sp>
      <p:sp>
        <p:nvSpPr>
          <p:cNvPr id="6" name="TextBox 5">
            <a:extLst>
              <a:ext uri="{FF2B5EF4-FFF2-40B4-BE49-F238E27FC236}">
                <a16:creationId xmlns:a16="http://schemas.microsoft.com/office/drawing/2014/main" id="{E72E57B4-F0A8-70F1-2AA8-D44CE3E09150}"/>
              </a:ext>
            </a:extLst>
          </p:cNvPr>
          <p:cNvSpPr txBox="1"/>
          <p:nvPr/>
        </p:nvSpPr>
        <p:spPr>
          <a:xfrm>
            <a:off x="4982637" y="3795102"/>
            <a:ext cx="3616228" cy="276999"/>
          </a:xfrm>
          <a:prstGeom prst="rect">
            <a:avLst/>
          </a:prstGeom>
          <a:noFill/>
        </p:spPr>
        <p:txBody>
          <a:bodyPr wrap="square">
            <a:spAutoFit/>
          </a:bodyPr>
          <a:lstStyle/>
          <a:p>
            <a:r>
              <a:rPr lang="en-GB" sz="1200" dirty="0"/>
              <a:t>© </a:t>
            </a:r>
            <a:r>
              <a:rPr lang="en-GB" sz="1200" dirty="0">
                <a:hlinkClick r:id="rId6"/>
              </a:rPr>
              <a:t>2015 British Columbia Institute of Technology (BCIT)</a:t>
            </a:r>
            <a:endParaRPr lang="en-GB" sz="1200" dirty="0"/>
          </a:p>
        </p:txBody>
      </p:sp>
    </p:spTree>
    <p:extLst>
      <p:ext uri="{BB962C8B-B14F-4D97-AF65-F5344CB8AC3E}">
        <p14:creationId xmlns:p14="http://schemas.microsoft.com/office/powerpoint/2010/main" val="2575278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42699" y="539882"/>
            <a:ext cx="8166432" cy="1325562"/>
          </a:xfrm>
        </p:spPr>
        <p:txBody>
          <a:bodyPr/>
          <a:lstStyle/>
          <a:p>
            <a:r>
              <a:rPr lang="en-GB" dirty="0">
                <a:latin typeface="+mn-lt"/>
              </a:rPr>
              <a:t>What do scientists know about climate change?</a:t>
            </a:r>
          </a:p>
        </p:txBody>
      </p:sp>
      <p:sp>
        <p:nvSpPr>
          <p:cNvPr id="10" name="TextBox 9">
            <a:extLst>
              <a:ext uri="{FF2B5EF4-FFF2-40B4-BE49-F238E27FC236}">
                <a16:creationId xmlns:a16="http://schemas.microsoft.com/office/drawing/2014/main" id="{8B3DB4D9-6D9E-752D-6818-8F2A09F14501}"/>
              </a:ext>
            </a:extLst>
          </p:cNvPr>
          <p:cNvSpPr txBox="1"/>
          <p:nvPr/>
        </p:nvSpPr>
        <p:spPr>
          <a:xfrm>
            <a:off x="628648" y="1916913"/>
            <a:ext cx="8180483" cy="2862322"/>
          </a:xfrm>
          <a:prstGeom prst="rect">
            <a:avLst/>
          </a:prstGeom>
          <a:noFill/>
        </p:spPr>
        <p:txBody>
          <a:bodyPr wrap="square">
            <a:spAutoFit/>
          </a:bodyPr>
          <a:lstStyle/>
          <a:p>
            <a:r>
              <a:rPr lang="en-GB" sz="2000" dirty="0">
                <a:solidFill>
                  <a:srgbClr val="3C3C3C"/>
                </a:solidFill>
              </a:rPr>
              <a:t>Burning </a:t>
            </a:r>
            <a:r>
              <a:rPr lang="en-GB" sz="2000" b="1" dirty="0">
                <a:solidFill>
                  <a:srgbClr val="3C3C3C"/>
                </a:solidFill>
              </a:rPr>
              <a:t>fossil fuels</a:t>
            </a:r>
            <a:r>
              <a:rPr lang="en-GB" sz="2000" dirty="0">
                <a:solidFill>
                  <a:srgbClr val="3C3C3C"/>
                </a:solidFill>
              </a:rPr>
              <a:t> has increased </a:t>
            </a:r>
            <a:r>
              <a:rPr lang="en-GB" sz="2000" b="1" dirty="0">
                <a:solidFill>
                  <a:srgbClr val="3C3C3C"/>
                </a:solidFill>
              </a:rPr>
              <a:t>carbon dioxide </a:t>
            </a:r>
            <a:r>
              <a:rPr lang="en-GB" sz="2000" dirty="0">
                <a:solidFill>
                  <a:srgbClr val="3C3C3C"/>
                </a:solidFill>
              </a:rPr>
              <a:t>in the </a:t>
            </a:r>
            <a:r>
              <a:rPr lang="en-GB" sz="2000" b="1" dirty="0">
                <a:solidFill>
                  <a:srgbClr val="3C3C3C"/>
                </a:solidFill>
              </a:rPr>
              <a:t>atmosphere</a:t>
            </a:r>
            <a:r>
              <a:rPr lang="en-GB" sz="2000" dirty="0">
                <a:solidFill>
                  <a:srgbClr val="3C3C3C"/>
                </a:solidFill>
              </a:rPr>
              <a:t>. This is a heat trapping gas and acts like a blanket around the Earth. </a:t>
            </a:r>
          </a:p>
          <a:p>
            <a:endParaRPr lang="en-GB" sz="2000" dirty="0">
              <a:solidFill>
                <a:srgbClr val="3C3C3C"/>
              </a:solidFill>
            </a:endParaRPr>
          </a:p>
          <a:p>
            <a:r>
              <a:rPr lang="en-GB" sz="2000" dirty="0">
                <a:solidFill>
                  <a:srgbClr val="3C3C3C"/>
                </a:solidFill>
              </a:rPr>
              <a:t>Average temperatures have risen by about 1.2 °C in the last 200 years. </a:t>
            </a:r>
          </a:p>
          <a:p>
            <a:endParaRPr lang="en-GB" sz="2000" dirty="0">
              <a:solidFill>
                <a:srgbClr val="3C3C3C"/>
              </a:solidFill>
            </a:endParaRPr>
          </a:p>
          <a:p>
            <a:r>
              <a:rPr lang="en-GB" sz="2000" dirty="0">
                <a:solidFill>
                  <a:srgbClr val="3C3C3C"/>
                </a:solidFill>
              </a:rPr>
              <a:t>Weather patterns have changed.</a:t>
            </a:r>
          </a:p>
          <a:p>
            <a:endParaRPr lang="en-GB" sz="2000" dirty="0">
              <a:solidFill>
                <a:srgbClr val="3C3C3C"/>
              </a:solidFill>
            </a:endParaRPr>
          </a:p>
          <a:p>
            <a:r>
              <a:rPr lang="en-GB" sz="2000" dirty="0">
                <a:solidFill>
                  <a:srgbClr val="3C3C3C"/>
                </a:solidFill>
              </a:rPr>
              <a:t>We need to </a:t>
            </a:r>
            <a:r>
              <a:rPr lang="en-GB" sz="2000" b="1" dirty="0">
                <a:solidFill>
                  <a:srgbClr val="3C3C3C"/>
                </a:solidFill>
              </a:rPr>
              <a:t>adapt to climate change </a:t>
            </a:r>
            <a:r>
              <a:rPr lang="en-GB" sz="2000" u="sng" dirty="0">
                <a:solidFill>
                  <a:srgbClr val="3C3C3C"/>
                </a:solidFill>
              </a:rPr>
              <a:t>and</a:t>
            </a:r>
            <a:r>
              <a:rPr lang="en-GB" sz="2000" dirty="0">
                <a:solidFill>
                  <a:srgbClr val="3C3C3C"/>
                </a:solidFill>
              </a:rPr>
              <a:t> try to minimise future changes in the climate.</a:t>
            </a:r>
          </a:p>
        </p:txBody>
      </p:sp>
    </p:spTree>
    <p:extLst>
      <p:ext uri="{BB962C8B-B14F-4D97-AF65-F5344CB8AC3E}">
        <p14:creationId xmlns:p14="http://schemas.microsoft.com/office/powerpoint/2010/main" val="2399677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8" y="360000"/>
            <a:ext cx="8166432" cy="1325562"/>
          </a:xfrm>
        </p:spPr>
        <p:txBody>
          <a:bodyPr/>
          <a:lstStyle/>
          <a:p>
            <a:r>
              <a:rPr lang="en-GB" dirty="0">
                <a:latin typeface="+mn-lt"/>
              </a:rPr>
              <a:t>What do scientists know about how our bodies cope with heat?</a:t>
            </a:r>
          </a:p>
        </p:txBody>
      </p:sp>
      <p:sp>
        <p:nvSpPr>
          <p:cNvPr id="5" name="TextBox 4">
            <a:extLst>
              <a:ext uri="{FF2B5EF4-FFF2-40B4-BE49-F238E27FC236}">
                <a16:creationId xmlns:a16="http://schemas.microsoft.com/office/drawing/2014/main" id="{0D0B3E0B-8F9A-9670-F432-C23CBEC2F969}"/>
              </a:ext>
            </a:extLst>
          </p:cNvPr>
          <p:cNvSpPr txBox="1"/>
          <p:nvPr/>
        </p:nvSpPr>
        <p:spPr>
          <a:xfrm>
            <a:off x="628648" y="1996301"/>
            <a:ext cx="5352427" cy="2862322"/>
          </a:xfrm>
          <a:prstGeom prst="rect">
            <a:avLst/>
          </a:prstGeom>
          <a:noFill/>
        </p:spPr>
        <p:txBody>
          <a:bodyPr wrap="square" rtlCol="0">
            <a:spAutoFit/>
          </a:bodyPr>
          <a:lstStyle/>
          <a:p>
            <a:pPr marL="342900" indent="-342900">
              <a:buFont typeface="Arial" panose="020B0604020202020204" pitchFamily="34" charset="0"/>
              <a:buChar char="•"/>
            </a:pPr>
            <a:r>
              <a:rPr lang="en-GB" sz="2000" dirty="0">
                <a:solidFill>
                  <a:srgbClr val="3C3C3C"/>
                </a:solidFill>
              </a:rPr>
              <a:t>Our bodies try to maintain a temperature between 36-38 °C.</a:t>
            </a:r>
          </a:p>
          <a:p>
            <a:r>
              <a:rPr lang="en-GB" sz="2000" dirty="0">
                <a:solidFill>
                  <a:srgbClr val="3C3C3C"/>
                </a:solidFill>
              </a:rPr>
              <a:t> </a:t>
            </a:r>
          </a:p>
          <a:p>
            <a:pPr marL="342900" indent="-342900">
              <a:buFont typeface="Arial" panose="020B0604020202020204" pitchFamily="34" charset="0"/>
              <a:buChar char="•"/>
            </a:pPr>
            <a:r>
              <a:rPr lang="en-GB" sz="2000" dirty="0">
                <a:solidFill>
                  <a:srgbClr val="3C3C3C"/>
                </a:solidFill>
              </a:rPr>
              <a:t>When it is very hot, our heart works harder sending blood to the surface of our skin.</a:t>
            </a:r>
          </a:p>
          <a:p>
            <a:pPr marL="342900" indent="-342900">
              <a:buFont typeface="Arial" panose="020B0604020202020204" pitchFamily="34" charset="0"/>
              <a:buChar char="•"/>
            </a:pPr>
            <a:endParaRPr lang="en-GB" sz="2000" dirty="0">
              <a:solidFill>
                <a:srgbClr val="3C3C3C"/>
              </a:solidFill>
            </a:endParaRPr>
          </a:p>
          <a:p>
            <a:pPr marL="342900" indent="-342900">
              <a:buFont typeface="Arial" panose="020B0604020202020204" pitchFamily="34" charset="0"/>
              <a:buChar char="•"/>
            </a:pPr>
            <a:r>
              <a:rPr lang="en-GB" sz="2000" dirty="0">
                <a:solidFill>
                  <a:srgbClr val="3C3C3C"/>
                </a:solidFill>
              </a:rPr>
              <a:t>We sweat when it is hot. When sweat evaporates it uses our body heat. This cools the skin.</a:t>
            </a:r>
          </a:p>
        </p:txBody>
      </p:sp>
      <p:pic>
        <p:nvPicPr>
          <p:cNvPr id="8" name="Picture 7">
            <a:extLst>
              <a:ext uri="{FF2B5EF4-FFF2-40B4-BE49-F238E27FC236}">
                <a16:creationId xmlns:a16="http://schemas.microsoft.com/office/drawing/2014/main" id="{B4999F89-35EA-AD7B-841D-BE4884A4BDE2}"/>
              </a:ext>
            </a:extLst>
          </p:cNvPr>
          <p:cNvPicPr>
            <a:picLocks noChangeAspect="1"/>
          </p:cNvPicPr>
          <p:nvPr/>
        </p:nvPicPr>
        <p:blipFill>
          <a:blip r:embed="rId3"/>
          <a:stretch>
            <a:fillRect/>
          </a:stretch>
        </p:blipFill>
        <p:spPr>
          <a:xfrm>
            <a:off x="6147415" y="1996301"/>
            <a:ext cx="2248016" cy="4140413"/>
          </a:xfrm>
          <a:prstGeom prst="rect">
            <a:avLst/>
          </a:prstGeom>
        </p:spPr>
      </p:pic>
      <p:sp>
        <p:nvSpPr>
          <p:cNvPr id="4" name="TextBox 3">
            <a:extLst>
              <a:ext uri="{FF2B5EF4-FFF2-40B4-BE49-F238E27FC236}">
                <a16:creationId xmlns:a16="http://schemas.microsoft.com/office/drawing/2014/main" id="{DCF2175E-80DA-8D7F-E80D-9DA86300D1CD}"/>
              </a:ext>
            </a:extLst>
          </p:cNvPr>
          <p:cNvSpPr txBox="1"/>
          <p:nvPr/>
        </p:nvSpPr>
        <p:spPr>
          <a:xfrm rot="16200000">
            <a:off x="6275770" y="3712215"/>
            <a:ext cx="4572000" cy="276999"/>
          </a:xfrm>
          <a:prstGeom prst="rect">
            <a:avLst/>
          </a:prstGeom>
          <a:noFill/>
        </p:spPr>
        <p:txBody>
          <a:bodyPr wrap="square">
            <a:spAutoFit/>
          </a:bodyPr>
          <a:lstStyle/>
          <a:p>
            <a:r>
              <a:rPr lang="en-GB" sz="1200" dirty="0"/>
              <a:t>© </a:t>
            </a:r>
            <a:r>
              <a:rPr lang="en-GB" sz="1200" dirty="0">
                <a:hlinkClick r:id="rId4"/>
              </a:rPr>
              <a:t>OpenStax Anatomy and Physiology</a:t>
            </a:r>
            <a:endParaRPr lang="en-GB" sz="1200" dirty="0"/>
          </a:p>
        </p:txBody>
      </p:sp>
    </p:spTree>
    <p:extLst>
      <p:ext uri="{BB962C8B-B14F-4D97-AF65-F5344CB8AC3E}">
        <p14:creationId xmlns:p14="http://schemas.microsoft.com/office/powerpoint/2010/main" val="40385797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3697" y="336185"/>
            <a:ext cx="8166432" cy="1325562"/>
          </a:xfrm>
        </p:spPr>
        <p:txBody>
          <a:bodyPr/>
          <a:lstStyle/>
          <a:p>
            <a:r>
              <a:rPr lang="en-GB" dirty="0">
                <a:latin typeface="+mn-lt"/>
              </a:rPr>
              <a:t>What do scientists know about how our bodies cope with heat?</a:t>
            </a:r>
          </a:p>
        </p:txBody>
      </p:sp>
      <p:sp>
        <p:nvSpPr>
          <p:cNvPr id="5" name="TextBox 4">
            <a:extLst>
              <a:ext uri="{FF2B5EF4-FFF2-40B4-BE49-F238E27FC236}">
                <a16:creationId xmlns:a16="http://schemas.microsoft.com/office/drawing/2014/main" id="{0D0B3E0B-8F9A-9670-F432-C23CBEC2F969}"/>
              </a:ext>
            </a:extLst>
          </p:cNvPr>
          <p:cNvSpPr txBox="1"/>
          <p:nvPr/>
        </p:nvSpPr>
        <p:spPr>
          <a:xfrm>
            <a:off x="943587" y="1881952"/>
            <a:ext cx="3058788" cy="2923877"/>
          </a:xfrm>
          <a:prstGeom prst="rect">
            <a:avLst/>
          </a:prstGeom>
          <a:noFill/>
        </p:spPr>
        <p:txBody>
          <a:bodyPr wrap="square" rtlCol="0">
            <a:spAutoFit/>
          </a:bodyPr>
          <a:lstStyle/>
          <a:p>
            <a:r>
              <a:rPr lang="en-GB" sz="2000" b="1" dirty="0">
                <a:solidFill>
                  <a:srgbClr val="3C3C3C"/>
                </a:solidFill>
              </a:rPr>
              <a:t>Symptoms of heat exhaustion are: </a:t>
            </a:r>
          </a:p>
          <a:p>
            <a:endParaRPr lang="en-GB" sz="2000" dirty="0">
              <a:solidFill>
                <a:srgbClr val="3C3C3C"/>
              </a:solidFill>
            </a:endParaRPr>
          </a:p>
          <a:p>
            <a:pPr marL="457200" indent="-457200">
              <a:buFont typeface="Arial" panose="020B0604020202020204" pitchFamily="34" charset="0"/>
              <a:buChar char="•"/>
            </a:pPr>
            <a:r>
              <a:rPr lang="en-GB" sz="2000" dirty="0">
                <a:solidFill>
                  <a:srgbClr val="3C3C3C"/>
                </a:solidFill>
              </a:rPr>
              <a:t>heat rashes</a:t>
            </a:r>
          </a:p>
          <a:p>
            <a:pPr marL="457200" indent="-457200">
              <a:buFont typeface="Arial" panose="020B0604020202020204" pitchFamily="34" charset="0"/>
              <a:buChar char="•"/>
            </a:pPr>
            <a:r>
              <a:rPr lang="en-GB" sz="2000" dirty="0">
                <a:solidFill>
                  <a:srgbClr val="3C3C3C"/>
                </a:solidFill>
              </a:rPr>
              <a:t>headaches</a:t>
            </a:r>
          </a:p>
          <a:p>
            <a:pPr marL="457200" indent="-457200">
              <a:buFont typeface="Arial" panose="020B0604020202020204" pitchFamily="34" charset="0"/>
              <a:buChar char="•"/>
            </a:pPr>
            <a:r>
              <a:rPr lang="en-GB" sz="2000" dirty="0">
                <a:solidFill>
                  <a:srgbClr val="3C3C3C"/>
                </a:solidFill>
              </a:rPr>
              <a:t>dizziness</a:t>
            </a:r>
          </a:p>
          <a:p>
            <a:pPr marL="457200" indent="-457200">
              <a:buFont typeface="Arial" panose="020B0604020202020204" pitchFamily="34" charset="0"/>
              <a:buChar char="•"/>
            </a:pPr>
            <a:r>
              <a:rPr lang="en-GB" sz="2000" dirty="0">
                <a:solidFill>
                  <a:srgbClr val="3C3C3C"/>
                </a:solidFill>
              </a:rPr>
              <a:t>feeling sick </a:t>
            </a:r>
          </a:p>
          <a:p>
            <a:pPr marL="457200" indent="-457200">
              <a:buFont typeface="Arial" panose="020B0604020202020204" pitchFamily="34" charset="0"/>
              <a:buChar char="•"/>
            </a:pPr>
            <a:r>
              <a:rPr lang="en-GB" sz="2000" dirty="0">
                <a:solidFill>
                  <a:srgbClr val="3C3C3C"/>
                </a:solidFill>
              </a:rPr>
              <a:t>cramps</a:t>
            </a:r>
          </a:p>
          <a:p>
            <a:endParaRPr lang="en-GB" sz="2400" dirty="0"/>
          </a:p>
        </p:txBody>
      </p:sp>
      <p:sp>
        <p:nvSpPr>
          <p:cNvPr id="3" name="TextBox 2">
            <a:extLst>
              <a:ext uri="{FF2B5EF4-FFF2-40B4-BE49-F238E27FC236}">
                <a16:creationId xmlns:a16="http://schemas.microsoft.com/office/drawing/2014/main" id="{129FD66B-4363-ED14-F462-08B8AA8640C4}"/>
              </a:ext>
            </a:extLst>
          </p:cNvPr>
          <p:cNvSpPr txBox="1"/>
          <p:nvPr/>
        </p:nvSpPr>
        <p:spPr>
          <a:xfrm>
            <a:off x="4547913" y="2606695"/>
            <a:ext cx="4242216" cy="2554545"/>
          </a:xfrm>
          <a:prstGeom prst="rect">
            <a:avLst/>
          </a:prstGeom>
          <a:noFill/>
        </p:spPr>
        <p:txBody>
          <a:bodyPr wrap="square" rtlCol="0">
            <a:spAutoFit/>
          </a:bodyPr>
          <a:lstStyle/>
          <a:p>
            <a:r>
              <a:rPr lang="en-GB" sz="2000" b="1" kern="1200" dirty="0">
                <a:solidFill>
                  <a:srgbClr val="3C3C3C"/>
                </a:solidFill>
                <a:effectLst/>
                <a:ea typeface="+mn-ea"/>
                <a:cs typeface="+mn-cs"/>
              </a:rPr>
              <a:t>Treatments for heat exhaustion are:</a:t>
            </a:r>
          </a:p>
          <a:p>
            <a:endParaRPr lang="en-GB" sz="2000" dirty="0">
              <a:solidFill>
                <a:srgbClr val="3C3C3C"/>
              </a:solidFill>
            </a:endParaRPr>
          </a:p>
          <a:p>
            <a:pPr marL="457200" indent="-457200">
              <a:buFont typeface="Arial" panose="020B0604020202020204" pitchFamily="34" charset="0"/>
              <a:buChar char="•"/>
            </a:pPr>
            <a:r>
              <a:rPr lang="en-GB" sz="2000" kern="1200" dirty="0">
                <a:solidFill>
                  <a:srgbClr val="3C3C3C"/>
                </a:solidFill>
                <a:effectLst/>
                <a:ea typeface="+mn-ea"/>
                <a:cs typeface="+mn-cs"/>
              </a:rPr>
              <a:t>moving into </a:t>
            </a:r>
            <a:r>
              <a:rPr lang="en-GB" sz="2000" dirty="0">
                <a:solidFill>
                  <a:srgbClr val="3C3C3C"/>
                </a:solidFill>
              </a:rPr>
              <a:t>the </a:t>
            </a:r>
            <a:r>
              <a:rPr lang="en-GB" sz="2000" kern="1200" dirty="0">
                <a:solidFill>
                  <a:srgbClr val="3C3C3C"/>
                </a:solidFill>
                <a:effectLst/>
                <a:ea typeface="+mn-ea"/>
                <a:cs typeface="+mn-cs"/>
              </a:rPr>
              <a:t>cool</a:t>
            </a:r>
          </a:p>
          <a:p>
            <a:pPr marL="457200" indent="-457200">
              <a:buFont typeface="Arial" panose="020B0604020202020204" pitchFamily="34" charset="0"/>
              <a:buChar char="•"/>
            </a:pPr>
            <a:r>
              <a:rPr lang="en-GB" sz="2000" kern="1200" dirty="0">
                <a:solidFill>
                  <a:srgbClr val="3C3C3C"/>
                </a:solidFill>
                <a:effectLst/>
                <a:ea typeface="+mn-ea"/>
                <a:cs typeface="+mn-cs"/>
              </a:rPr>
              <a:t>drinking cool water</a:t>
            </a:r>
          </a:p>
          <a:p>
            <a:pPr marL="457200" indent="-457200">
              <a:buFont typeface="Arial" panose="020B0604020202020204" pitchFamily="34" charset="0"/>
              <a:buChar char="•"/>
            </a:pPr>
            <a:r>
              <a:rPr lang="en-GB" sz="2000" kern="1200" dirty="0">
                <a:solidFill>
                  <a:srgbClr val="3C3C3C"/>
                </a:solidFill>
                <a:effectLst/>
                <a:ea typeface="+mn-ea"/>
                <a:cs typeface="+mn-cs"/>
              </a:rPr>
              <a:t>removing socks etc </a:t>
            </a:r>
          </a:p>
          <a:p>
            <a:pPr marL="457200" indent="-457200">
              <a:buFont typeface="Arial" panose="020B0604020202020204" pitchFamily="34" charset="0"/>
              <a:buChar char="•"/>
            </a:pPr>
            <a:r>
              <a:rPr lang="en-GB" sz="2000" kern="1200" dirty="0">
                <a:solidFill>
                  <a:srgbClr val="3C3C3C"/>
                </a:solidFill>
                <a:effectLst/>
                <a:ea typeface="+mn-ea"/>
                <a:cs typeface="+mn-cs"/>
              </a:rPr>
              <a:t>wet the skin </a:t>
            </a:r>
            <a:endParaRPr lang="en-GB" sz="2000" dirty="0">
              <a:solidFill>
                <a:srgbClr val="3C3C3C"/>
              </a:solidFill>
            </a:endParaRPr>
          </a:p>
          <a:p>
            <a:pPr marL="457200" indent="-457200">
              <a:buFont typeface="Arial" panose="020B0604020202020204" pitchFamily="34" charset="0"/>
              <a:buChar char="•"/>
            </a:pPr>
            <a:r>
              <a:rPr lang="en-GB" sz="2000" kern="1200" dirty="0">
                <a:solidFill>
                  <a:srgbClr val="3C3C3C"/>
                </a:solidFill>
                <a:effectLst/>
                <a:ea typeface="+mn-ea"/>
                <a:cs typeface="+mn-cs"/>
              </a:rPr>
              <a:t>using a fan</a:t>
            </a:r>
          </a:p>
          <a:p>
            <a:pPr marL="457200" indent="-457200">
              <a:buFont typeface="Arial" panose="020B0604020202020204" pitchFamily="34" charset="0"/>
              <a:buChar char="•"/>
            </a:pPr>
            <a:r>
              <a:rPr lang="en-GB" sz="2000" dirty="0">
                <a:solidFill>
                  <a:srgbClr val="3C3C3C"/>
                </a:solidFill>
              </a:rPr>
              <a:t>c</a:t>
            </a:r>
            <a:r>
              <a:rPr lang="en-GB" sz="2000" dirty="0">
                <a:solidFill>
                  <a:srgbClr val="3C3C3C"/>
                </a:solidFill>
                <a:effectLst/>
              </a:rPr>
              <a:t>old packs</a:t>
            </a:r>
          </a:p>
        </p:txBody>
      </p:sp>
      <p:sp>
        <p:nvSpPr>
          <p:cNvPr id="9" name="Arrow: Curved Right 8">
            <a:extLst>
              <a:ext uri="{FF2B5EF4-FFF2-40B4-BE49-F238E27FC236}">
                <a16:creationId xmlns:a16="http://schemas.microsoft.com/office/drawing/2014/main" id="{AE3EEF0B-0AAC-0A63-A611-CE1AF190D387}"/>
              </a:ext>
            </a:extLst>
          </p:cNvPr>
          <p:cNvSpPr/>
          <p:nvPr/>
        </p:nvSpPr>
        <p:spPr>
          <a:xfrm rot="16840734" flipH="1">
            <a:off x="3916957" y="1100529"/>
            <a:ext cx="480682" cy="2019730"/>
          </a:xfrm>
          <a:prstGeom prst="curvedRightArrow">
            <a:avLst>
              <a:gd name="adj1" fmla="val 25000"/>
              <a:gd name="adj2" fmla="val 55660"/>
              <a:gd name="adj3" fmla="val 19358"/>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Tree>
    <p:extLst>
      <p:ext uri="{BB962C8B-B14F-4D97-AF65-F5344CB8AC3E}">
        <p14:creationId xmlns:p14="http://schemas.microsoft.com/office/powerpoint/2010/main" val="33456436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D6294-EAA4-69C3-5F4A-EE5A83AEA08B}"/>
              </a:ext>
            </a:extLst>
          </p:cNvPr>
          <p:cNvSpPr>
            <a:spLocks noGrp="1"/>
          </p:cNvSpPr>
          <p:nvPr>
            <p:ph type="title"/>
          </p:nvPr>
        </p:nvSpPr>
        <p:spPr>
          <a:xfrm>
            <a:off x="621458" y="172567"/>
            <a:ext cx="8515351" cy="1325562"/>
          </a:xfrm>
        </p:spPr>
        <p:txBody>
          <a:bodyPr/>
          <a:lstStyle/>
          <a:p>
            <a:r>
              <a:rPr lang="en-GB" dirty="0">
                <a:latin typeface="+mn-lt"/>
              </a:rPr>
              <a:t>How can we plan sports events so that we are prepared for increased temperatures?</a:t>
            </a:r>
          </a:p>
        </p:txBody>
      </p:sp>
      <p:sp>
        <p:nvSpPr>
          <p:cNvPr id="3" name="TextBox 2">
            <a:extLst>
              <a:ext uri="{FF2B5EF4-FFF2-40B4-BE49-F238E27FC236}">
                <a16:creationId xmlns:a16="http://schemas.microsoft.com/office/drawing/2014/main" id="{84325519-BDFB-F691-D4BA-0A6C58FB66F2}"/>
              </a:ext>
            </a:extLst>
          </p:cNvPr>
          <p:cNvSpPr txBox="1"/>
          <p:nvPr/>
        </p:nvSpPr>
        <p:spPr>
          <a:xfrm>
            <a:off x="621458" y="1816181"/>
            <a:ext cx="8020206" cy="707886"/>
          </a:xfrm>
          <a:prstGeom prst="rect">
            <a:avLst/>
          </a:prstGeom>
          <a:noFill/>
        </p:spPr>
        <p:txBody>
          <a:bodyPr wrap="square" rtlCol="0">
            <a:spAutoFit/>
          </a:bodyPr>
          <a:lstStyle/>
          <a:p>
            <a:r>
              <a:rPr lang="en-GB" sz="2000" dirty="0">
                <a:solidFill>
                  <a:srgbClr val="3C3C3C"/>
                </a:solidFill>
              </a:rPr>
              <a:t>Athletes can train so they are more used to the heat, stay hydrated and rest in cool places.</a:t>
            </a:r>
          </a:p>
        </p:txBody>
      </p:sp>
      <p:sp>
        <p:nvSpPr>
          <p:cNvPr id="4" name="TextBox 3">
            <a:extLst>
              <a:ext uri="{FF2B5EF4-FFF2-40B4-BE49-F238E27FC236}">
                <a16:creationId xmlns:a16="http://schemas.microsoft.com/office/drawing/2014/main" id="{A928F259-8AA2-71F3-6D24-B0677A2EB629}"/>
              </a:ext>
            </a:extLst>
          </p:cNvPr>
          <p:cNvSpPr txBox="1"/>
          <p:nvPr/>
        </p:nvSpPr>
        <p:spPr>
          <a:xfrm>
            <a:off x="621458" y="3128492"/>
            <a:ext cx="4338168" cy="2554545"/>
          </a:xfrm>
          <a:prstGeom prst="rect">
            <a:avLst/>
          </a:prstGeom>
          <a:noFill/>
        </p:spPr>
        <p:txBody>
          <a:bodyPr wrap="square" rtlCol="0">
            <a:spAutoFit/>
          </a:bodyPr>
          <a:lstStyle/>
          <a:p>
            <a:r>
              <a:rPr lang="en-GB" sz="2000" dirty="0">
                <a:solidFill>
                  <a:srgbClr val="3C3C3C"/>
                </a:solidFill>
              </a:rPr>
              <a:t>The event organisers can:</a:t>
            </a:r>
          </a:p>
          <a:p>
            <a:pPr marL="457200" indent="-457200">
              <a:buFont typeface="Arial" panose="020B0604020202020204" pitchFamily="34" charset="0"/>
              <a:buChar char="•"/>
            </a:pPr>
            <a:r>
              <a:rPr lang="en-GB" sz="2000" dirty="0">
                <a:solidFill>
                  <a:srgbClr val="3C3C3C"/>
                </a:solidFill>
              </a:rPr>
              <a:t>provide mist sprays, ice packs, ice baths and slush drinks</a:t>
            </a:r>
          </a:p>
          <a:p>
            <a:pPr marL="457200" indent="-457200">
              <a:buFont typeface="Arial" panose="020B0604020202020204" pitchFamily="34" charset="0"/>
              <a:buChar char="•"/>
            </a:pPr>
            <a:r>
              <a:rPr lang="en-GB" sz="2000" dirty="0">
                <a:solidFill>
                  <a:srgbClr val="3C3C3C"/>
                </a:solidFill>
              </a:rPr>
              <a:t>schedule events in the coolest parts of the day</a:t>
            </a:r>
          </a:p>
          <a:p>
            <a:pPr marL="457200" indent="-457200">
              <a:buFont typeface="Arial" panose="020B0604020202020204" pitchFamily="34" charset="0"/>
              <a:buChar char="•"/>
            </a:pPr>
            <a:r>
              <a:rPr lang="en-GB" sz="2000" dirty="0">
                <a:solidFill>
                  <a:srgbClr val="3C3C3C"/>
                </a:solidFill>
              </a:rPr>
              <a:t>plan breaks for high intensity sports</a:t>
            </a:r>
          </a:p>
          <a:p>
            <a:pPr marL="457200" indent="-457200">
              <a:buFont typeface="Arial" panose="020B0604020202020204" pitchFamily="34" charset="0"/>
              <a:buChar char="•"/>
            </a:pPr>
            <a:r>
              <a:rPr lang="en-GB" sz="2000" dirty="0">
                <a:solidFill>
                  <a:srgbClr val="3C3C3C"/>
                </a:solidFill>
              </a:rPr>
              <a:t>move some events to cooler locations</a:t>
            </a:r>
          </a:p>
        </p:txBody>
      </p:sp>
      <p:pic>
        <p:nvPicPr>
          <p:cNvPr id="7" name="Image1" descr="A person running in a race&#10;&#10;Description automatically generated">
            <a:extLst>
              <a:ext uri="{FF2B5EF4-FFF2-40B4-BE49-F238E27FC236}">
                <a16:creationId xmlns:a16="http://schemas.microsoft.com/office/drawing/2014/main" id="{AD7C2A9C-18EC-2DB4-47BC-52146D85196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bwMode="auto">
          <a:xfrm>
            <a:off x="5156168" y="3128492"/>
            <a:ext cx="3425864" cy="2751124"/>
          </a:xfrm>
          <a:prstGeom prst="rect">
            <a:avLst/>
          </a:prstGeom>
        </p:spPr>
      </p:pic>
      <p:sp>
        <p:nvSpPr>
          <p:cNvPr id="6" name="TextBox 5">
            <a:extLst>
              <a:ext uri="{FF2B5EF4-FFF2-40B4-BE49-F238E27FC236}">
                <a16:creationId xmlns:a16="http://schemas.microsoft.com/office/drawing/2014/main" id="{8C05C09F-5D39-ABE8-C68D-34477B887AF3}"/>
              </a:ext>
            </a:extLst>
          </p:cNvPr>
          <p:cNvSpPr txBox="1"/>
          <p:nvPr/>
        </p:nvSpPr>
        <p:spPr>
          <a:xfrm>
            <a:off x="5156168" y="5879616"/>
            <a:ext cx="1402397" cy="276999"/>
          </a:xfrm>
          <a:prstGeom prst="rect">
            <a:avLst/>
          </a:prstGeom>
          <a:noFill/>
        </p:spPr>
        <p:txBody>
          <a:bodyPr wrap="square">
            <a:spAutoFit/>
          </a:bodyPr>
          <a:lstStyle/>
          <a:p>
            <a:r>
              <a:rPr lang="en-GB" sz="1200" dirty="0"/>
              <a:t>© </a:t>
            </a:r>
            <a:r>
              <a:rPr lang="en-GB" sz="1200" dirty="0">
                <a:hlinkClick r:id="rId4"/>
              </a:rPr>
              <a:t>Visa </a:t>
            </a:r>
            <a:r>
              <a:rPr lang="en-GB" sz="1200" dirty="0" err="1">
                <a:hlinkClick r:id="rId4"/>
              </a:rPr>
              <a:t>Kopu</a:t>
            </a:r>
            <a:endParaRPr lang="en-GB" sz="1200" dirty="0"/>
          </a:p>
        </p:txBody>
      </p:sp>
    </p:spTree>
    <p:extLst>
      <p:ext uri="{BB962C8B-B14F-4D97-AF65-F5344CB8AC3E}">
        <p14:creationId xmlns:p14="http://schemas.microsoft.com/office/powerpoint/2010/main" val="277738252"/>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9" ma:contentTypeDescription="Create a new document." ma:contentTypeScope="" ma:versionID="a879302831ab7d3f37e9eebb6be10e29">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47c2d28cd4f46d4099f1cace5ddd5313"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Barbara French</DisplayName>
        <AccountId>180</AccountId>
        <AccountType/>
      </UserInfo>
      <UserInfo>
        <DisplayName>Sue Martin</DisplayName>
        <AccountId>13</AccountId>
        <AccountType/>
      </UserInfo>
      <UserInfo>
        <DisplayName>Robin James</DisplayName>
        <AccountId>193</AccountId>
        <AccountType/>
      </UserInfo>
    </SharedWithUsers>
    <Note xmlns="51cf1bba-0ff5-42e2-8005-60d9d9512ce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FDE43B-D344-405D-BA2F-431DBFD23C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05360a-025e-40d4-a4f7-46b65681b513"/>
    <ds:schemaRef ds:uri="51cf1bba-0ff5-42e2-8005-60d9d9512c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53AB155-FD45-400F-89C4-CD46A5BAE941}">
  <ds:schemaRefs>
    <ds:schemaRef ds:uri="http://purl.org/dc/terms/"/>
    <ds:schemaRef ds:uri="http://www.w3.org/XML/1998/namespace"/>
    <ds:schemaRef ds:uri="7705360a-025e-40d4-a4f7-46b65681b513"/>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51cf1bba-0ff5-42e2-8005-60d9d9512cef"/>
    <ds:schemaRef ds:uri="http://schemas.microsoft.com/office/2006/metadata/properties"/>
    <ds:schemaRef ds:uri="http://purl.org/dc/dcmitype/"/>
    <ds:schemaRef ds:uri="f6a294d8-0227-4a1f-9f82-c7d0e374c362"/>
    <ds:schemaRef ds:uri="56010c2e-e7df-43f9-b9a0-0c299b337b10"/>
  </ds:schemaRefs>
</ds:datastoreItem>
</file>

<file path=customXml/itemProps3.xml><?xml version="1.0" encoding="utf-8"?>
<ds:datastoreItem xmlns:ds="http://schemas.openxmlformats.org/officeDocument/2006/customXml" ds:itemID="{FD920BA0-0A4C-42B9-95DD-D8A20D716C7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962</TotalTime>
  <Words>2548</Words>
  <Application>Microsoft Office PowerPoint</Application>
  <PresentationFormat>On-screen Show (4:3)</PresentationFormat>
  <Paragraphs>246</Paragraphs>
  <Slides>19</Slides>
  <Notes>19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19</vt:i4>
      </vt:variant>
    </vt:vector>
  </HeadingPairs>
  <TitlesOfParts>
    <vt:vector size="30" baseType="lpstr">
      <vt:lpstr>Aptos</vt:lpstr>
      <vt:lpstr>Arial</vt:lpstr>
      <vt:lpstr>Calibri</vt:lpstr>
      <vt:lpstr>Helvetica Neue</vt:lpstr>
      <vt:lpstr>InterFace</vt:lpstr>
      <vt:lpstr>Interface-Regular</vt:lpstr>
      <vt:lpstr>Plus Jakarta Sans ExtraBold</vt:lpstr>
      <vt:lpstr>Plus Jakarta Sans Medium</vt:lpstr>
      <vt:lpstr>Trebuchet MS</vt:lpstr>
      <vt:lpstr>2_Office Theme</vt:lpstr>
      <vt:lpstr>1_Office Theme</vt:lpstr>
      <vt:lpstr> Climate models help us plan sports events</vt:lpstr>
      <vt:lpstr>Climate models help us plan sports events</vt:lpstr>
      <vt:lpstr>Key vocabulary</vt:lpstr>
      <vt:lpstr>Quick Starter</vt:lpstr>
      <vt:lpstr>Quick Starter- Where can you feel your pulse? </vt:lpstr>
      <vt:lpstr>What do scientists know about climate change?</vt:lpstr>
      <vt:lpstr>What do scientists know about how our bodies cope with heat?</vt:lpstr>
      <vt:lpstr>What do scientists know about how our bodies cope with heat?</vt:lpstr>
      <vt:lpstr>How can we plan sports events so that we are prepared for increased temperatures?</vt:lpstr>
      <vt:lpstr>Who were the scientists?</vt:lpstr>
      <vt:lpstr>What did they do?</vt:lpstr>
      <vt:lpstr>What did the climate scientists find out?</vt:lpstr>
      <vt:lpstr>Your turn to investigate</vt:lpstr>
      <vt:lpstr>Plan your next activity</vt:lpstr>
      <vt:lpstr>What did you find out?</vt:lpstr>
      <vt:lpstr>How will this information help?</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Barbara French</cp:lastModifiedBy>
  <cp:revision>157</cp:revision>
  <dcterms:created xsi:type="dcterms:W3CDTF">2016-06-16T08:43:18Z</dcterms:created>
  <dcterms:modified xsi:type="dcterms:W3CDTF">2024-06-06T14:05:29Z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